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57" r:id="rId4"/>
    <p:sldId id="291" r:id="rId5"/>
    <p:sldId id="292" r:id="rId6"/>
    <p:sldId id="294" r:id="rId7"/>
    <p:sldId id="259" r:id="rId8"/>
    <p:sldId id="260" r:id="rId9"/>
    <p:sldId id="261" r:id="rId10"/>
    <p:sldId id="309" r:id="rId11"/>
    <p:sldId id="262" r:id="rId12"/>
    <p:sldId id="263" r:id="rId13"/>
    <p:sldId id="264" r:id="rId14"/>
    <p:sldId id="296" r:id="rId15"/>
    <p:sldId id="265" r:id="rId16"/>
    <p:sldId id="266" r:id="rId17"/>
    <p:sldId id="267" r:id="rId18"/>
    <p:sldId id="311" r:id="rId19"/>
    <p:sldId id="268" r:id="rId20"/>
    <p:sldId id="297" r:id="rId21"/>
    <p:sldId id="298" r:id="rId22"/>
    <p:sldId id="270" r:id="rId23"/>
    <p:sldId id="299" r:id="rId24"/>
    <p:sldId id="277" r:id="rId25"/>
    <p:sldId id="313" r:id="rId26"/>
    <p:sldId id="278" r:id="rId27"/>
    <p:sldId id="279" r:id="rId28"/>
    <p:sldId id="280" r:id="rId29"/>
    <p:sldId id="300" r:id="rId30"/>
    <p:sldId id="281" r:id="rId31"/>
    <p:sldId id="282" r:id="rId32"/>
    <p:sldId id="315" r:id="rId33"/>
    <p:sldId id="283" r:id="rId34"/>
    <p:sldId id="284" r:id="rId35"/>
    <p:sldId id="301" r:id="rId36"/>
    <p:sldId id="285" r:id="rId37"/>
    <p:sldId id="286" r:id="rId38"/>
    <p:sldId id="302" r:id="rId39"/>
    <p:sldId id="303" r:id="rId40"/>
    <p:sldId id="304" r:id="rId41"/>
    <p:sldId id="305" r:id="rId42"/>
    <p:sldId id="287" r:id="rId43"/>
    <p:sldId id="317" r:id="rId44"/>
    <p:sldId id="288" r:id="rId45"/>
    <p:sldId id="306" r:id="rId46"/>
    <p:sldId id="289" r:id="rId47"/>
    <p:sldId id="307" r:id="rId48"/>
    <p:sldId id="308" r:id="rId49"/>
    <p:sldId id="290"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36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812354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2942411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306953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009596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1113253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1081090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797455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2991278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2940529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1520698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AF6ABC-135D-4C56-A384-CC6BC3C37F17}"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38224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F6ABC-135D-4C56-A384-CC6BC3C37F17}" type="datetimeFigureOut">
              <a:rPr lang="zh-CN" altLang="en-US" smtClean="0"/>
              <a:t>2015/4/8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6BA348-9908-4F31-A7F6-8625AF71BEAB}" type="slidenum">
              <a:rPr lang="zh-CN" altLang="en-US" smtClean="0"/>
              <a:t>‹#›</a:t>
            </a:fld>
            <a:endParaRPr lang="zh-CN" altLang="en-US"/>
          </a:p>
        </p:txBody>
      </p:sp>
    </p:spTree>
    <p:extLst>
      <p:ext uri="{BB962C8B-B14F-4D97-AF65-F5344CB8AC3E}">
        <p14:creationId xmlns:p14="http://schemas.microsoft.com/office/powerpoint/2010/main" val="3812940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450123" y="1981200"/>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957754" y="2180492"/>
            <a:ext cx="7936523" cy="707886"/>
          </a:xfrm>
          <a:prstGeom prst="rect">
            <a:avLst/>
          </a:prstGeom>
          <a:noFill/>
        </p:spPr>
        <p:txBody>
          <a:bodyPr wrap="square" rtlCol="0">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产品收入业务内部控制设计</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7631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74276" y="1992924"/>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采购业务内部控制设计</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0286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824274378"/>
              </p:ext>
            </p:extLst>
          </p:nvPr>
        </p:nvGraphicFramePr>
        <p:xfrm>
          <a:off x="128953" y="124179"/>
          <a:ext cx="11805138" cy="6682740"/>
        </p:xfrm>
        <a:graphic>
          <a:graphicData uri="http://schemas.openxmlformats.org/drawingml/2006/table">
            <a:tbl>
              <a:tblPr>
                <a:tableStyleId>{5C22544A-7EE6-4342-B048-85BDC9FD1C3A}</a:tableStyleId>
              </a:tblPr>
              <a:tblGrid>
                <a:gridCol w="3147482"/>
                <a:gridCol w="3183399"/>
                <a:gridCol w="952045"/>
                <a:gridCol w="952045"/>
                <a:gridCol w="595027"/>
                <a:gridCol w="1487570"/>
                <a:gridCol w="1487570"/>
              </a:tblGrid>
              <a:tr h="411480">
                <a:tc>
                  <a:txBody>
                    <a:bodyPr/>
                    <a:lstStyle/>
                    <a:p>
                      <a:pPr algn="ctr" fontAlgn="ctr"/>
                      <a:r>
                        <a:rPr lang="zh-CN" altLang="en-US" sz="1900" b="1" u="none" strike="noStrike" dirty="0">
                          <a:effectLst/>
                          <a:latin typeface="华文中宋" panose="02010600040101010101" pitchFamily="2" charset="-122"/>
                          <a:ea typeface="华文中宋" panose="02010600040101010101" pitchFamily="2" charset="-122"/>
                        </a:rPr>
                        <a:t>步骤</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控制点</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控制点分值</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管理控制要件</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不相容岗位</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职务</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管理控制权责</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900" b="1" u="none" strike="noStrike">
                          <a:effectLst/>
                          <a:latin typeface="华文中宋" panose="02010600040101010101" pitchFamily="2" charset="-122"/>
                          <a:ea typeface="华文中宋" panose="02010600040101010101" pitchFamily="2" charset="-122"/>
                        </a:rPr>
                        <a:t>检查提示</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152525">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采购计划、方案的编制与审定</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900" b="1" u="none" strike="noStrike" dirty="0">
                          <a:effectLst/>
                          <a:latin typeface="华文中宋" panose="02010600040101010101" pitchFamily="2" charset="-122"/>
                          <a:ea typeface="华文中宋" panose="02010600040101010101" pitchFamily="2" charset="-122"/>
                        </a:rPr>
                        <a:t>1.1 </a:t>
                      </a:r>
                      <a:r>
                        <a:rPr lang="zh-CN" altLang="en-US" sz="1900" b="1" u="none" strike="noStrike" dirty="0">
                          <a:effectLst/>
                          <a:latin typeface="华文中宋" panose="02010600040101010101" pitchFamily="2" charset="-122"/>
                          <a:ea typeface="华文中宋" panose="02010600040101010101" pitchFamily="2" charset="-122"/>
                        </a:rPr>
                        <a:t>采购计划的编制与审定。需用</a:t>
                      </a:r>
                      <a:r>
                        <a:rPr lang="zh-CN" altLang="en-US" sz="1900" b="1" u="none" strike="noStrike" dirty="0" smtClean="0">
                          <a:effectLst/>
                          <a:latin typeface="华文中宋" panose="02010600040101010101" pitchFamily="2" charset="-122"/>
                          <a:ea typeface="华文中宋" panose="02010600040101010101" pitchFamily="2" charset="-122"/>
                        </a:rPr>
                        <a:t>单位根据</a:t>
                      </a:r>
                      <a:r>
                        <a:rPr lang="zh-CN" altLang="en-US" sz="1900" b="1" u="none" strike="noStrike" dirty="0">
                          <a:effectLst/>
                          <a:latin typeface="华文中宋" panose="02010600040101010101" pitchFamily="2" charset="-122"/>
                          <a:ea typeface="华文中宋" panose="02010600040101010101" pitchFamily="2" charset="-122"/>
                        </a:rPr>
                        <a:t>生产经营需要，结合预算（计划），提出物资需用申请，经需用</a:t>
                      </a:r>
                      <a:r>
                        <a:rPr lang="zh-CN" altLang="en-US" sz="1900" b="1" u="none" strike="noStrike" dirty="0" smtClean="0">
                          <a:effectLst/>
                          <a:latin typeface="华文中宋" panose="02010600040101010101" pitchFamily="2" charset="-122"/>
                          <a:ea typeface="华文中宋" panose="02010600040101010101" pitchFamily="2" charset="-122"/>
                        </a:rPr>
                        <a:t>单位领导</a:t>
                      </a:r>
                      <a:r>
                        <a:rPr lang="zh-CN" altLang="en-US" sz="1900" b="1" u="none" strike="noStrike" dirty="0">
                          <a:effectLst/>
                          <a:latin typeface="华文中宋" panose="02010600040101010101" pitchFamily="2" charset="-122"/>
                          <a:ea typeface="华文中宋" panose="02010600040101010101" pitchFamily="2" charset="-122"/>
                        </a:rPr>
                        <a:t>审定，报有关技术和管理部门审核，仓储或有关部门平衡库存后由物资管理部门编制采购计划，经财会部门审核后报分管领导</a:t>
                      </a:r>
                      <a:r>
                        <a:rPr lang="zh-CN" altLang="en-US" sz="1900" b="1" u="none" strike="noStrike" dirty="0" smtClean="0">
                          <a:effectLst/>
                          <a:latin typeface="华文中宋" panose="02010600040101010101" pitchFamily="2" charset="-122"/>
                          <a:ea typeface="华文中宋" panose="02010600040101010101" pitchFamily="2" charset="-122"/>
                        </a:rPr>
                        <a:t>审定。</a:t>
                      </a:r>
                      <a:endParaRPr lang="zh-CN" altLang="en-US"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dirty="0">
                          <a:effectLst/>
                          <a:latin typeface="华文中宋" panose="02010600040101010101" pitchFamily="2" charset="-122"/>
                          <a:ea typeface="华文中宋" panose="02010600040101010101" pitchFamily="2" charset="-122"/>
                        </a:rPr>
                        <a:t>5</a:t>
                      </a:r>
                      <a:endParaRPr lang="en-US" altLang="zh-CN"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dirty="0">
                          <a:effectLst/>
                          <a:latin typeface="华文中宋" panose="02010600040101010101" pitchFamily="2" charset="-122"/>
                          <a:ea typeface="华文中宋" panose="02010600040101010101" pitchFamily="2" charset="-122"/>
                        </a:rPr>
                        <a:t>物资需用申请，相关部门</a:t>
                      </a:r>
                      <a:r>
                        <a:rPr lang="zh-CN" altLang="en-US" sz="1900" b="1" u="none" strike="noStrike" dirty="0" smtClean="0">
                          <a:effectLst/>
                          <a:latin typeface="华文中宋" panose="02010600040101010101" pitchFamily="2" charset="-122"/>
                          <a:ea typeface="华文中宋" panose="02010600040101010101" pitchFamily="2" charset="-122"/>
                        </a:rPr>
                        <a:t>审核，</a:t>
                      </a:r>
                      <a:r>
                        <a:rPr lang="zh-CN" altLang="en-US" sz="1900" b="1" u="none" strike="noStrike" dirty="0">
                          <a:effectLst/>
                          <a:latin typeface="华文中宋" panose="02010600040101010101" pitchFamily="2" charset="-122"/>
                          <a:ea typeface="华文中宋" panose="02010600040101010101" pitchFamily="2" charset="-122"/>
                        </a:rPr>
                        <a:t>库存平衡记录，采购计划</a:t>
                      </a:r>
                      <a:endParaRPr lang="zh-CN" altLang="en-US"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参见</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权责指引</a:t>
                      </a: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dirty="0">
                          <a:effectLst/>
                          <a:latin typeface="华文中宋" panose="02010600040101010101" pitchFamily="2" charset="-122"/>
                          <a:ea typeface="华文中宋" panose="02010600040101010101" pitchFamily="2" charset="-122"/>
                        </a:rPr>
                        <a:t>检查物资需用申请是否在计划内，并</a:t>
                      </a:r>
                      <a:r>
                        <a:rPr lang="zh-CN" altLang="en-US" sz="1900" b="1" u="none" strike="noStrike" dirty="0" smtClean="0">
                          <a:effectLst/>
                          <a:latin typeface="华文中宋" panose="02010600040101010101" pitchFamily="2" charset="-122"/>
                          <a:ea typeface="华文中宋" panose="02010600040101010101" pitchFamily="2" charset="-122"/>
                        </a:rPr>
                        <a:t>经审核</a:t>
                      </a:r>
                      <a:r>
                        <a:rPr lang="zh-CN" altLang="en-US" sz="1900" b="1" u="none" strike="noStrike" dirty="0">
                          <a:effectLst/>
                          <a:latin typeface="华文中宋" panose="02010600040101010101" pitchFamily="2" charset="-122"/>
                          <a:ea typeface="华文中宋" panose="02010600040101010101" pitchFamily="2" charset="-122"/>
                        </a:rPr>
                        <a:t>，仓储或有关部门是否平库，相关审定是否符合</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权责指引</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a:t>
                      </a:r>
                      <a:endParaRPr lang="zh-CN" altLang="en-US"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1028700">
                <a:tc vMerge="1">
                  <a:txBody>
                    <a:bodyPr/>
                    <a:lstStyle/>
                    <a:p>
                      <a:endParaRPr lang="zh-CN" altLang="en-US"/>
                    </a:p>
                  </a:txBody>
                  <a:tcPr/>
                </a:tc>
                <a:tc>
                  <a:txBody>
                    <a:bodyPr/>
                    <a:lstStyle/>
                    <a:p>
                      <a:pPr algn="l" fontAlgn="ctr"/>
                      <a:r>
                        <a:rPr lang="en-US" altLang="zh-CN" sz="1900" b="1" u="none" strike="noStrike" dirty="0">
                          <a:effectLst/>
                          <a:latin typeface="华文中宋" panose="02010600040101010101" pitchFamily="2" charset="-122"/>
                          <a:ea typeface="华文中宋" panose="02010600040101010101" pitchFamily="2" charset="-122"/>
                        </a:rPr>
                        <a:t>1.2 </a:t>
                      </a:r>
                      <a:r>
                        <a:rPr lang="zh-CN" altLang="en-US" sz="1900" b="1" u="none" strike="noStrike" dirty="0">
                          <a:effectLst/>
                          <a:latin typeface="华文中宋" panose="02010600040101010101" pitchFamily="2" charset="-122"/>
                          <a:ea typeface="华文中宋" panose="02010600040101010101" pitchFamily="2" charset="-122"/>
                        </a:rPr>
                        <a:t>采购方案的编制与审定。采购部门根据采购计划编制采购方案，经部门负责人签字后报相关领导按</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权责指引</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审定。采购方案应明确采购的原则、采购的渠道、供应商的选择方式和范围等内容。</a:t>
                      </a:r>
                      <a:endParaRPr lang="zh-CN" altLang="en-US"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10</a:t>
                      </a:r>
                      <a:endParaRPr lang="en-US" altLang="zh-CN"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采购方案及审定意见</a:t>
                      </a:r>
                      <a:endParaRPr lang="zh-CN" altLang="en-US"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方案编制与审核分离</a:t>
                      </a:r>
                      <a:endParaRPr lang="zh-CN" altLang="en-US"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参见</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权责指引</a:t>
                      </a: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dirty="0">
                          <a:effectLst/>
                          <a:latin typeface="华文中宋" panose="02010600040101010101" pitchFamily="2" charset="-122"/>
                          <a:ea typeface="华文中宋" panose="02010600040101010101" pitchFamily="2" charset="-122"/>
                        </a:rPr>
                        <a:t>检查采购方案是否经采购部门负责人审核，是否明确采购物资的具体数量、质量要求、交货期、采购方式等，相关审定是否符合</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权责指引</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a:t>
                      </a:r>
                      <a:endParaRPr lang="zh-CN" altLang="en-US" sz="19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774130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199308333"/>
              </p:ext>
            </p:extLst>
          </p:nvPr>
        </p:nvGraphicFramePr>
        <p:xfrm>
          <a:off x="117230" y="131826"/>
          <a:ext cx="12074772" cy="6872602"/>
        </p:xfrm>
        <a:graphic>
          <a:graphicData uri="http://schemas.openxmlformats.org/drawingml/2006/table">
            <a:tbl>
              <a:tblPr>
                <a:tableStyleId>{5C22544A-7EE6-4342-B048-85BDC9FD1C3A}</a:tableStyleId>
              </a:tblPr>
              <a:tblGrid>
                <a:gridCol w="3246232"/>
                <a:gridCol w="3246232"/>
                <a:gridCol w="970837"/>
                <a:gridCol w="970837"/>
                <a:gridCol w="606772"/>
                <a:gridCol w="1516931"/>
                <a:gridCol w="1516931"/>
              </a:tblGrid>
              <a:tr h="1715712">
                <a:tc rowSpan="2">
                  <a:txBody>
                    <a:bodyPr/>
                    <a:lstStyle/>
                    <a:p>
                      <a:pPr algn="ctr" fontAlgn="ct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2.</a:t>
                      </a:r>
                      <a:br>
                        <a:rPr lang="en-US" altLang="zh-CN" sz="18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1800" b="1" u="none" strike="noStrike" dirty="0">
                          <a:solidFill>
                            <a:srgbClr val="FF0000"/>
                          </a:solidFill>
                          <a:effectLst/>
                          <a:latin typeface="华文中宋" panose="02010600040101010101" pitchFamily="2" charset="-122"/>
                          <a:ea typeface="华文中宋" panose="02010600040101010101" pitchFamily="2" charset="-122"/>
                        </a:rPr>
                        <a:t>供应商的选择与价格确定</a:t>
                      </a:r>
                      <a:br>
                        <a:rPr lang="zh-CN" altLang="en-US" sz="18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(20</a:t>
                      </a:r>
                      <a:r>
                        <a:rPr lang="zh-CN" altLang="en-US" sz="18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a:t>
                      </a:r>
                      <a:br>
                        <a:rPr lang="en-US" altLang="zh-CN" sz="1800" b="1" u="none" strike="noStrike" dirty="0">
                          <a:solidFill>
                            <a:srgbClr val="FF0000"/>
                          </a:solidFill>
                          <a:effectLst/>
                          <a:latin typeface="华文中宋" panose="02010600040101010101" pitchFamily="2" charset="-122"/>
                          <a:ea typeface="华文中宋" panose="02010600040101010101" pitchFamily="2" charset="-122"/>
                        </a:rPr>
                      </a:br>
                      <a:endParaRPr lang="zh-CN" altLang="en-US" sz="1800" b="1" i="0" u="none" strike="noStrike" dirty="0">
                        <a:solidFill>
                          <a:srgbClr val="FF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2.1 </a:t>
                      </a:r>
                      <a:r>
                        <a:rPr lang="zh-CN" altLang="en-US" sz="1800" b="1" u="none" strike="noStrike">
                          <a:effectLst/>
                          <a:latin typeface="华文中宋" panose="02010600040101010101" pitchFamily="2" charset="-122"/>
                          <a:ea typeface="华文中宋" panose="02010600040101010101" pitchFamily="2" charset="-122"/>
                        </a:rPr>
                        <a:t>供应商资源及价格信息管理。企业物资采购部门应在总部供应商网络基础上建立健全本企业的供应商网络，定期考评列入名单的供应商资信及履约情况，根据考评结果调整供应商名单并报总部备案。供应商名单的确定与调整应经相关领导按</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审定。</a:t>
                      </a:r>
                      <a:br>
                        <a:rPr lang="zh-CN" altLang="en-US" sz="1800" b="1" u="none" strike="noStrike">
                          <a:effectLst/>
                          <a:latin typeface="华文中宋" panose="02010600040101010101" pitchFamily="2" charset="-122"/>
                          <a:ea typeface="华文中宋" panose="02010600040101010101" pitchFamily="2" charset="-122"/>
                        </a:rPr>
                      </a:br>
                      <a:r>
                        <a:rPr lang="zh-CN" altLang="en-US" sz="1800" b="1" u="none" strike="noStrike">
                          <a:effectLst/>
                          <a:latin typeface="华文中宋" panose="02010600040101010101" pitchFamily="2" charset="-122"/>
                          <a:ea typeface="华文中宋" panose="02010600040101010101" pitchFamily="2" charset="-122"/>
                        </a:rPr>
                        <a:t>    企业物资采购部门应建立物资价格数据库，及时收集相关物资的价格信息，定期发布物资采购的指导价格和参考价格，作为物资采购的主要依据。</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供应商网络名单，定期考评记录，相关批件，物资价格数据库</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参见</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检查是否建立供应商网络及价格数据库，有无对供应商定期考评记录，对供应商的确定与调整是否报相关领导按</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审定。</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r>
              <a:tr h="2635626">
                <a:tc vMerge="1">
                  <a:txBody>
                    <a:bodyPr/>
                    <a:lstStyle/>
                    <a:p>
                      <a:endParaRPr lang="zh-CN" altLang="en-US"/>
                    </a:p>
                  </a:txBody>
                  <a:tcPr/>
                </a:tc>
                <a:tc>
                  <a:txBody>
                    <a:bodyPr/>
                    <a:lstStyle/>
                    <a:p>
                      <a:pPr algn="l" fontAlgn="ctr"/>
                      <a:r>
                        <a:rPr lang="en-US" altLang="zh-CN" sz="1800" b="1" u="none" strike="noStrike" dirty="0">
                          <a:effectLst/>
                          <a:latin typeface="华文中宋" panose="02010600040101010101" pitchFamily="2" charset="-122"/>
                          <a:ea typeface="华文中宋" panose="02010600040101010101" pitchFamily="2" charset="-122"/>
                        </a:rPr>
                        <a:t>2.2 </a:t>
                      </a:r>
                      <a:r>
                        <a:rPr lang="zh-CN" altLang="en-US" sz="1800" b="1" u="none" strike="noStrike" dirty="0">
                          <a:effectLst/>
                          <a:latin typeface="华文中宋" panose="02010600040101010101" pitchFamily="2" charset="-122"/>
                          <a:ea typeface="华文中宋" panose="02010600040101010101" pitchFamily="2" charset="-122"/>
                        </a:rPr>
                        <a:t>供应商的选择与价格确定。由企业自行组织采购的，采购部门应根据审定的采购方案，通过招标、询比价等方式确定供应商与价格，原则上供应商应在总部或企业确定的供应商网络名单中选择，价格不得突破总部发布的采购指导价。</a:t>
                      </a:r>
                      <a:br>
                        <a:rPr lang="zh-CN" altLang="en-US" sz="1800" b="1" u="none" strike="noStrike" dirty="0">
                          <a:effectLst/>
                          <a:latin typeface="华文中宋" panose="02010600040101010101" pitchFamily="2" charset="-122"/>
                          <a:ea typeface="华文中宋" panose="02010600040101010101" pitchFamily="2" charset="-122"/>
                        </a:rPr>
                      </a:br>
                      <a:r>
                        <a:rPr lang="zh-CN" altLang="en-US" sz="1800" b="1" u="none" strike="noStrike" dirty="0">
                          <a:effectLst/>
                          <a:latin typeface="华文中宋" panose="02010600040101010101" pitchFamily="2" charset="-122"/>
                          <a:ea typeface="华文中宋" panose="02010600040101010101" pitchFamily="2" charset="-122"/>
                        </a:rPr>
                        <a:t>    </a:t>
                      </a:r>
                      <a:endParaRPr lang="zh-CN" altLang="en-US" sz="1800" b="1" i="0" u="none" strike="noStrike" dirty="0">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15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物资采购实施方案，供应商网络名单，总部及企业采购指导价目录，招标或询比价资料，相关审批件</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洽商谈判不得少于两人</a:t>
                      </a:r>
                      <a:endParaRPr lang="zh-CN" altLang="en-US" sz="1800" b="1" i="0" u="none" strike="noStrike">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参见</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c>
                  <a:txBody>
                    <a:bodyPr/>
                    <a:lstStyle/>
                    <a:p>
                      <a:pPr algn="l" fontAlgn="ctr"/>
                      <a:r>
                        <a:rPr lang="zh-CN" altLang="en-US" sz="1800" b="1" u="none" strike="noStrike" dirty="0">
                          <a:effectLst/>
                          <a:latin typeface="华文中宋" panose="02010600040101010101" pitchFamily="2" charset="-122"/>
                          <a:ea typeface="华文中宋" panose="02010600040101010101" pitchFamily="2" charset="-122"/>
                        </a:rPr>
                        <a:t>检查供应</a:t>
                      </a:r>
                      <a:r>
                        <a:rPr lang="zh-CN" altLang="en-US" sz="1800" b="1" u="none" strike="noStrike" dirty="0" smtClean="0">
                          <a:effectLst/>
                          <a:latin typeface="华文中宋" panose="02010600040101010101" pitchFamily="2" charset="-122"/>
                          <a:ea typeface="华文中宋" panose="02010600040101010101" pitchFamily="2" charset="-122"/>
                        </a:rPr>
                        <a:t>商是否</a:t>
                      </a:r>
                      <a:r>
                        <a:rPr lang="zh-CN" altLang="en-US" sz="1800" b="1" u="none" strike="noStrike" dirty="0">
                          <a:effectLst/>
                          <a:latin typeface="华文中宋" panose="02010600040101010101" pitchFamily="2" charset="-122"/>
                          <a:ea typeface="华文中宋" panose="02010600040101010101" pitchFamily="2" charset="-122"/>
                        </a:rPr>
                        <a:t>在总部或企业网络名单内，采购价格是否突破总部或企业指导价，采购是否经过询比价、有无询比价</a:t>
                      </a:r>
                      <a:r>
                        <a:rPr lang="zh-CN" altLang="en-US" sz="1800" b="1" u="none" strike="noStrike" dirty="0" smtClean="0">
                          <a:effectLst/>
                          <a:latin typeface="华文中宋" panose="02010600040101010101" pitchFamily="2" charset="-122"/>
                          <a:ea typeface="华文中宋" panose="02010600040101010101" pitchFamily="2" charset="-122"/>
                        </a:rPr>
                        <a:t>记录。</a:t>
                      </a:r>
                      <a:endParaRPr lang="zh-CN" altLang="en-US" sz="1800" b="1" i="0" u="none" strike="noStrike" dirty="0">
                        <a:solidFill>
                          <a:srgbClr val="000000"/>
                        </a:solidFill>
                        <a:effectLst/>
                        <a:latin typeface="华文中宋" panose="02010600040101010101" pitchFamily="2" charset="-122"/>
                        <a:ea typeface="华文中宋" panose="02010600040101010101" pitchFamily="2" charset="-122"/>
                      </a:endParaRPr>
                    </a:p>
                  </a:txBody>
                  <a:tcPr marL="7301" marR="7301" marT="7301" marB="0" anchor="ctr"/>
                </a:tc>
              </a:tr>
            </a:tbl>
          </a:graphicData>
        </a:graphic>
      </p:graphicFrame>
    </p:spTree>
    <p:extLst>
      <p:ext uri="{BB962C8B-B14F-4D97-AF65-F5344CB8AC3E}">
        <p14:creationId xmlns:p14="http://schemas.microsoft.com/office/powerpoint/2010/main" val="3754170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497341763"/>
              </p:ext>
            </p:extLst>
          </p:nvPr>
        </p:nvGraphicFramePr>
        <p:xfrm>
          <a:off x="105507" y="617220"/>
          <a:ext cx="11887199" cy="6240780"/>
        </p:xfrm>
        <a:graphic>
          <a:graphicData uri="http://schemas.openxmlformats.org/drawingml/2006/table">
            <a:tbl>
              <a:tblPr>
                <a:tableStyleId>{5C22544A-7EE6-4342-B048-85BDC9FD1C3A}</a:tableStyleId>
              </a:tblPr>
              <a:tblGrid>
                <a:gridCol w="5234280"/>
                <a:gridCol w="684860"/>
                <a:gridCol w="1565393"/>
                <a:gridCol w="978370"/>
                <a:gridCol w="978370"/>
                <a:gridCol w="2445926"/>
              </a:tblGrid>
              <a:tr h="67627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3.1 </a:t>
                      </a:r>
                      <a:r>
                        <a:rPr lang="zh-CN" altLang="en-US" sz="2400" b="1" u="none" strike="noStrike" dirty="0">
                          <a:effectLst/>
                          <a:latin typeface="华文中宋" panose="02010600040101010101" pitchFamily="2" charset="-122"/>
                          <a:ea typeface="华文中宋" panose="02010600040101010101" pitchFamily="2" charset="-122"/>
                        </a:rPr>
                        <a:t>合同审核与签订。大宗、批量或重要的物资采购必须签订采购合同。合同由采购部门拟订，经财会、法律等部门审核后报相关领导按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签署合同，同时送财会、法律等部门。</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采购合同及审核意见，授权委托书</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检查相关部门是否对合同进行审核，签订的合同是否送交财会、法律等部门。</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885825">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3.2 </a:t>
                      </a:r>
                      <a:r>
                        <a:rPr lang="zh-CN" altLang="en-US" sz="2400" b="1" u="none" strike="noStrike">
                          <a:effectLst/>
                          <a:latin typeface="华文中宋" panose="02010600040101010101" pitchFamily="2" charset="-122"/>
                          <a:ea typeface="华文中宋" panose="02010600040101010101" pitchFamily="2" charset="-122"/>
                        </a:rPr>
                        <a:t>采购及供应人员的变更备案与管理。采购人员变动时，企业采购部门应及时将人员变动情况向供应商备案或以书面形式通知供应商；采购部门应及时掌握供应商相关人员的变动情况，并将供应商相关人员的变动情况及时通知相关部门。</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相关备案或书面通知的备查资料</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检查企业有无对采购及对方供应人员变动情况的备案管理资料，是否将有关变动情况及时通知有关部门。</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771525">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3.3 </a:t>
                      </a:r>
                      <a:r>
                        <a:rPr lang="zh-CN" altLang="en-US" sz="2400" b="1" u="none" strike="noStrike">
                          <a:effectLst/>
                          <a:latin typeface="华文中宋" panose="02010600040101010101" pitchFamily="2" charset="-122"/>
                          <a:ea typeface="华文中宋" panose="02010600040101010101" pitchFamily="2" charset="-122"/>
                        </a:rPr>
                        <a:t>合同变更。采购合同需要变更时，采购部门应会同财会、法律等部门按原合同审签程序办理。</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审核意见，合同补充协议（或合同变更单）等资料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检查合同变更有无补充协议变更单等资料，相关审签是否符合</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4" name="矩形 3"/>
          <p:cNvSpPr/>
          <p:nvPr/>
        </p:nvSpPr>
        <p:spPr>
          <a:xfrm>
            <a:off x="93784" y="70338"/>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3.</a:t>
            </a:r>
            <a:r>
              <a:rPr lang="zh-CN" altLang="en-US" sz="2400" b="1" dirty="0" smtClean="0">
                <a:solidFill>
                  <a:srgbClr val="FF0000"/>
                </a:solidFill>
                <a:latin typeface="微软雅黑" panose="020B0503020204020204" pitchFamily="34" charset="-122"/>
                <a:ea typeface="微软雅黑" panose="020B0503020204020204" pitchFamily="34" charset="-122"/>
              </a:rPr>
              <a:t>合同签订与管理</a:t>
            </a:r>
            <a:r>
              <a:rPr lang="en-US" altLang="zh-CN" sz="2400" b="1" dirty="0" smtClean="0">
                <a:solidFill>
                  <a:srgbClr val="FF0000"/>
                </a:solidFill>
                <a:latin typeface="微软雅黑" panose="020B0503020204020204" pitchFamily="34" charset="-122"/>
                <a:ea typeface="微软雅黑" panose="020B0503020204020204" pitchFamily="34" charset="-122"/>
              </a:rPr>
              <a:t>(25</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572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364395304"/>
              </p:ext>
            </p:extLst>
          </p:nvPr>
        </p:nvGraphicFramePr>
        <p:xfrm>
          <a:off x="164123" y="116193"/>
          <a:ext cx="11781692" cy="6401838"/>
        </p:xfrm>
        <a:graphic>
          <a:graphicData uri="http://schemas.openxmlformats.org/drawingml/2006/table">
            <a:tbl>
              <a:tblPr>
                <a:tableStyleId>{5C22544A-7EE6-4342-B048-85BDC9FD1C3A}</a:tableStyleId>
              </a:tblPr>
              <a:tblGrid>
                <a:gridCol w="5187823"/>
                <a:gridCol w="678780"/>
                <a:gridCol w="1551499"/>
                <a:gridCol w="969687"/>
                <a:gridCol w="969687"/>
                <a:gridCol w="2424216"/>
              </a:tblGrid>
              <a:tr h="233123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3.4 </a:t>
                      </a:r>
                      <a:r>
                        <a:rPr lang="zh-CN" altLang="en-US" sz="2400" b="1" u="none" strike="noStrike" dirty="0">
                          <a:effectLst/>
                          <a:latin typeface="华文中宋" panose="02010600040101010101" pitchFamily="2" charset="-122"/>
                          <a:ea typeface="华文中宋" panose="02010600040101010101" pitchFamily="2" charset="-122"/>
                        </a:rPr>
                        <a:t>合同管理。合同管理部门应将生效的合同统一连续编号，并将与合同相关的文件资料一并整理存档，妥善管理。</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合同管理台账</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检查合同是否连续编号并存档。</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4070603">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3.5 </a:t>
                      </a:r>
                      <a:r>
                        <a:rPr lang="zh-CN" altLang="en-US" sz="2400" b="1" u="none" strike="noStrike">
                          <a:effectLst/>
                          <a:latin typeface="华文中宋" panose="02010600040101010101" pitchFamily="2" charset="-122"/>
                          <a:ea typeface="华文中宋" panose="02010600040101010101" pitchFamily="2" charset="-122"/>
                        </a:rPr>
                        <a:t>跟踪合同执行。物资采购、技术、设计部门和使用单位应对长周期的重要设备和材料编制监造大纲，签订协议，落实责任，实行过程监控。采购部门应按照采购合同确定的制造周期、交货时间、工程项目进度计划落实催交催运措施，监督合同按期执行。                                       </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监造大纲及协议，催交催运记录</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检查是否落实了对长周期重要设备和材料的监造责任，检查采购部门是否有催交催运记录。</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833404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94160992"/>
              </p:ext>
            </p:extLst>
          </p:nvPr>
        </p:nvGraphicFramePr>
        <p:xfrm>
          <a:off x="128955" y="89889"/>
          <a:ext cx="11875477" cy="6598920"/>
        </p:xfrm>
        <a:graphic>
          <a:graphicData uri="http://schemas.openxmlformats.org/drawingml/2006/table">
            <a:tbl>
              <a:tblPr>
                <a:tableStyleId>{5C22544A-7EE6-4342-B048-85BDC9FD1C3A}</a:tableStyleId>
              </a:tblPr>
              <a:tblGrid>
                <a:gridCol w="3192653"/>
                <a:gridCol w="3192653"/>
                <a:gridCol w="954813"/>
                <a:gridCol w="954813"/>
                <a:gridCol w="596757"/>
                <a:gridCol w="1491894"/>
                <a:gridCol w="1491894"/>
              </a:tblGrid>
              <a:tr h="1266825">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4.</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物资验收入库</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4.1 </a:t>
                      </a:r>
                      <a:r>
                        <a:rPr lang="zh-CN" altLang="en-US" sz="1800" b="1" u="none" strike="noStrike">
                          <a:effectLst/>
                          <a:latin typeface="华文中宋" panose="02010600040101010101" pitchFamily="2" charset="-122"/>
                          <a:ea typeface="华文中宋" panose="02010600040101010101" pitchFamily="2" charset="-122"/>
                        </a:rPr>
                        <a:t>物资验收与入库。所有采购物资（含直达现场物资）均应办理入库手续。采购物资到货后，物资管理部门应组织采购、质检、仓储等部门对到货物资进行检验清点，质检部门出具检验报告，仓储部门依据检验合格的报告办理入库手续，编制入库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入库单应连续编号，采购、仓储等部门签字</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，登记库存明细胀。对检验不合格的物资，仓储部门应拒绝办理入库手续。</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10</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验收资料，库存明细账</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采购、检验、仓储分离</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检查物资入库验收资料是否齐全，验收入库是否符合不相容要求，库存明细账登记是否及时。</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1085850">
                <a:tc vMerge="1">
                  <a:txBody>
                    <a:bodyPr/>
                    <a:lstStyle/>
                    <a:p>
                      <a:endParaRPr lang="zh-CN" altLang="en-US"/>
                    </a:p>
                  </a:txBody>
                  <a:tcPr/>
                </a:tc>
                <a:tc>
                  <a:txBody>
                    <a:bodyPr/>
                    <a:lstStyle/>
                    <a:p>
                      <a:pPr algn="l" fontAlgn="ctr"/>
                      <a:r>
                        <a:rPr lang="en-US" altLang="zh-CN" sz="1800" b="1" u="none" strike="noStrike" dirty="0">
                          <a:effectLst/>
                          <a:latin typeface="华文中宋" panose="02010600040101010101" pitchFamily="2" charset="-122"/>
                          <a:ea typeface="华文中宋" panose="02010600040101010101" pitchFamily="2" charset="-122"/>
                        </a:rPr>
                        <a:t>4.2 </a:t>
                      </a:r>
                      <a:r>
                        <a:rPr lang="zh-CN" altLang="en-US" sz="1800" b="1" u="none" strike="noStrike" dirty="0">
                          <a:effectLst/>
                          <a:latin typeface="华文中宋" panose="02010600040101010101" pitchFamily="2" charset="-122"/>
                          <a:ea typeface="华文中宋" panose="02010600040101010101" pitchFamily="2" charset="-122"/>
                        </a:rPr>
                        <a:t>退货、索赔与折让。采购部门应对不合格物资要求供应商及时更换或整改，或提出退货、索赔或折让方案，报经相关领导按</a:t>
                      </a:r>
                      <a:r>
                        <a:rPr lang="en-US" altLang="zh-CN" sz="1800" b="1" u="none" strike="noStrike" dirty="0">
                          <a:effectLst/>
                          <a:latin typeface="华文中宋" panose="02010600040101010101" pitchFamily="2" charset="-122"/>
                          <a:ea typeface="华文中宋" panose="02010600040101010101" pitchFamily="2" charset="-122"/>
                        </a:rPr>
                        <a:t>《</a:t>
                      </a:r>
                      <a:r>
                        <a:rPr lang="zh-CN" altLang="en-US" sz="1800" b="1" u="none" strike="noStrike" dirty="0">
                          <a:effectLst/>
                          <a:latin typeface="华文中宋" panose="02010600040101010101" pitchFamily="2" charset="-122"/>
                          <a:ea typeface="华文中宋" panose="02010600040101010101" pitchFamily="2" charset="-122"/>
                        </a:rPr>
                        <a:t>权责指引</a:t>
                      </a:r>
                      <a:r>
                        <a:rPr lang="en-US" altLang="zh-CN" sz="1800" b="1" u="none" strike="noStrike" dirty="0">
                          <a:effectLst/>
                          <a:latin typeface="华文中宋" panose="02010600040101010101" pitchFamily="2" charset="-122"/>
                          <a:ea typeface="华文中宋" panose="02010600040101010101" pitchFamily="2" charset="-122"/>
                        </a:rPr>
                        <a:t>》</a:t>
                      </a:r>
                      <a:r>
                        <a:rPr lang="zh-CN" altLang="en-US" sz="1800" b="1" u="none" strike="noStrike" dirty="0">
                          <a:effectLst/>
                          <a:latin typeface="华文中宋" panose="02010600040101010101" pitchFamily="2" charset="-122"/>
                          <a:ea typeface="华文中宋" panose="02010600040101010101" pitchFamily="2" charset="-122"/>
                        </a:rPr>
                        <a:t>审批后办理。</a:t>
                      </a:r>
                      <a:endParaRPr lang="zh-CN" altLang="en-US" sz="18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索赔或折让方案</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参见</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dirty="0">
                          <a:effectLst/>
                          <a:latin typeface="华文中宋" panose="02010600040101010101" pitchFamily="2" charset="-122"/>
                          <a:ea typeface="华文中宋" panose="02010600040101010101" pitchFamily="2" charset="-122"/>
                        </a:rPr>
                        <a:t>检查采购部门对不合格物资是否要求供应商及时更换或整改，对无法更换或整改所提出的索赔或折让方案，相关审批是否符合</a:t>
                      </a:r>
                      <a:r>
                        <a:rPr lang="en-US" altLang="zh-CN" sz="1800" b="1" u="none" strike="noStrike" dirty="0">
                          <a:effectLst/>
                          <a:latin typeface="华文中宋" panose="02010600040101010101" pitchFamily="2" charset="-122"/>
                          <a:ea typeface="华文中宋" panose="02010600040101010101" pitchFamily="2" charset="-122"/>
                        </a:rPr>
                        <a:t>《</a:t>
                      </a:r>
                      <a:r>
                        <a:rPr lang="zh-CN" altLang="en-US" sz="1800" b="1" u="none" strike="noStrike" dirty="0">
                          <a:effectLst/>
                          <a:latin typeface="华文中宋" panose="02010600040101010101" pitchFamily="2" charset="-122"/>
                          <a:ea typeface="华文中宋" panose="02010600040101010101" pitchFamily="2" charset="-122"/>
                        </a:rPr>
                        <a:t>权责指引</a:t>
                      </a:r>
                      <a:r>
                        <a:rPr lang="en-US" altLang="zh-CN" sz="1800" b="1" u="none" strike="noStrike" dirty="0">
                          <a:effectLst/>
                          <a:latin typeface="华文中宋" panose="02010600040101010101" pitchFamily="2" charset="-122"/>
                          <a:ea typeface="华文中宋" panose="02010600040101010101" pitchFamily="2" charset="-122"/>
                        </a:rPr>
                        <a:t>》</a:t>
                      </a:r>
                      <a:r>
                        <a:rPr lang="zh-CN" altLang="en-US" sz="1800" b="1" u="none" strike="noStrike" dirty="0">
                          <a:effectLst/>
                          <a:latin typeface="华文中宋" panose="02010600040101010101" pitchFamily="2" charset="-122"/>
                          <a:ea typeface="华文中宋" panose="02010600040101010101" pitchFamily="2" charset="-122"/>
                        </a:rPr>
                        <a:t>。</a:t>
                      </a:r>
                      <a:endParaRPr lang="zh-CN" altLang="en-US" sz="18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560295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77767799"/>
              </p:ext>
            </p:extLst>
          </p:nvPr>
        </p:nvGraphicFramePr>
        <p:xfrm>
          <a:off x="82063" y="101318"/>
          <a:ext cx="12004429" cy="6606540"/>
        </p:xfrm>
        <a:graphic>
          <a:graphicData uri="http://schemas.openxmlformats.org/drawingml/2006/table">
            <a:tbl>
              <a:tblPr>
                <a:tableStyleId>{5C22544A-7EE6-4342-B048-85BDC9FD1C3A}</a:tableStyleId>
              </a:tblPr>
              <a:tblGrid>
                <a:gridCol w="3227321"/>
                <a:gridCol w="3227321"/>
                <a:gridCol w="965181"/>
                <a:gridCol w="965181"/>
                <a:gridCol w="603237"/>
                <a:gridCol w="1508094"/>
                <a:gridCol w="1508094"/>
              </a:tblGrid>
              <a:tr h="638175">
                <a:tc rowSpan="3">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5.</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采购付款与往来核对</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5.1 </a:t>
                      </a:r>
                      <a:r>
                        <a:rPr lang="zh-CN" altLang="en-US" sz="1800" b="1" u="none" strike="noStrike">
                          <a:effectLst/>
                          <a:latin typeface="华文中宋" panose="02010600040101010101" pitchFamily="2" charset="-122"/>
                          <a:ea typeface="华文中宋" panose="02010600040101010101" pitchFamily="2" charset="-122"/>
                        </a:rPr>
                        <a:t>物资采购核算。财会部门依据采购合同、入库单、发票等资料及时作账务处理。对已入库未取得购货发票的物资，财会部门应于月末暂估入账。</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采购合同，入库单，发票及清单，会计记录</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检查财务入账手续是否齐全，暂估入账是否及时合理。</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981075">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5.2 </a:t>
                      </a:r>
                      <a:r>
                        <a:rPr lang="zh-CN" altLang="en-US" sz="1800" b="1" u="none" strike="noStrike">
                          <a:effectLst/>
                          <a:latin typeface="华文中宋" panose="02010600040101010101" pitchFamily="2" charset="-122"/>
                          <a:ea typeface="华文中宋" panose="02010600040101010101" pitchFamily="2" charset="-122"/>
                        </a:rPr>
                        <a:t>采购款的支付。采购款的支付由采购部门根据采购合同及到货情况提出申请，填制付款申请单，附齐相关单据，经采购等部门负责人审核签字后送财会部门审核，财会部门根据资金安排、使用计划、预付情况及合同约定办理款项支付手续，采购款支付应经相关领导按</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审批后办理。</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采购资金支付申请</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申请与审核分离</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参见货币资金</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检查采购款支付的依据是否齐全，与合同约定是否相符，相关审批是否符合</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962025">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5.3 </a:t>
                      </a:r>
                      <a:r>
                        <a:rPr lang="zh-CN" altLang="en-US" sz="1800" b="1" u="none" strike="noStrike">
                          <a:effectLst/>
                          <a:latin typeface="华文中宋" panose="02010600040101010101" pitchFamily="2" charset="-122"/>
                          <a:ea typeface="华文中宋" panose="02010600040101010101" pitchFamily="2" charset="-122"/>
                        </a:rPr>
                        <a:t>采购往来款的核对。财会部门应每月与采购部门核对往来款项，并会同采购部门定期与供应商核对往来款项，发现差异应及时查明原因纠正，重大问题应向有关领导报告。</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对账记录</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对账与复核分离</a:t>
                      </a:r>
                      <a:endParaRPr lang="zh-CN" altLang="en-US"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dirty="0">
                          <a:effectLst/>
                          <a:latin typeface="华文中宋" panose="02010600040101010101" pitchFamily="2" charset="-122"/>
                          <a:ea typeface="华文中宋" panose="02010600040101010101" pitchFamily="2" charset="-122"/>
                        </a:rPr>
                        <a:t>检查财会部门是否每月与采购部门对账，财会与采购部门是否定期与供应商对账，有无对账记录，重大问题是否报告。</a:t>
                      </a:r>
                      <a:endParaRPr lang="zh-CN" altLang="en-US" sz="18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700860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77142242"/>
              </p:ext>
            </p:extLst>
          </p:nvPr>
        </p:nvGraphicFramePr>
        <p:xfrm>
          <a:off x="199293" y="328246"/>
          <a:ext cx="11758245" cy="6271846"/>
        </p:xfrm>
        <a:graphic>
          <a:graphicData uri="http://schemas.openxmlformats.org/drawingml/2006/table">
            <a:tbl>
              <a:tblPr>
                <a:tableStyleId>{5C22544A-7EE6-4342-B048-85BDC9FD1C3A}</a:tableStyleId>
              </a:tblPr>
              <a:tblGrid>
                <a:gridCol w="3161136"/>
                <a:gridCol w="3161136"/>
                <a:gridCol w="945386"/>
                <a:gridCol w="945386"/>
                <a:gridCol w="590867"/>
                <a:gridCol w="1477167"/>
                <a:gridCol w="1477167"/>
              </a:tblGrid>
              <a:tr h="3987947">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6.</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分析与考核</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(10</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6.1 </a:t>
                      </a:r>
                      <a:r>
                        <a:rPr lang="zh-CN" altLang="en-US" sz="2400" b="1" u="none" strike="noStrike">
                          <a:effectLst/>
                          <a:latin typeface="华文中宋" panose="02010600040101010101" pitchFamily="2" charset="-122"/>
                          <a:ea typeface="华文中宋" panose="02010600040101010101" pitchFamily="2" charset="-122"/>
                        </a:rPr>
                        <a:t>分析。企业采购部门应会同有关部门定期对计划准确率、保证供应率、质量合格率、厂家直供率以及采购管理等情况进行分析，并向企业有关会议报告。</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分析资料</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检查是否定期分析采购管理情况，有无分析资料。</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2283899">
                <a:tc vMerge="1">
                  <a:txBody>
                    <a:bodyPr/>
                    <a:lstStyle/>
                    <a:p>
                      <a:endParaRPr lang="zh-CN" altLang="en-US"/>
                    </a:p>
                  </a:txBody>
                  <a:tcPr/>
                </a:tc>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6.2 </a:t>
                      </a:r>
                      <a:r>
                        <a:rPr lang="zh-CN" altLang="en-US" sz="2400" b="1" u="none" strike="noStrike">
                          <a:effectLst/>
                          <a:latin typeface="华文中宋" panose="02010600040101010101" pitchFamily="2" charset="-122"/>
                          <a:ea typeface="华文中宋" panose="02010600040101010101" pitchFamily="2" charset="-122"/>
                        </a:rPr>
                        <a:t>考核。企业应建立与采购相关的考核办法，定期对采购管理情况进行考核。</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有关考核资料</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检查是否定期考核。</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957326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74276" y="1992924"/>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成本控制内部控制设计</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977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157668103"/>
              </p:ext>
            </p:extLst>
          </p:nvPr>
        </p:nvGraphicFramePr>
        <p:xfrm>
          <a:off x="152398" y="181695"/>
          <a:ext cx="11922373" cy="6512181"/>
        </p:xfrm>
        <a:graphic>
          <a:graphicData uri="http://schemas.openxmlformats.org/drawingml/2006/table">
            <a:tbl>
              <a:tblPr>
                <a:tableStyleId>{5C22544A-7EE6-4342-B048-85BDC9FD1C3A}</a:tableStyleId>
              </a:tblPr>
              <a:tblGrid>
                <a:gridCol w="3205261"/>
                <a:gridCol w="3205261"/>
                <a:gridCol w="958584"/>
                <a:gridCol w="958584"/>
                <a:gridCol w="599113"/>
                <a:gridCol w="1497785"/>
                <a:gridCol w="1497785"/>
              </a:tblGrid>
              <a:tr h="1305680">
                <a:tc>
                  <a:txBody>
                    <a:bodyPr/>
                    <a:lstStyle/>
                    <a:p>
                      <a:pPr algn="ctr" fontAlgn="ctr"/>
                      <a:r>
                        <a:rPr lang="zh-CN" altLang="en-US" sz="2000" b="1" u="none" strike="noStrike" dirty="0">
                          <a:effectLst/>
                          <a:latin typeface="华文中宋" panose="02010600040101010101" pitchFamily="2" charset="-122"/>
                          <a:ea typeface="华文中宋" panose="02010600040101010101" pitchFamily="2" charset="-122"/>
                        </a:rPr>
                        <a:t>步骤</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控制点</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控制点分值</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管理控制要件</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不相容岗位</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职务</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管理控制权责</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000" b="1" u="none" strike="noStrike">
                          <a:effectLst/>
                          <a:latin typeface="华文中宋" panose="02010600040101010101" pitchFamily="2" charset="-122"/>
                          <a:ea typeface="华文中宋" panose="02010600040101010101" pitchFamily="2" charset="-122"/>
                        </a:rPr>
                        <a:t>检查提示</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927643">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成本预算指标分解下达</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1.1 </a:t>
                      </a:r>
                      <a:r>
                        <a:rPr lang="zh-CN" altLang="en-US" sz="2000" b="1" u="none" strike="noStrike">
                          <a:effectLst/>
                          <a:latin typeface="华文中宋" panose="02010600040101010101" pitchFamily="2" charset="-122"/>
                          <a:ea typeface="华文中宋" panose="02010600040101010101" pitchFamily="2" charset="-122"/>
                        </a:rPr>
                        <a:t>成本预算指标的分解下达。企业于每年初和每月初将成本预算分解指标下达到各生产经营单位和项目部，指标下达应报相关领导按</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审定，其中：年度成本预算应以文件形式下达，月度成本预算应以书面或电子文档形式下达。</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000" b="1" u="none" strike="noStrike">
                          <a:effectLst/>
                          <a:latin typeface="华文中宋" panose="02010600040101010101" pitchFamily="2" charset="-122"/>
                          <a:ea typeface="华文中宋" panose="02010600040101010101" pitchFamily="2" charset="-122"/>
                        </a:rPr>
                        <a:t>年度成本预算指标下达文件，月度成本预算指标表</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参见</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检查成本预算指标是否按年、月下达。</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278858">
                <a:tc vMerge="1">
                  <a:txBody>
                    <a:bodyPr/>
                    <a:lstStyle/>
                    <a:p>
                      <a:endParaRPr lang="zh-CN" altLang="en-US"/>
                    </a:p>
                  </a:txBody>
                  <a:tcP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1.2 </a:t>
                      </a:r>
                      <a:r>
                        <a:rPr lang="zh-CN" altLang="en-US" sz="2000" b="1" u="none" strike="noStrike">
                          <a:effectLst/>
                          <a:latin typeface="华文中宋" panose="02010600040101010101" pitchFamily="2" charset="-122"/>
                          <a:ea typeface="华文中宋" panose="02010600040101010101" pitchFamily="2" charset="-122"/>
                        </a:rPr>
                        <a:t>成本预算指标的落实。各生产经营单位和项目部结合成本费用预算指标进一步分解落实到具体生产经营或项目单元，并组织安排生产经营与施工活动。</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10</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指标分解落实计划或工作任务书</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000" b="1" u="none" strike="noStrike" dirty="0">
                          <a:effectLst/>
                          <a:latin typeface="华文中宋" panose="02010600040101010101" pitchFamily="2" charset="-122"/>
                          <a:ea typeface="华文中宋" panose="02010600040101010101" pitchFamily="2" charset="-122"/>
                        </a:rPr>
                        <a:t>检查是否将成本预算指标进一步分解落实到所属生产经营或工程项目业务单元。</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5269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764854479"/>
              </p:ext>
            </p:extLst>
          </p:nvPr>
        </p:nvGraphicFramePr>
        <p:xfrm>
          <a:off x="140676" y="147626"/>
          <a:ext cx="11570677" cy="6410755"/>
        </p:xfrm>
        <a:graphic>
          <a:graphicData uri="http://schemas.openxmlformats.org/drawingml/2006/table">
            <a:tbl>
              <a:tblPr>
                <a:tableStyleId>{5C22544A-7EE6-4342-B048-85BDC9FD1C3A}</a:tableStyleId>
              </a:tblPr>
              <a:tblGrid>
                <a:gridCol w="3110710"/>
                <a:gridCol w="3110710"/>
                <a:gridCol w="930305"/>
                <a:gridCol w="930305"/>
                <a:gridCol w="581441"/>
                <a:gridCol w="1453603"/>
                <a:gridCol w="1453603"/>
              </a:tblGrid>
              <a:tr h="1518715">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步骤</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noFill/>
                  </a:tcP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控制点</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控制点分值</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管理控制要件</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不相容岗位</a:t>
                      </a:r>
                      <a:r>
                        <a:rPr lang="en-US" altLang="zh-CN" sz="2000" b="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职务</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管理控制权责</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c>
                  <a:txBody>
                    <a:bodyPr/>
                    <a:lstStyle/>
                    <a:p>
                      <a:pPr algn="ctr" fontAlgn="ctr"/>
                      <a:r>
                        <a:rPr lang="zh-CN" altLang="en-US" sz="2000" b="1" u="none" strike="noStrike" dirty="0">
                          <a:solidFill>
                            <a:srgbClr val="FF0000"/>
                          </a:solidFill>
                          <a:effectLst/>
                          <a:latin typeface="微软雅黑" panose="020B0503020204020204" pitchFamily="34" charset="-122"/>
                          <a:ea typeface="微软雅黑" panose="020B0503020204020204" pitchFamily="34" charset="-122"/>
                        </a:rPr>
                        <a:t>检查提示</a:t>
                      </a:r>
                      <a:endParaRPr lang="zh-CN" altLang="en-US" sz="2000" b="1" i="0" u="none" strike="noStrike" dirty="0">
                        <a:solidFill>
                          <a:srgbClr val="FF0000"/>
                        </a:solidFill>
                        <a:effectLst/>
                        <a:latin typeface="微软雅黑" panose="020B0503020204020204" pitchFamily="34" charset="-122"/>
                        <a:ea typeface="微软雅黑" panose="020B0503020204020204" pitchFamily="34" charset="-122"/>
                      </a:endParaRPr>
                    </a:p>
                  </a:txBody>
                  <a:tcPr marL="7620" marR="7620" marT="7620" marB="0" anchor="ctr"/>
                </a:tc>
              </a:tr>
              <a:tr h="2384344">
                <a:tc rowSpan="2">
                  <a:txBody>
                    <a:bodyPr/>
                    <a:lstStyle/>
                    <a:p>
                      <a:pPr algn="ctr" fontAlgn="ct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1.</a:t>
                      </a:r>
                      <a:br>
                        <a:rPr lang="en-US" altLang="zh-CN" sz="20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销售计划编制与审定</a:t>
                      </a:r>
                      <a:br>
                        <a:rPr lang="zh-CN" altLang="en-US" sz="20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(10</a:t>
                      </a: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0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dirty="0">
                          <a:effectLst/>
                          <a:latin typeface="华文中宋" panose="02010600040101010101" pitchFamily="2" charset="-122"/>
                          <a:ea typeface="华文中宋" panose="02010600040101010101" pitchFamily="2" charset="-122"/>
                        </a:rPr>
                        <a:t>1.1 </a:t>
                      </a:r>
                      <a:r>
                        <a:rPr lang="zh-CN" altLang="en-US" sz="2000" b="1" u="none" strike="noStrike" dirty="0">
                          <a:effectLst/>
                          <a:latin typeface="华文中宋" panose="02010600040101010101" pitchFamily="2" charset="-122"/>
                          <a:ea typeface="华文中宋" panose="02010600040101010101" pitchFamily="2" charset="-122"/>
                        </a:rPr>
                        <a:t>客户订单的承接与审核。销售部门应统一客户订单格式，将所承接的客户订单连续编号，并经不相容岗位审核、整理和汇总。</a:t>
                      </a:r>
                      <a:br>
                        <a:rPr lang="zh-CN" altLang="en-US" sz="2000" b="1" u="none" strike="noStrike" dirty="0">
                          <a:effectLst/>
                          <a:latin typeface="华文中宋" panose="02010600040101010101" pitchFamily="2" charset="-122"/>
                          <a:ea typeface="华文中宋" panose="02010600040101010101" pitchFamily="2" charset="-122"/>
                        </a:rPr>
                      </a:br>
                      <a:r>
                        <a:rPr lang="zh-CN" altLang="en-US" sz="2000" b="1" u="none" strike="noStrike" dirty="0">
                          <a:effectLst/>
                          <a:latin typeface="华文中宋" panose="02010600040101010101" pitchFamily="2" charset="-122"/>
                          <a:ea typeface="华文中宋" panose="02010600040101010101" pitchFamily="2" charset="-122"/>
                        </a:rPr>
                        <a:t>    </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不适用关联交易、统销产品及水、电、气、汽、风业务</a:t>
                      </a:r>
                      <a:r>
                        <a:rPr lang="en-US" altLang="zh-CN" sz="2000" b="1" u="none" strike="noStrike" dirty="0">
                          <a:effectLst/>
                          <a:latin typeface="华文中宋" panose="02010600040101010101" pitchFamily="2" charset="-122"/>
                          <a:ea typeface="华文中宋" panose="02010600040101010101" pitchFamily="2" charset="-122"/>
                        </a:rPr>
                        <a:t>)</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销售订单，订单汇总表</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订单承接与订单审核分离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检查订单内容是否完整、格式是否统一、编号是否连续、承接与审核是否分离。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951530">
                <a:tc vMerge="1">
                  <a:txBody>
                    <a:bodyPr/>
                    <a:lstStyle/>
                    <a:p>
                      <a:endParaRPr lang="zh-CN" altLang="en-US"/>
                    </a:p>
                  </a:txBody>
                  <a:tcPr/>
                </a:tc>
                <a:tc>
                  <a:txBody>
                    <a:bodyPr/>
                    <a:lstStyle/>
                    <a:p>
                      <a:pPr algn="l" fontAlgn="ctr"/>
                      <a:r>
                        <a:rPr lang="en-US" altLang="zh-CN" sz="2000" b="1" u="none" strike="noStrike" dirty="0">
                          <a:effectLst/>
                          <a:latin typeface="华文中宋" panose="02010600040101010101" pitchFamily="2" charset="-122"/>
                          <a:ea typeface="华文中宋" panose="02010600040101010101" pitchFamily="2" charset="-122"/>
                        </a:rPr>
                        <a:t>1.2 </a:t>
                      </a:r>
                      <a:r>
                        <a:rPr lang="zh-CN" altLang="en-US" sz="2000" b="1" u="none" strike="noStrike" dirty="0">
                          <a:effectLst/>
                          <a:latin typeface="华文中宋" panose="02010600040101010101" pitchFamily="2" charset="-122"/>
                          <a:ea typeface="华文中宋" panose="02010600040101010101" pitchFamily="2" charset="-122"/>
                        </a:rPr>
                        <a:t>编制、审定销售计划。销售部门依据订单、生产计划和库存等情况，编制产品销售计划，经销售部门负责人审核后，报相关领导按</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审定。</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dirty="0">
                          <a:effectLst/>
                          <a:latin typeface="华文中宋" panose="02010600040101010101" pitchFamily="2" charset="-122"/>
                          <a:ea typeface="华文中宋" panose="02010600040101010101" pitchFamily="2" charset="-122"/>
                        </a:rPr>
                        <a:t>5</a:t>
                      </a:r>
                      <a:endParaRPr lang="en-US" altLang="zh-CN"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销售计划及相关编制依据</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dirty="0">
                          <a:effectLst/>
                          <a:latin typeface="华文中宋" panose="02010600040101010101" pitchFamily="2" charset="-122"/>
                          <a:ea typeface="华文中宋" panose="02010600040101010101" pitchFamily="2" charset="-122"/>
                        </a:rPr>
                        <a:t>——</a:t>
                      </a:r>
                      <a:endParaRPr lang="en-US" altLang="zh-CN"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参见</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endParaRPr lang="en-US" altLang="zh-CN"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检查销售计划是否与生产安排和库存情况相适应，相关审定是否符合</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878620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67626801"/>
              </p:ext>
            </p:extLst>
          </p:nvPr>
        </p:nvGraphicFramePr>
        <p:xfrm>
          <a:off x="187569" y="679938"/>
          <a:ext cx="11641016" cy="6022279"/>
        </p:xfrm>
        <a:graphic>
          <a:graphicData uri="http://schemas.openxmlformats.org/drawingml/2006/table">
            <a:tbl>
              <a:tblPr>
                <a:tableStyleId>{5C22544A-7EE6-4342-B048-85BDC9FD1C3A}</a:tableStyleId>
              </a:tblPr>
              <a:tblGrid>
                <a:gridCol w="5125880"/>
                <a:gridCol w="670676"/>
                <a:gridCol w="1532973"/>
                <a:gridCol w="958108"/>
                <a:gridCol w="958108"/>
                <a:gridCol w="2395271"/>
              </a:tblGrid>
              <a:tr h="2410580">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2.1 </a:t>
                      </a:r>
                      <a:r>
                        <a:rPr lang="zh-CN" altLang="en-US" sz="2400" b="1" u="none" strike="noStrike" dirty="0">
                          <a:effectLst/>
                          <a:latin typeface="华文中宋" panose="02010600040101010101" pitchFamily="2" charset="-122"/>
                          <a:ea typeface="华文中宋" panose="02010600040101010101" pitchFamily="2" charset="-122"/>
                        </a:rPr>
                        <a:t>成本费用控制措施。企业应根据国家及总部有关规定，建立适合本企业业务特点的成本管理制度，所属生产经营单位或项目部应按照成本管理制度要求，落实主要成本要素的控制措施，合理安排成本费用的发生。</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相关管理制度、办法，主要成本要素控制措施</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检查是否制定成本管理制度及成本控制措施。</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3611699">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2.2 </a:t>
                      </a:r>
                      <a:r>
                        <a:rPr lang="zh-CN" altLang="en-US" sz="2400" b="1" u="none" strike="noStrike" dirty="0">
                          <a:effectLst/>
                          <a:latin typeface="华文中宋" panose="02010600040101010101" pitchFamily="2" charset="-122"/>
                          <a:ea typeface="华文中宋" panose="02010600040101010101" pitchFamily="2" charset="-122"/>
                        </a:rPr>
                        <a:t>材料成本控制。所属生产经营单位及项目部根据生产经营计划安排，在物料平衡的基础上，按照消耗定额和施工进度领用物料。物料领用单（表）应由领用人、保管人、单位（项目）负责人审签，生产施工现场应建立领用物料的存、耗、盘点等管理台账与记录。</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生产经营单位或项目部计划，原辅材料、燃料领耗记录及统计报表等</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领用、保管、审核分离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检查原辅材料、燃料等领用的原始记录是否完整，相关统计是否健全，领用、保管、审核等是否分离，物料的存、耗、盘点等是否有管理台账与记录。</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3" name="矩形 2"/>
          <p:cNvSpPr/>
          <p:nvPr/>
        </p:nvSpPr>
        <p:spPr>
          <a:xfrm>
            <a:off x="140676" y="117231"/>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2.</a:t>
            </a:r>
            <a:r>
              <a:rPr lang="zh-CN" altLang="en-US" sz="2400" b="1" dirty="0" smtClean="0">
                <a:solidFill>
                  <a:srgbClr val="FF0000"/>
                </a:solidFill>
                <a:latin typeface="微软雅黑" panose="020B0503020204020204" pitchFamily="34" charset="-122"/>
                <a:ea typeface="微软雅黑" panose="020B0503020204020204" pitchFamily="34" charset="-122"/>
              </a:rPr>
              <a:t>成本费用控制</a:t>
            </a:r>
            <a:r>
              <a:rPr lang="en-US" altLang="zh-CN" sz="2400" b="1" dirty="0" smtClean="0">
                <a:solidFill>
                  <a:srgbClr val="FF0000"/>
                </a:solidFill>
                <a:latin typeface="微软雅黑" panose="020B0503020204020204" pitchFamily="34" charset="-122"/>
                <a:ea typeface="微软雅黑" panose="020B0503020204020204" pitchFamily="34" charset="-122"/>
              </a:rPr>
              <a:t>(45</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1314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42728612"/>
              </p:ext>
            </p:extLst>
          </p:nvPr>
        </p:nvGraphicFramePr>
        <p:xfrm>
          <a:off x="140676" y="140676"/>
          <a:ext cx="11934092" cy="6635263"/>
        </p:xfrm>
        <a:graphic>
          <a:graphicData uri="http://schemas.openxmlformats.org/drawingml/2006/table">
            <a:tbl>
              <a:tblPr>
                <a:tableStyleId>{5C22544A-7EE6-4342-B048-85BDC9FD1C3A}</a:tableStyleId>
              </a:tblPr>
              <a:tblGrid>
                <a:gridCol w="5254930"/>
                <a:gridCol w="687561"/>
                <a:gridCol w="1571567"/>
                <a:gridCol w="982230"/>
                <a:gridCol w="982230"/>
                <a:gridCol w="2455574"/>
              </a:tblGrid>
              <a:tr h="1952501">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2.3 </a:t>
                      </a:r>
                      <a:r>
                        <a:rPr lang="zh-CN" altLang="en-US" sz="2400" b="1" u="none" strike="noStrike" dirty="0">
                          <a:effectLst/>
                          <a:latin typeface="华文中宋" panose="02010600040101010101" pitchFamily="2" charset="-122"/>
                          <a:ea typeface="华文中宋" panose="02010600040101010101" pitchFamily="2" charset="-122"/>
                        </a:rPr>
                        <a:t>人工成本控制。生产经营单位及项目部根据生产经营需要合理安排用工计划，建立考勤记录或人工时管理台账，考勤记录或管理台账由劳资人员、单位（项目）负责人审签。</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考勤记录，用工审批件，相关管理台账和计算资料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检查实际用工是否符合要求，有无相关审签记录。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341381">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2.4 </a:t>
                      </a:r>
                      <a:r>
                        <a:rPr lang="zh-CN" altLang="en-US" sz="2400" b="1" u="none" strike="noStrike">
                          <a:effectLst/>
                          <a:latin typeface="华文中宋" panose="02010600040101010101" pitchFamily="2" charset="-122"/>
                          <a:ea typeface="华文中宋" panose="02010600040101010101" pitchFamily="2" charset="-122"/>
                        </a:rPr>
                        <a:t>其他直接成本费用控制。生产经营单位及项目部根据下达的生产施工计划，合理安排其他直接成本费用支出，建立相应的记录和管理台账。管理台账和消耗记录由相关人员、单位（项目）负责人审签。</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动力消耗、机械台班等费用发生记录，管理台账等</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经办、审核分离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检查其他费用支出的原始记录是否完整，相关统计是否健全，折旧计提是否符合规定。</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341381">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2.5 </a:t>
                      </a:r>
                      <a:r>
                        <a:rPr lang="zh-CN" altLang="en-US" sz="2400" b="1" u="none" strike="noStrike">
                          <a:effectLst/>
                          <a:latin typeface="华文中宋" panose="02010600040101010101" pitchFamily="2" charset="-122"/>
                          <a:ea typeface="华文中宋" panose="02010600040101010101" pitchFamily="2" charset="-122"/>
                        </a:rPr>
                        <a:t>成本费用发生情况的审核。企业相关管理部门每月对生产经营单位及项目部发生的成本费用汇总资料进行审核，对审核中发现的异常情况及时查明原因，报经分管领导批准后，责成相关生产施工单位及时整改、追究责任、落实措施。</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just" fontAlgn="ctr"/>
                      <a:r>
                        <a:rPr lang="zh-CN" altLang="en-US" sz="2400" b="1" u="none" strike="noStrike">
                          <a:effectLst/>
                          <a:latin typeface="华文中宋" panose="02010600040101010101" pitchFamily="2" charset="-122"/>
                          <a:ea typeface="华文中宋" panose="02010600040101010101" pitchFamily="2" charset="-122"/>
                        </a:rPr>
                        <a:t>成本费用汇总资料，相关部门审核意见</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检查相关管理部门有无对成本费用发生情况的审核资料，对异常情况是否查明原因并及时处理。</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113318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133049784"/>
              </p:ext>
            </p:extLst>
          </p:nvPr>
        </p:nvGraphicFramePr>
        <p:xfrm>
          <a:off x="199291" y="977472"/>
          <a:ext cx="11852032" cy="5501640"/>
        </p:xfrm>
        <a:graphic>
          <a:graphicData uri="http://schemas.openxmlformats.org/drawingml/2006/table">
            <a:tbl>
              <a:tblPr>
                <a:tableStyleId>{5C22544A-7EE6-4342-B048-85BDC9FD1C3A}</a:tableStyleId>
              </a:tblPr>
              <a:tblGrid>
                <a:gridCol w="5218796"/>
                <a:gridCol w="682833"/>
                <a:gridCol w="1560762"/>
                <a:gridCol w="975476"/>
                <a:gridCol w="975476"/>
                <a:gridCol w="2438689"/>
              </a:tblGrid>
              <a:tr h="111442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3.1 </a:t>
                      </a:r>
                      <a:r>
                        <a:rPr lang="zh-CN" altLang="en-US" sz="2400" b="1" u="none" strike="noStrike" dirty="0">
                          <a:effectLst/>
                          <a:latin typeface="华文中宋" panose="02010600040101010101" pitchFamily="2" charset="-122"/>
                          <a:ea typeface="华文中宋" panose="02010600040101010101" pitchFamily="2" charset="-122"/>
                        </a:rPr>
                        <a:t>成本费用的归集与分配。财会部门根据有关生产经营单位及项目部提供并经相关管理部门审核的原辅料、燃料、动力、用工等单据和统计资料，按照财务制度规定每月对所发生的材料、人工、折旧和其他直接成本费用等进行归集和分配。成本费用归集、分配汇总表应经财会主管复核审签。</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成本费用计算表，成本费用归集、分配汇总表等</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编制与审核分离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检查成本费用的归集与分配是否符合财务制度规定，成本费用计算是否正确。</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923925">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3.2 </a:t>
                      </a:r>
                      <a:r>
                        <a:rPr lang="zh-CN" altLang="en-US" sz="2400" b="1" u="none" strike="noStrike">
                          <a:effectLst/>
                          <a:latin typeface="华文中宋" panose="02010600040101010101" pitchFamily="2" charset="-122"/>
                          <a:ea typeface="华文中宋" panose="02010600040101010101" pitchFamily="2" charset="-122"/>
                        </a:rPr>
                        <a:t>生产经营施工剩余物料的管理。生产经营单位和项目部应于月末（项目完工）组织对原辅材料的剩余物资等进行盘点，财会部门或岗位应参与监盘，并在盘点表上签字，由领用部门办理退库手续。</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盘点表，退库单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盘点与监盘分离，验收与保管分离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检查是否按规定组织对剩余物料的盘点，盘点手续是否齐全，盘点与监盘是否分离，是否按要求办理退库手续。</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4" name="矩形 3"/>
          <p:cNvSpPr/>
          <p:nvPr/>
        </p:nvSpPr>
        <p:spPr>
          <a:xfrm>
            <a:off x="293077" y="269631"/>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3.</a:t>
            </a:r>
            <a:r>
              <a:rPr lang="zh-CN" altLang="en-US" sz="2400" b="1" dirty="0" smtClean="0">
                <a:solidFill>
                  <a:srgbClr val="FF0000"/>
                </a:solidFill>
                <a:latin typeface="微软雅黑" panose="020B0503020204020204" pitchFamily="34" charset="-122"/>
                <a:ea typeface="微软雅黑" panose="020B0503020204020204" pitchFamily="34" charset="-122"/>
              </a:rPr>
              <a:t>成本计算与结转</a:t>
            </a:r>
            <a:r>
              <a:rPr lang="en-US" altLang="zh-CN" sz="2400" b="1" dirty="0" smtClean="0">
                <a:solidFill>
                  <a:srgbClr val="FF0000"/>
                </a:solidFill>
                <a:latin typeface="微软雅黑" panose="020B0503020204020204" pitchFamily="34" charset="-122"/>
                <a:ea typeface="微软雅黑" panose="020B0503020204020204" pitchFamily="34" charset="-122"/>
              </a:rPr>
              <a:t>(25</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248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50599093"/>
              </p:ext>
            </p:extLst>
          </p:nvPr>
        </p:nvGraphicFramePr>
        <p:xfrm>
          <a:off x="152400" y="128954"/>
          <a:ext cx="11852031" cy="6576646"/>
        </p:xfrm>
        <a:graphic>
          <a:graphicData uri="http://schemas.openxmlformats.org/drawingml/2006/table">
            <a:tbl>
              <a:tblPr>
                <a:tableStyleId>{5C22544A-7EE6-4342-B048-85BDC9FD1C3A}</a:tableStyleId>
              </a:tblPr>
              <a:tblGrid>
                <a:gridCol w="5218796"/>
                <a:gridCol w="682833"/>
                <a:gridCol w="1560762"/>
                <a:gridCol w="975475"/>
                <a:gridCol w="975475"/>
                <a:gridCol w="2438690"/>
              </a:tblGrid>
              <a:tr h="3481186">
                <a:tc>
                  <a:txBody>
                    <a:bodyPr/>
                    <a:lstStyle/>
                    <a:p>
                      <a:pPr algn="l" fontAlgn="ctr"/>
                      <a:r>
                        <a:rPr lang="en-US" altLang="zh-CN" sz="2000" b="1" u="none" strike="noStrike" dirty="0">
                          <a:effectLst/>
                          <a:latin typeface="华文中宋" panose="02010600040101010101" pitchFamily="2" charset="-122"/>
                          <a:ea typeface="华文中宋" panose="02010600040101010101" pitchFamily="2" charset="-122"/>
                        </a:rPr>
                        <a:t>3.3 </a:t>
                      </a:r>
                      <a:r>
                        <a:rPr lang="zh-CN" altLang="en-US" sz="2000" b="1" u="none" strike="noStrike" dirty="0">
                          <a:effectLst/>
                          <a:latin typeface="华文中宋" panose="02010600040101010101" pitchFamily="2" charset="-122"/>
                          <a:ea typeface="华文中宋" panose="02010600040101010101" pitchFamily="2" charset="-122"/>
                        </a:rPr>
                        <a:t>完工产品入库和工程项目移交。生产单位完工产品与半成品的入库应经质检部门检验并出具质检报告，生产单位应对完工产品与半成品的实物量等进行清查与统计，仓储部门应根据清查统计资料、质检报告等对入库事项进行清点、记录，完工产品与半成品的入库应有生产单位、质检部门、仓储部门的审签。</a:t>
                      </a:r>
                      <a:br>
                        <a:rPr lang="zh-CN" altLang="en-US" sz="2000" b="1" u="none" strike="noStrike" dirty="0">
                          <a:effectLst/>
                          <a:latin typeface="华文中宋" panose="02010600040101010101" pitchFamily="2" charset="-122"/>
                          <a:ea typeface="华文中宋" panose="02010600040101010101" pitchFamily="2" charset="-122"/>
                        </a:rPr>
                      </a:br>
                      <a:r>
                        <a:rPr lang="zh-CN" altLang="en-US" sz="2000" b="1" u="none" strike="noStrike" dirty="0">
                          <a:effectLst/>
                          <a:latin typeface="华文中宋" panose="02010600040101010101" pitchFamily="2" charset="-122"/>
                          <a:ea typeface="华文中宋" panose="02010600040101010101" pitchFamily="2" charset="-122"/>
                        </a:rPr>
                        <a:t>    工程单位项目完工后，依据项目竣工验收报告，办理项目交付手续和竣工结算。</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质检报告，生产统计表，入库单，会计记录</a:t>
                      </a:r>
                      <a:br>
                        <a:rPr lang="zh-CN" altLang="en-US" sz="2000" b="1" u="none" strike="noStrike">
                          <a:effectLst/>
                          <a:latin typeface="华文中宋" panose="02010600040101010101" pitchFamily="2" charset="-122"/>
                          <a:ea typeface="华文中宋" panose="02010600040101010101" pitchFamily="2" charset="-122"/>
                        </a:rPr>
                      </a:br>
                      <a:r>
                        <a:rPr lang="zh-CN" altLang="en-US" sz="2000" b="1" u="none" strike="noStrike">
                          <a:effectLst/>
                          <a:latin typeface="华文中宋" panose="02010600040101010101" pitchFamily="2" charset="-122"/>
                          <a:ea typeface="华文中宋" panose="02010600040101010101" pitchFamily="2" charset="-122"/>
                        </a:rPr>
                        <a:t/>
                      </a:r>
                      <a:br>
                        <a:rPr lang="zh-CN" altLang="en-US" sz="2000" b="1" u="none" strike="noStrike">
                          <a:effectLst/>
                          <a:latin typeface="华文中宋" panose="02010600040101010101" pitchFamily="2" charset="-122"/>
                          <a:ea typeface="华文中宋" panose="02010600040101010101" pitchFamily="2" charset="-122"/>
                        </a:rPr>
                      </a:br>
                      <a:r>
                        <a:rPr lang="zh-CN" altLang="en-US" sz="2000" b="1" u="none" strike="noStrike">
                          <a:effectLst/>
                          <a:latin typeface="华文中宋" panose="02010600040101010101" pitchFamily="2" charset="-122"/>
                          <a:ea typeface="华文中宋" panose="02010600040101010101" pitchFamily="2" charset="-122"/>
                        </a:rPr>
                        <a:t>竣工验收资料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检验与清点分离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检查生产经营单位及项目部是否有完工产品质检报告、生产统计表、入库单等资料，会计处理是否及时准确。</a:t>
                      </a:r>
                      <a:br>
                        <a:rPr lang="zh-CN" altLang="en-US" sz="2000" b="1" u="none" strike="noStrike">
                          <a:effectLst/>
                          <a:latin typeface="华文中宋" panose="02010600040101010101" pitchFamily="2" charset="-122"/>
                          <a:ea typeface="华文中宋" panose="02010600040101010101" pitchFamily="2" charset="-122"/>
                        </a:rPr>
                      </a:br>
                      <a:r>
                        <a:rPr lang="zh-CN" altLang="en-US" sz="2000" b="1" u="none" strike="noStrike">
                          <a:effectLst/>
                          <a:latin typeface="华文中宋" panose="02010600040101010101" pitchFamily="2" charset="-122"/>
                          <a:ea typeface="华文中宋" panose="02010600040101010101" pitchFamily="2" charset="-122"/>
                        </a:rPr>
                        <a:t>检查工程单位竣工验收资料是否齐全，竣工结算是否及时。</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3095460">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3.4 </a:t>
                      </a:r>
                      <a:r>
                        <a:rPr lang="zh-CN" altLang="en-US" sz="2000" b="1" u="none" strike="noStrike">
                          <a:effectLst/>
                          <a:latin typeface="华文中宋" panose="02010600040101010101" pitchFamily="2" charset="-122"/>
                          <a:ea typeface="华文中宋" panose="02010600040101010101" pitchFamily="2" charset="-122"/>
                        </a:rPr>
                        <a:t>成本结转。财会部门根据成本计算结果资料，按照成本核算办法及时确认或结转成本，其中：工程建设单位及油田石油工程应按照完工进度确认成本，生产加工单位应按照完工产品、半成品等确认并结转成本。成本确认与结转应经会计主管审核签字。对跨期成本</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应按照规定计算和分配，经会计主管审核后进行账务处理，相关会计凭证须附计算依据。</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成本计算表等资料，生产统计表，施工进度表</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编制与审核分离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检查成本结转是否符合财务制度规定，结转成本是否及时，有无会计主管的审签。</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675944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702031866"/>
              </p:ext>
            </p:extLst>
          </p:nvPr>
        </p:nvGraphicFramePr>
        <p:xfrm>
          <a:off x="152398" y="304800"/>
          <a:ext cx="11781694" cy="6330462"/>
        </p:xfrm>
        <a:graphic>
          <a:graphicData uri="http://schemas.openxmlformats.org/drawingml/2006/table">
            <a:tbl>
              <a:tblPr>
                <a:tableStyleId>{5C22544A-7EE6-4342-B048-85BDC9FD1C3A}</a:tableStyleId>
              </a:tblPr>
              <a:tblGrid>
                <a:gridCol w="3167440"/>
                <a:gridCol w="3167440"/>
                <a:gridCol w="947273"/>
                <a:gridCol w="947273"/>
                <a:gridCol w="592044"/>
                <a:gridCol w="1480112"/>
                <a:gridCol w="1480112"/>
              </a:tblGrid>
              <a:tr h="4066899">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4.</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分析与考核</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4.1 </a:t>
                      </a:r>
                      <a:r>
                        <a:rPr lang="zh-CN" altLang="en-US" sz="2400" b="1" u="none" strike="noStrike">
                          <a:effectLst/>
                          <a:latin typeface="华文中宋" panose="02010600040101010101" pitchFamily="2" charset="-122"/>
                          <a:ea typeface="华文中宋" panose="02010600040101010101" pitchFamily="2" charset="-122"/>
                        </a:rPr>
                        <a:t>分析。企业相关部门每月对成本指标完成情况进行全面分析，对主要成本项目应逐项分析，对重大预算执行差异应重点分析原因，提出相关管理措施，并向企业有关会议报告。</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分析资料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检查是否有成本分析材料，分析内容是否完整到位，是否对存在问题提出具体措施。</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263563">
                <a:tc vMerge="1">
                  <a:txBody>
                    <a:bodyPr/>
                    <a:lstStyle/>
                    <a:p>
                      <a:endParaRPr lang="zh-CN" altLang="en-US"/>
                    </a:p>
                  </a:txBody>
                  <a:tcPr/>
                </a:tc>
                <a:tc>
                  <a:txBody>
                    <a:bodyPr/>
                    <a:lstStyle/>
                    <a:p>
                      <a:pPr algn="just" fontAlgn="ctr"/>
                      <a:r>
                        <a:rPr lang="en-US" altLang="zh-CN" sz="2400" b="1" u="none" strike="noStrike">
                          <a:effectLst/>
                          <a:latin typeface="华文中宋" panose="02010600040101010101" pitchFamily="2" charset="-122"/>
                          <a:ea typeface="华文中宋" panose="02010600040101010101" pitchFamily="2" charset="-122"/>
                        </a:rPr>
                        <a:t>4.2 </a:t>
                      </a:r>
                      <a:r>
                        <a:rPr lang="zh-CN" altLang="en-US" sz="2400" b="1" u="none" strike="noStrike">
                          <a:effectLst/>
                          <a:latin typeface="华文中宋" panose="02010600040101010101" pitchFamily="2" charset="-122"/>
                          <a:ea typeface="华文中宋" panose="02010600040101010101" pitchFamily="2" charset="-122"/>
                        </a:rPr>
                        <a:t>考核。企业应将成本费用控制情况纳入考核范围，定期分层次对成本责任部门和责任单元进行考核。</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考核资料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检查是否对成本控制情况分层次进行考核。</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505001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74276" y="1992924"/>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费用管理内部控制设计</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727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83068992"/>
              </p:ext>
            </p:extLst>
          </p:nvPr>
        </p:nvGraphicFramePr>
        <p:xfrm>
          <a:off x="140677" y="84027"/>
          <a:ext cx="11840308" cy="6339840"/>
        </p:xfrm>
        <a:graphic>
          <a:graphicData uri="http://schemas.openxmlformats.org/drawingml/2006/table">
            <a:tbl>
              <a:tblPr>
                <a:tableStyleId>{5C22544A-7EE6-4342-B048-85BDC9FD1C3A}</a:tableStyleId>
              </a:tblPr>
              <a:tblGrid>
                <a:gridCol w="3183199"/>
                <a:gridCol w="3183199"/>
                <a:gridCol w="951985"/>
                <a:gridCol w="951985"/>
                <a:gridCol w="594990"/>
                <a:gridCol w="1487475"/>
                <a:gridCol w="1487475"/>
              </a:tblGrid>
              <a:tr h="411480">
                <a:tc>
                  <a:txBody>
                    <a:bodyPr/>
                    <a:lstStyle/>
                    <a:p>
                      <a:pPr algn="ctr" fontAlgn="ctr"/>
                      <a:r>
                        <a:rPr lang="zh-CN" altLang="en-US" sz="1800" b="1" u="none" strike="noStrike" dirty="0">
                          <a:effectLst/>
                          <a:latin typeface="华文中宋" panose="02010600040101010101" pitchFamily="2" charset="-122"/>
                          <a:ea typeface="华文中宋" panose="02010600040101010101" pitchFamily="2" charset="-122"/>
                        </a:rPr>
                        <a:t>步骤</a:t>
                      </a:r>
                      <a:endParaRPr lang="zh-CN" altLang="en-US" sz="18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控制点</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控制点分值</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管理控制要件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不相容岗位</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职务</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管理控制权责</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1800" b="1" u="none" strike="noStrike">
                          <a:effectLst/>
                          <a:latin typeface="华文中宋" panose="02010600040101010101" pitchFamily="2" charset="-122"/>
                          <a:ea typeface="华文中宋" panose="02010600040101010101" pitchFamily="2" charset="-122"/>
                        </a:rPr>
                        <a:t>检查提示</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685800">
                <a:tc rowSpan="3">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费用预算指标分解下达</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1.1 </a:t>
                      </a:r>
                      <a:r>
                        <a:rPr lang="zh-CN" altLang="en-US" sz="1800" b="1" u="none" strike="noStrike">
                          <a:effectLst/>
                          <a:latin typeface="华文中宋" panose="02010600040101010101" pitchFamily="2" charset="-122"/>
                          <a:ea typeface="华文中宋" panose="02010600040101010101" pitchFamily="2" charset="-122"/>
                        </a:rPr>
                        <a:t>年度预算分解方案的拟定。企业财会部门会同相关专业部门，根据上级下达的年度费用预算，编制指标分解方案，送财会部门负责人审核。指标分解方案应按所属单位（部门）编制。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年度费用预算分解方案</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检查是否按批复的预算进行分解，并经财务部门负责人审核，指标分解方案是否按所属单位（部门）编制。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619125">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1.2 </a:t>
                      </a:r>
                      <a:r>
                        <a:rPr lang="zh-CN" altLang="en-US" sz="1800" b="1" u="none" strike="noStrike">
                          <a:effectLst/>
                          <a:latin typeface="华文中宋" panose="02010600040101010101" pitchFamily="2" charset="-122"/>
                          <a:ea typeface="华文中宋" panose="02010600040101010101" pitchFamily="2" charset="-122"/>
                        </a:rPr>
                        <a:t>年度费用预算分解方案的审定下达。企业财会部门将年度费用分解方案报总会计师审核后，报相关领导按</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审定，并以文件形式下达各单位（部门）。</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办公会纪要，年度费用预算指标下达文件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参见</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检查是否下达费用分解正式文件，相关审批是否符合</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权责指引</a:t>
                      </a:r>
                      <a:r>
                        <a:rPr lang="en-US" altLang="zh-CN" sz="1800" b="1" u="none" strike="noStrike">
                          <a:effectLst/>
                          <a:latin typeface="华文中宋" panose="02010600040101010101" pitchFamily="2" charset="-122"/>
                          <a:ea typeface="华文中宋" panose="02010600040101010101" pitchFamily="2" charset="-122"/>
                        </a:rPr>
                        <a:t>》</a:t>
                      </a:r>
                      <a:r>
                        <a:rPr lang="zh-CN" altLang="en-US" sz="1800" b="1" u="none" strike="noStrike">
                          <a:effectLst/>
                          <a:latin typeface="华文中宋" panose="02010600040101010101" pitchFamily="2" charset="-122"/>
                          <a:ea typeface="华文中宋" panose="02010600040101010101" pitchFamily="2" charset="-122"/>
                        </a:rPr>
                        <a:t>规定。</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514350">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1.3 </a:t>
                      </a:r>
                      <a:r>
                        <a:rPr lang="zh-CN" altLang="en-US" sz="1800" b="1" u="none" strike="noStrike">
                          <a:effectLst/>
                          <a:latin typeface="华文中宋" panose="02010600040101010101" pitchFamily="2" charset="-122"/>
                          <a:ea typeface="华文中宋" panose="02010600040101010101" pitchFamily="2" charset="-122"/>
                        </a:rPr>
                        <a:t>年度预算分解方案的落实。各单位（部门）将年度费用指标进一步分解落实到具体生产经营业务单元，并按费用目标实施控制。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指标分解落实计划</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dirty="0">
                          <a:effectLst/>
                          <a:latin typeface="华文中宋" panose="02010600040101010101" pitchFamily="2" charset="-122"/>
                          <a:ea typeface="华文中宋" panose="02010600040101010101" pitchFamily="2" charset="-122"/>
                        </a:rPr>
                        <a:t>检查是否将费用预算指标进一步分解落实到所属生产经营业务单元。</a:t>
                      </a:r>
                      <a:endParaRPr lang="zh-CN" altLang="en-US" sz="18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5170176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07651764"/>
              </p:ext>
            </p:extLst>
          </p:nvPr>
        </p:nvGraphicFramePr>
        <p:xfrm>
          <a:off x="128954" y="137160"/>
          <a:ext cx="11922369" cy="6720840"/>
        </p:xfrm>
        <a:graphic>
          <a:graphicData uri="http://schemas.openxmlformats.org/drawingml/2006/table">
            <a:tbl>
              <a:tblPr>
                <a:tableStyleId>{5C22544A-7EE6-4342-B048-85BDC9FD1C3A}</a:tableStyleId>
              </a:tblPr>
              <a:tblGrid>
                <a:gridCol w="3205260"/>
                <a:gridCol w="3205260"/>
                <a:gridCol w="958583"/>
                <a:gridCol w="958583"/>
                <a:gridCol w="599113"/>
                <a:gridCol w="1497785"/>
                <a:gridCol w="1497785"/>
              </a:tblGrid>
              <a:tr h="1219200">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2.</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月度预算指标编制与审定</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(10</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2.1 </a:t>
                      </a:r>
                      <a:r>
                        <a:rPr lang="zh-CN" altLang="en-US" sz="2000" b="1" u="none" strike="noStrike">
                          <a:effectLst/>
                          <a:latin typeface="华文中宋" panose="02010600040101010101" pitchFamily="2" charset="-122"/>
                          <a:ea typeface="华文中宋" panose="02010600040101010101" pitchFamily="2" charset="-122"/>
                        </a:rPr>
                        <a:t>月度预算的编制。各单位</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部门</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根据年度费用分解指标、累计发生进度和下月安排或预测编制下月费用初步计划，经单位（部门）负责人审签后送企业财会部门审核并汇总平衡，形成企业月度费用预算草案</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分单位或部门</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，报财会部门负责人审核。</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单位（部门）月度费用计划，企业月度费用预算草案</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检查企业各单位（部门）是否编制并上报月度费用初步计划，费用预算初步计划有无单位（部门）负责人审签，财会部门是否对各单位（部门）上报的费用预算进行审核。</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638175">
                <a:tc vMerge="1">
                  <a:txBody>
                    <a:bodyPr/>
                    <a:lstStyle/>
                    <a:p>
                      <a:endParaRPr lang="zh-CN" altLang="en-US"/>
                    </a:p>
                  </a:txBody>
                  <a:tcP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2.2 </a:t>
                      </a:r>
                      <a:r>
                        <a:rPr lang="zh-CN" altLang="en-US" sz="2000" b="1" u="none" strike="noStrike">
                          <a:effectLst/>
                          <a:latin typeface="华文中宋" panose="02010600040101010101" pitchFamily="2" charset="-122"/>
                          <a:ea typeface="华文中宋" panose="02010600040101010101" pitchFamily="2" charset="-122"/>
                        </a:rPr>
                        <a:t>月度预算的审定下达。月度费用预算应报相关领导按</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审定后下达，其中：对总部要求调整的，企业财会部门应按调整意见下达。</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企业月度费用预算</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参见</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检查月度费用预算是否以书面或电子文档形式下达，相关审定是否符合</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967758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16546273"/>
              </p:ext>
            </p:extLst>
          </p:nvPr>
        </p:nvGraphicFramePr>
        <p:xfrm>
          <a:off x="269630" y="855785"/>
          <a:ext cx="11758246" cy="5756030"/>
        </p:xfrm>
        <a:graphic>
          <a:graphicData uri="http://schemas.openxmlformats.org/drawingml/2006/table">
            <a:tbl>
              <a:tblPr>
                <a:tableStyleId>{5C22544A-7EE6-4342-B048-85BDC9FD1C3A}</a:tableStyleId>
              </a:tblPr>
              <a:tblGrid>
                <a:gridCol w="5177499"/>
                <a:gridCol w="677431"/>
                <a:gridCol w="1548410"/>
                <a:gridCol w="967757"/>
                <a:gridCol w="967757"/>
                <a:gridCol w="2419392"/>
              </a:tblGrid>
              <a:tr h="313866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3.1 </a:t>
                      </a:r>
                      <a:r>
                        <a:rPr lang="zh-CN" altLang="en-US" sz="2400" b="1" u="none" strike="noStrike" dirty="0">
                          <a:effectLst/>
                          <a:latin typeface="华文中宋" panose="02010600040101010101" pitchFamily="2" charset="-122"/>
                          <a:ea typeface="华文中宋" panose="02010600040101010101" pitchFamily="2" charset="-122"/>
                        </a:rPr>
                        <a:t>预算内费用审批。企业应建立费用管理的审批制度。经办单位</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部门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在费用发生前，应当提交费用发生的依据或申请，经相关部门负责人审签后报相关领导按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审批方能办理。</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费用申请或依据，相关审批件或审批记录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经办、审核分离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检查费用发生前的相关审核与审批是否符合</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617365">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3.2 </a:t>
                      </a:r>
                      <a:r>
                        <a:rPr lang="zh-CN" altLang="en-US" sz="2400" b="1" u="none" strike="noStrike">
                          <a:effectLst/>
                          <a:latin typeface="华文中宋" panose="02010600040101010101" pitchFamily="2" charset="-122"/>
                          <a:ea typeface="华文中宋" panose="02010600040101010101" pitchFamily="2" charset="-122"/>
                        </a:rPr>
                        <a:t>预算外费用审批。对预算外费用项目和超预算费用，费用使用单位（部门）应事先提交申请或依据，经部门负责人审签后报相关领导按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审批。</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预算外和超预算支出申请或依据，相关审批件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经办、审核分离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检查预算外和超预算支出事项是否必要、合理</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相关审批是否符合</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4" name="矩形 3"/>
          <p:cNvSpPr/>
          <p:nvPr/>
        </p:nvSpPr>
        <p:spPr>
          <a:xfrm>
            <a:off x="211015" y="282751"/>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3.</a:t>
            </a:r>
            <a:r>
              <a:rPr lang="zh-CN" altLang="en-US" sz="2400" b="1" dirty="0" smtClean="0">
                <a:solidFill>
                  <a:srgbClr val="FF0000"/>
                </a:solidFill>
                <a:latin typeface="微软雅黑" panose="020B0503020204020204" pitchFamily="34" charset="-122"/>
                <a:ea typeface="微软雅黑" panose="020B0503020204020204" pitchFamily="34" charset="-122"/>
              </a:rPr>
              <a:t>费用的支付与控制</a:t>
            </a:r>
            <a:r>
              <a:rPr lang="en-US" altLang="zh-CN" sz="2400" b="1" dirty="0" smtClean="0">
                <a:solidFill>
                  <a:srgbClr val="FF0000"/>
                </a:solidFill>
                <a:latin typeface="微软雅黑" panose="020B0503020204020204" pitchFamily="34" charset="-122"/>
                <a:ea typeface="微软雅黑" panose="020B0503020204020204" pitchFamily="34" charset="-122"/>
              </a:rPr>
              <a:t>(45</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62310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458800772"/>
              </p:ext>
            </p:extLst>
          </p:nvPr>
        </p:nvGraphicFramePr>
        <p:xfrm>
          <a:off x="93787" y="137160"/>
          <a:ext cx="11969261" cy="6720840"/>
        </p:xfrm>
        <a:graphic>
          <a:graphicData uri="http://schemas.openxmlformats.org/drawingml/2006/table">
            <a:tbl>
              <a:tblPr>
                <a:tableStyleId>{5C22544A-7EE6-4342-B048-85BDC9FD1C3A}</a:tableStyleId>
              </a:tblPr>
              <a:tblGrid>
                <a:gridCol w="5270416"/>
                <a:gridCol w="689586"/>
                <a:gridCol w="1576200"/>
                <a:gridCol w="985124"/>
                <a:gridCol w="985124"/>
                <a:gridCol w="2462811"/>
              </a:tblGrid>
              <a:tr h="1695450">
                <a:tc>
                  <a:txBody>
                    <a:bodyPr/>
                    <a:lstStyle/>
                    <a:p>
                      <a:pPr algn="l" fontAlgn="ctr"/>
                      <a:r>
                        <a:rPr lang="en-US" altLang="zh-CN" sz="2200" b="1" u="none" strike="noStrike" dirty="0">
                          <a:effectLst/>
                          <a:latin typeface="华文中宋" panose="02010600040101010101" pitchFamily="2" charset="-122"/>
                          <a:ea typeface="华文中宋" panose="02010600040101010101" pitchFamily="2" charset="-122"/>
                        </a:rPr>
                        <a:t>3.3 </a:t>
                      </a:r>
                      <a:r>
                        <a:rPr lang="zh-CN" altLang="en-US" sz="2200" b="1" u="none" strike="noStrike" dirty="0">
                          <a:effectLst/>
                          <a:latin typeface="华文中宋" panose="02010600040101010101" pitchFamily="2" charset="-122"/>
                          <a:ea typeface="华文中宋" panose="02010600040101010101" pitchFamily="2" charset="-122"/>
                        </a:rPr>
                        <a:t>费用支付与报销。经办人员到财会部门报销时，应持相关原始凭据（涉及办公用品等实物形态的应有验收或保管人签字</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，经部门负责人审签、报相关领导按</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权责指引</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审批后办理。财会部门对预算内且符合报销手续的正常费用支出，经会计主管复核后即可办理支付或报销手续，其中：预算外或金额较大的费用支出，应经财会部门负责人审签后办理。</a:t>
                      </a:r>
                      <a:br>
                        <a:rPr lang="zh-CN" altLang="en-US" sz="2200" b="1" u="none" strike="noStrike" dirty="0">
                          <a:effectLst/>
                          <a:latin typeface="华文中宋" panose="02010600040101010101" pitchFamily="2" charset="-122"/>
                          <a:ea typeface="华文中宋" panose="02010600040101010101" pitchFamily="2" charset="-122"/>
                        </a:rPr>
                      </a:br>
                      <a:r>
                        <a:rPr lang="zh-CN" altLang="en-US" sz="2200" b="1" u="none" strike="noStrike" dirty="0">
                          <a:effectLst/>
                          <a:latin typeface="华文中宋" panose="02010600040101010101" pitchFamily="2" charset="-122"/>
                          <a:ea typeface="华文中宋" panose="02010600040101010101" pitchFamily="2" charset="-122"/>
                        </a:rPr>
                        <a:t>    修理项目完工后，项目单位、设备管理和审计等部门应对施工单位出具的交工验收报告、修理项目结算书的工程量及取费定额等进行审核，经相关领导按</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权责指引</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审签后由财会部门办理结算手续。</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10</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原始单据及相关签字</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合同，批件</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经办、证明、验收、审核分离</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参见</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权责指引</a:t>
                      </a: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检查原始凭证是否齐全、合法有效，相关签字是否齐全，相关审批是否符合</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权责指引</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规定，检查费用报销的付款是否经会计主管复核</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预算外或金额较大的费用支出有无财会部门负责人审签，检查大、中维修项目的相关验收及结算资料是否齐全。</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790575">
                <a:tc>
                  <a:txBody>
                    <a:bodyPr/>
                    <a:lstStyle/>
                    <a:p>
                      <a:pPr algn="l" fontAlgn="ctr"/>
                      <a:r>
                        <a:rPr lang="en-US" altLang="zh-CN" sz="2200" b="1" u="none" strike="noStrike">
                          <a:effectLst/>
                          <a:latin typeface="华文中宋" panose="02010600040101010101" pitchFamily="2" charset="-122"/>
                          <a:ea typeface="华文中宋" panose="02010600040101010101" pitchFamily="2" charset="-122"/>
                        </a:rPr>
                        <a:t>3.4 </a:t>
                      </a:r>
                      <a:r>
                        <a:rPr lang="zh-CN" altLang="en-US" sz="2200" b="1" u="none" strike="noStrike">
                          <a:effectLst/>
                          <a:latin typeface="华文中宋" panose="02010600040101010101" pitchFamily="2" charset="-122"/>
                          <a:ea typeface="华文中宋" panose="02010600040101010101" pitchFamily="2" charset="-122"/>
                        </a:rPr>
                        <a:t>费用的日常管理与监控。财会部门应建立费用控制的预警机制，对费用发生的动态情况进行实时监控，对可能突破预算的事项和异常费用项目，应及时向相关领导报告并以书面形式向有关单位（部门）反馈。</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15</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费用预算，执行情况统计，汇报及反馈材料</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dirty="0">
                          <a:effectLst/>
                          <a:latin typeface="华文中宋" panose="02010600040101010101" pitchFamily="2" charset="-122"/>
                          <a:ea typeface="华文中宋" panose="02010600040101010101" pitchFamily="2" charset="-122"/>
                        </a:rPr>
                        <a:t>检查是否建立了费用控制预警机制，财会部门是否对费用预算执行情况及时报告和反馈。</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34885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766987988"/>
              </p:ext>
            </p:extLst>
          </p:nvPr>
        </p:nvGraphicFramePr>
        <p:xfrm>
          <a:off x="0" y="599402"/>
          <a:ext cx="11664463" cy="6153714"/>
        </p:xfrm>
        <a:graphic>
          <a:graphicData uri="http://schemas.openxmlformats.org/drawingml/2006/table">
            <a:tbl>
              <a:tblPr>
                <a:tableStyleId>{5C22544A-7EE6-4342-B048-85BDC9FD1C3A}</a:tableStyleId>
              </a:tblPr>
              <a:tblGrid>
                <a:gridCol w="5136204"/>
                <a:gridCol w="672027"/>
                <a:gridCol w="1536061"/>
                <a:gridCol w="960038"/>
                <a:gridCol w="960038"/>
                <a:gridCol w="2400095"/>
              </a:tblGrid>
              <a:tr h="1868899">
                <a:tc>
                  <a:txBody>
                    <a:bodyPr/>
                    <a:lstStyle/>
                    <a:p>
                      <a:pPr algn="l" fontAlgn="ctr"/>
                      <a:r>
                        <a:rPr lang="en-US" altLang="zh-CN" sz="2200" b="1" u="none" strike="noStrike" dirty="0">
                          <a:effectLst/>
                          <a:latin typeface="华文中宋" panose="02010600040101010101" pitchFamily="2" charset="-122"/>
                          <a:ea typeface="华文中宋" panose="02010600040101010101" pitchFamily="2" charset="-122"/>
                        </a:rPr>
                        <a:t>2.1 </a:t>
                      </a:r>
                      <a:r>
                        <a:rPr lang="zh-CN" altLang="en-US" sz="2200" b="1" u="none" strike="noStrike" dirty="0">
                          <a:effectLst/>
                          <a:latin typeface="华文中宋" panose="02010600040101010101" pitchFamily="2" charset="-122"/>
                          <a:ea typeface="华文中宋" panose="02010600040101010101" pitchFamily="2" charset="-122"/>
                        </a:rPr>
                        <a:t>销售谈判。根据销售政策需进行谈判的业务，销售部门应就销售价格、发货及收款方式等与客户进行谈判。谈判的全过程应有完整的书面记录</a:t>
                      </a:r>
                      <a:r>
                        <a:rPr lang="zh-CN" altLang="en-US" sz="2200" b="1" u="none" strike="noStrike" dirty="0" smtClean="0">
                          <a:effectLst/>
                          <a:latin typeface="华文中宋" panose="02010600040101010101" pitchFamily="2" charset="-122"/>
                          <a:ea typeface="华文中宋" panose="02010600040101010101" pitchFamily="2" charset="-122"/>
                        </a:rPr>
                        <a:t>。</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dirty="0">
                          <a:effectLst/>
                          <a:latin typeface="华文中宋" panose="02010600040101010101" pitchFamily="2" charset="-122"/>
                          <a:ea typeface="华文中宋" panose="02010600040101010101" pitchFamily="2" charset="-122"/>
                        </a:rPr>
                        <a:t>5</a:t>
                      </a:r>
                      <a:endParaRPr lang="en-US" altLang="zh-CN"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dirty="0">
                          <a:effectLst/>
                          <a:latin typeface="华文中宋" panose="02010600040101010101" pitchFamily="2" charset="-122"/>
                          <a:ea typeface="华文中宋" panose="02010600040101010101" pitchFamily="2" charset="-122"/>
                        </a:rPr>
                        <a:t>销售谈判过程记录，销售政策资料</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谈判不得少于两人</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检查谈判记录是否完整，参与谈判的人数是否符合要求，销售与定价是否符合企业制订的销售政策和定价机制。</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558708">
                <a:tc>
                  <a:txBody>
                    <a:bodyPr/>
                    <a:lstStyle/>
                    <a:p>
                      <a:pPr algn="l" fontAlgn="ctr"/>
                      <a:r>
                        <a:rPr lang="en-US" altLang="zh-CN" sz="2200" b="1" u="none" strike="noStrike" dirty="0">
                          <a:effectLst/>
                          <a:latin typeface="华文中宋" panose="02010600040101010101" pitchFamily="2" charset="-122"/>
                          <a:ea typeface="华文中宋" panose="02010600040101010101" pitchFamily="2" charset="-122"/>
                        </a:rPr>
                        <a:t>2.2 </a:t>
                      </a:r>
                      <a:r>
                        <a:rPr lang="zh-CN" altLang="en-US" sz="2200" b="1" u="none" strike="noStrike" dirty="0">
                          <a:effectLst/>
                          <a:latin typeface="华文中宋" panose="02010600040101010101" pitchFamily="2" charset="-122"/>
                          <a:ea typeface="华文中宋" panose="02010600040101010101" pitchFamily="2" charset="-122"/>
                        </a:rPr>
                        <a:t>价格确认。符合价格政策的定价由销售部门负责人审定，未按价格政策的定价应按</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权责指引</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审定</a:t>
                      </a:r>
                      <a:r>
                        <a:rPr lang="zh-CN" altLang="en-US" sz="2200" b="1" u="none" strike="noStrike" dirty="0" smtClean="0">
                          <a:effectLst/>
                          <a:latin typeface="华文中宋" panose="02010600040101010101" pitchFamily="2" charset="-122"/>
                          <a:ea typeface="华文中宋" panose="02010600040101010101" pitchFamily="2" charset="-122"/>
                        </a:rPr>
                        <a:t>。</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5</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产品价目表，价格调整通知</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参见</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权责指引</a:t>
                      </a: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检查产品销售价格是否符合总部或企业制定的价格政策，相关审定是否符合</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权责指引</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450394">
                <a:tc>
                  <a:txBody>
                    <a:bodyPr/>
                    <a:lstStyle/>
                    <a:p>
                      <a:pPr algn="l" fontAlgn="ctr"/>
                      <a:r>
                        <a:rPr lang="en-US" altLang="zh-CN" sz="2200" b="1" u="none" strike="noStrike" dirty="0">
                          <a:effectLst/>
                          <a:latin typeface="华文中宋" panose="02010600040101010101" pitchFamily="2" charset="-122"/>
                          <a:ea typeface="华文中宋" panose="02010600040101010101" pitchFamily="2" charset="-122"/>
                        </a:rPr>
                        <a:t>2.3 </a:t>
                      </a:r>
                      <a:r>
                        <a:rPr lang="zh-CN" altLang="en-US" sz="2200" b="1" u="none" strike="noStrike" dirty="0">
                          <a:effectLst/>
                          <a:latin typeface="华文中宋" panose="02010600040101010101" pitchFamily="2" charset="-122"/>
                          <a:ea typeface="华文中宋" panose="02010600040101010101" pitchFamily="2" charset="-122"/>
                        </a:rPr>
                        <a:t>赊销方案的审定。采用赊销方式的销售业务</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销售部门应依据信用政策编制赊销方案，交由信用管理部门（岗位）审核，信用管理部门（岗位）依据客户的信用资料，提出审查意见报相关领导按</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权责指引</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审定</a:t>
                      </a:r>
                      <a:r>
                        <a:rPr lang="zh-CN" altLang="en-US" sz="2200" b="1" u="none" strike="noStrike" dirty="0" smtClean="0">
                          <a:effectLst/>
                          <a:latin typeface="华文中宋" panose="02010600040101010101" pitchFamily="2" charset="-122"/>
                          <a:ea typeface="华文中宋" panose="02010600040101010101" pitchFamily="2" charset="-122"/>
                        </a:rPr>
                        <a:t>。</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10</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信用政策，赊销方案，客户信用审批件</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赊销方案编制与信用审核分离</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参见</a:t>
                      </a:r>
                      <a:r>
                        <a:rPr lang="en-US" altLang="zh-CN" sz="2200" b="1" u="none" strike="noStrike">
                          <a:effectLst/>
                          <a:latin typeface="华文中宋" panose="02010600040101010101" pitchFamily="2" charset="-122"/>
                          <a:ea typeface="华文中宋" panose="02010600040101010101" pitchFamily="2" charset="-122"/>
                        </a:rPr>
                        <a:t>《</a:t>
                      </a:r>
                      <a:r>
                        <a:rPr lang="zh-CN" altLang="en-US" sz="2200" b="1" u="none" strike="noStrike">
                          <a:effectLst/>
                          <a:latin typeface="华文中宋" panose="02010600040101010101" pitchFamily="2" charset="-122"/>
                          <a:ea typeface="华文中宋" panose="02010600040101010101" pitchFamily="2" charset="-122"/>
                        </a:rPr>
                        <a:t>权责指引</a:t>
                      </a: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dirty="0">
                          <a:effectLst/>
                          <a:latin typeface="华文中宋" panose="02010600040101010101" pitchFamily="2" charset="-122"/>
                          <a:ea typeface="华文中宋" panose="02010600040101010101" pitchFamily="2" charset="-122"/>
                        </a:rPr>
                        <a:t>检查赊销方案是否符合信用政策，赊销方案编制与信用审核是否分离，相关审定是否符合</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权责指引</a:t>
                      </a:r>
                      <a:r>
                        <a:rPr lang="en-US" altLang="zh-CN" sz="2200" b="1" u="none" strike="noStrike" dirty="0">
                          <a:effectLst/>
                          <a:latin typeface="华文中宋" panose="02010600040101010101" pitchFamily="2" charset="-122"/>
                          <a:ea typeface="华文中宋" panose="02010600040101010101" pitchFamily="2" charset="-122"/>
                        </a:rPr>
                        <a:t>》</a:t>
                      </a:r>
                      <a:r>
                        <a:rPr lang="zh-CN" altLang="en-US" sz="2200" b="1" u="none" strike="noStrike" dirty="0">
                          <a:effectLst/>
                          <a:latin typeface="华文中宋" panose="02010600040101010101" pitchFamily="2" charset="-122"/>
                          <a:ea typeface="华文中宋" panose="02010600040101010101" pitchFamily="2" charset="-122"/>
                        </a:rPr>
                        <a:t>。</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5" name="矩形 4"/>
          <p:cNvSpPr/>
          <p:nvPr/>
        </p:nvSpPr>
        <p:spPr>
          <a:xfrm>
            <a:off x="164122" y="70338"/>
            <a:ext cx="8288215" cy="461665"/>
          </a:xfrm>
          <a:prstGeom prst="rect">
            <a:avLst/>
          </a:prstGeom>
        </p:spPr>
        <p:txBody>
          <a:bodyPr wrap="square">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2.</a:t>
            </a:r>
            <a:r>
              <a:rPr lang="zh-CN" altLang="en-US" sz="2400" b="1" dirty="0" smtClean="0">
                <a:solidFill>
                  <a:srgbClr val="FF0000"/>
                </a:solidFill>
                <a:latin typeface="微软雅黑" panose="020B0503020204020204" pitchFamily="34" charset="-122"/>
                <a:ea typeface="微软雅黑" panose="020B0503020204020204" pitchFamily="34" charset="-122"/>
              </a:rPr>
              <a:t>销售方案确定与合同签订</a:t>
            </a:r>
            <a:r>
              <a:rPr lang="en-US" altLang="zh-CN" sz="2400" b="1" dirty="0" smtClean="0">
                <a:solidFill>
                  <a:srgbClr val="FF0000"/>
                </a:solidFill>
                <a:latin typeface="微软雅黑" panose="020B0503020204020204" pitchFamily="34" charset="-122"/>
                <a:ea typeface="微软雅黑" panose="020B0503020204020204" pitchFamily="34" charset="-122"/>
              </a:rPr>
              <a:t>(30</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03397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54914854"/>
              </p:ext>
            </p:extLst>
          </p:nvPr>
        </p:nvGraphicFramePr>
        <p:xfrm>
          <a:off x="105509" y="89890"/>
          <a:ext cx="11828587" cy="6675120"/>
        </p:xfrm>
        <a:graphic>
          <a:graphicData uri="http://schemas.openxmlformats.org/drawingml/2006/table">
            <a:tbl>
              <a:tblPr>
                <a:tableStyleId>{5C22544A-7EE6-4342-B048-85BDC9FD1C3A}</a:tableStyleId>
              </a:tblPr>
              <a:tblGrid>
                <a:gridCol w="3180047"/>
                <a:gridCol w="3180047"/>
                <a:gridCol w="951043"/>
                <a:gridCol w="951043"/>
                <a:gridCol w="594401"/>
                <a:gridCol w="1486003"/>
                <a:gridCol w="1486003"/>
              </a:tblGrid>
              <a:tr h="800100">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4.</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费用核算</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900" b="1" u="none" strike="noStrike" dirty="0">
                          <a:effectLst/>
                          <a:latin typeface="华文中宋" panose="02010600040101010101" pitchFamily="2" charset="-122"/>
                          <a:ea typeface="华文中宋" panose="02010600040101010101" pitchFamily="2" charset="-122"/>
                        </a:rPr>
                        <a:t>4.1 </a:t>
                      </a:r>
                      <a:r>
                        <a:rPr lang="zh-CN" altLang="en-US" sz="1900" b="1" u="none" strike="noStrike" dirty="0">
                          <a:effectLst/>
                          <a:latin typeface="华文中宋" panose="02010600040101010101" pitchFamily="2" charset="-122"/>
                          <a:ea typeface="华文中宋" panose="02010600040101010101" pitchFamily="2" charset="-122"/>
                        </a:rPr>
                        <a:t>会计凭证的编制与复核。财会人员依据审核无误的费用支付或报销单据</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修理、科研、安</a:t>
                      </a:r>
                      <a:r>
                        <a:rPr lang="zh-CN" altLang="en-US" sz="1900" b="1" u="none" strike="noStrike" dirty="0" smtClean="0">
                          <a:effectLst/>
                          <a:latin typeface="华文中宋" panose="02010600040101010101" pitchFamily="2" charset="-122"/>
                          <a:ea typeface="华文中宋" panose="02010600040101010101" pitchFamily="2" charset="-122"/>
                        </a:rPr>
                        <a:t>技等</a:t>
                      </a:r>
                      <a:r>
                        <a:rPr lang="zh-CN" altLang="en-US" sz="1900" b="1" u="none" strike="noStrike" dirty="0">
                          <a:effectLst/>
                          <a:latin typeface="华文中宋" panose="02010600040101010101" pitchFamily="2" charset="-122"/>
                          <a:ea typeface="华文中宋" panose="02010600040101010101" pitchFamily="2" charset="-122"/>
                        </a:rPr>
                        <a:t>大额费用项目还应包括合同和经授权人员审定的项目结算书</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，正确归集、核算费用，编制录入会计凭证，经会计主管或稽核会计复核后入账。</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5</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原始凭据，会计记录</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会计凭证编制、复核分离</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检查费用凭证的相关附件是否齐全，是否经会计主管或稽核会计复核。</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390650">
                <a:tc vMerge="1">
                  <a:txBody>
                    <a:bodyPr/>
                    <a:lstStyle/>
                    <a:p>
                      <a:endParaRPr lang="zh-CN" altLang="en-US"/>
                    </a:p>
                  </a:txBody>
                  <a:tcPr/>
                </a:tc>
                <a:tc>
                  <a:txBody>
                    <a:bodyPr/>
                    <a:lstStyle/>
                    <a:p>
                      <a:pPr algn="l" fontAlgn="ctr"/>
                      <a:r>
                        <a:rPr lang="en-US" altLang="zh-CN" sz="1900" b="1" u="none" strike="noStrike">
                          <a:effectLst/>
                          <a:latin typeface="华文中宋" panose="02010600040101010101" pitchFamily="2" charset="-122"/>
                          <a:ea typeface="华文中宋" panose="02010600040101010101" pitchFamily="2" charset="-122"/>
                        </a:rPr>
                        <a:t>4.2 </a:t>
                      </a:r>
                      <a:r>
                        <a:rPr lang="zh-CN" altLang="en-US" sz="1900" b="1" u="none" strike="noStrike">
                          <a:effectLst/>
                          <a:latin typeface="华文中宋" panose="02010600040101010101" pitchFamily="2" charset="-122"/>
                          <a:ea typeface="华文中宋" panose="02010600040101010101" pitchFamily="2" charset="-122"/>
                        </a:rPr>
                        <a:t>费用核算与暂估。财会部门应按规定正确计算资产折旧、减值准备、财务费用、职工薪酬等费用，并按照权责发生制原则合理确认应计入当期的费用，按规定需报批的事项应报相关领导按</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权责指引</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审定后方可作账务处理。</a:t>
                      </a:r>
                      <a:br>
                        <a:rPr lang="zh-CN" altLang="en-US" sz="1900" b="1" u="none" strike="noStrike">
                          <a:effectLst/>
                          <a:latin typeface="华文中宋" panose="02010600040101010101" pitchFamily="2" charset="-122"/>
                          <a:ea typeface="华文中宋" panose="02010600040101010101" pitchFamily="2" charset="-122"/>
                        </a:rPr>
                      </a:br>
                      <a:r>
                        <a:rPr lang="zh-CN" altLang="en-US" sz="1900" b="1" u="none" strike="noStrike">
                          <a:effectLst/>
                          <a:latin typeface="华文中宋" panose="02010600040101010101" pitchFamily="2" charset="-122"/>
                          <a:ea typeface="华文中宋" panose="02010600040101010101" pitchFamily="2" charset="-122"/>
                        </a:rPr>
                        <a:t>    财会部门对已发生但未收到发票以及暂无结算依据的费用，应根据实际情况和有关证据，经相关管理部门确认、财会部门负责人审核，并报相关领导按</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权责指引</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审定后作暂估入账。</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10</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相关证据，有关费用的计算或估价，会计记录</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参见</a:t>
                      </a:r>
                      <a:r>
                        <a:rPr lang="en-US" altLang="zh-CN" sz="1900" b="1" u="none" strike="noStrike">
                          <a:effectLst/>
                          <a:latin typeface="华文中宋" panose="02010600040101010101" pitchFamily="2" charset="-122"/>
                          <a:ea typeface="华文中宋" panose="02010600040101010101" pitchFamily="2" charset="-122"/>
                        </a:rPr>
                        <a:t>《</a:t>
                      </a:r>
                      <a:r>
                        <a:rPr lang="zh-CN" altLang="en-US" sz="1900" b="1" u="none" strike="noStrike">
                          <a:effectLst/>
                          <a:latin typeface="华文中宋" panose="02010600040101010101" pitchFamily="2" charset="-122"/>
                          <a:ea typeface="华文中宋" panose="02010600040101010101" pitchFamily="2" charset="-122"/>
                        </a:rPr>
                        <a:t>权责指引</a:t>
                      </a: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dirty="0">
                          <a:effectLst/>
                          <a:latin typeface="华文中宋" panose="02010600040101010101" pitchFamily="2" charset="-122"/>
                          <a:ea typeface="华文中宋" panose="02010600040101010101" pitchFamily="2" charset="-122"/>
                        </a:rPr>
                        <a:t>检查有关计算和暂估资料是否齐全、充分，暂估事项是否合理、依据是否充分，相关审批是否符合</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权责指引</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712267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43662037"/>
              </p:ext>
            </p:extLst>
          </p:nvPr>
        </p:nvGraphicFramePr>
        <p:xfrm>
          <a:off x="269630" y="363415"/>
          <a:ext cx="11793415" cy="6003596"/>
        </p:xfrm>
        <a:graphic>
          <a:graphicData uri="http://schemas.openxmlformats.org/drawingml/2006/table">
            <a:tbl>
              <a:tblPr>
                <a:tableStyleId>{5C22544A-7EE6-4342-B048-85BDC9FD1C3A}</a:tableStyleId>
              </a:tblPr>
              <a:tblGrid>
                <a:gridCol w="3170592"/>
                <a:gridCol w="3170592"/>
                <a:gridCol w="948214"/>
                <a:gridCol w="948214"/>
                <a:gridCol w="592633"/>
                <a:gridCol w="1481585"/>
                <a:gridCol w="1481585"/>
              </a:tblGrid>
              <a:tr h="3856910">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5.</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分析与考核</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5.1 </a:t>
                      </a:r>
                      <a:r>
                        <a:rPr lang="zh-CN" altLang="en-US" sz="2400" b="1" u="none" strike="noStrike">
                          <a:effectLst/>
                          <a:latin typeface="华文中宋" panose="02010600040101010101" pitchFamily="2" charset="-122"/>
                          <a:ea typeface="华文中宋" panose="02010600040101010101" pitchFamily="2" charset="-122"/>
                        </a:rPr>
                        <a:t>分析。企业财会部门应会同有关部门每月对费用预算执行情况进行全面分析，对主要费用项目应逐项分析，对重大预算执行差异应重点分析原因，提出相关管理措施，并向企业有关会议报告。</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分析资料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检查是否有费用分析材料，分析内容是否完整到位，是否对存在问题提出具体措施。</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146686">
                <a:tc vMerge="1">
                  <a:txBody>
                    <a:bodyPr/>
                    <a:lstStyle/>
                    <a:p>
                      <a:endParaRPr lang="zh-CN" altLang="en-US"/>
                    </a:p>
                  </a:txBody>
                  <a:tcPr/>
                </a:tc>
                <a:tc>
                  <a:txBody>
                    <a:bodyPr/>
                    <a:lstStyle/>
                    <a:p>
                      <a:pPr algn="just" fontAlgn="ctr"/>
                      <a:r>
                        <a:rPr lang="en-US" altLang="zh-CN" sz="2400" b="1" u="none" strike="noStrike">
                          <a:effectLst/>
                          <a:latin typeface="华文中宋" panose="02010600040101010101" pitchFamily="2" charset="-122"/>
                          <a:ea typeface="华文中宋" panose="02010600040101010101" pitchFamily="2" charset="-122"/>
                        </a:rPr>
                        <a:t>5.2 </a:t>
                      </a:r>
                      <a:r>
                        <a:rPr lang="zh-CN" altLang="en-US" sz="2400" b="1" u="none" strike="noStrike">
                          <a:effectLst/>
                          <a:latin typeface="华文中宋" panose="02010600040101010101" pitchFamily="2" charset="-122"/>
                          <a:ea typeface="华文中宋" panose="02010600040101010101" pitchFamily="2" charset="-122"/>
                        </a:rPr>
                        <a:t>考核。企业应将费用控制情况纳入考核范围，定期分层次对费用责任部门和责任单元进行考核。</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考核资料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检查是否对费用控制情况分层次进行考核。</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487368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74276" y="1992924"/>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货币资金内部控制设计</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1073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691631136"/>
              </p:ext>
            </p:extLst>
          </p:nvPr>
        </p:nvGraphicFramePr>
        <p:xfrm>
          <a:off x="128954" y="202808"/>
          <a:ext cx="11945816" cy="6432454"/>
        </p:xfrm>
        <a:graphic>
          <a:graphicData uri="http://schemas.openxmlformats.org/drawingml/2006/table">
            <a:tbl>
              <a:tblPr>
                <a:tableStyleId>{5C22544A-7EE6-4342-B048-85BDC9FD1C3A}</a:tableStyleId>
              </a:tblPr>
              <a:tblGrid>
                <a:gridCol w="781072"/>
                <a:gridCol w="4916163"/>
                <a:gridCol w="643237"/>
                <a:gridCol w="1470254"/>
                <a:gridCol w="918909"/>
                <a:gridCol w="918909"/>
                <a:gridCol w="2297272"/>
              </a:tblGrid>
              <a:tr h="2146792">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步骤</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控制点</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控制点分值</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管理控制要件</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不相容岗位</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职务</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管理控制权责</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检查提示</a:t>
                      </a:r>
                      <a:endParaRPr lang="zh-CN" altLang="en-US"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r>
              <a:tr h="4285662">
                <a:tc>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资金预算分解指标的审定下达</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(5</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1.1 </a:t>
                      </a:r>
                      <a:r>
                        <a:rPr lang="zh-CN" altLang="en-US" sz="2400" b="1" u="none" strike="noStrike" dirty="0">
                          <a:effectLst/>
                          <a:latin typeface="华文中宋" panose="02010600040101010101" pitchFamily="2" charset="-122"/>
                          <a:ea typeface="华文中宋" panose="02010600040101010101" pitchFamily="2" charset="-122"/>
                        </a:rPr>
                        <a:t>资金预算分解指标的审定下达。企业财会部门应将总部批复的年度资金预算，按年、月编制资金预算指标分解方案，经报相关领导按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审定后下达相关预算执行单位（部门），其中：年度资金预算指标分解方案应以文件形式下达，月度资金预算指标分解方案应以书面或电子文档形式下达。</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年度、月度资金预算指标分解下达资料及相关审签记录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检查资金预算指标是否按相关预算执行单位（部门）分解并经相关审定后下达，下达形式是否符合要求，相关责任是否落实。</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347067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542237260"/>
              </p:ext>
            </p:extLst>
          </p:nvPr>
        </p:nvGraphicFramePr>
        <p:xfrm>
          <a:off x="140678" y="762001"/>
          <a:ext cx="11641016" cy="5873542"/>
        </p:xfrm>
        <a:graphic>
          <a:graphicData uri="http://schemas.openxmlformats.org/drawingml/2006/table">
            <a:tbl>
              <a:tblPr>
                <a:tableStyleId>{5C22544A-7EE6-4342-B048-85BDC9FD1C3A}</a:tableStyleId>
              </a:tblPr>
              <a:tblGrid>
                <a:gridCol w="5125879"/>
                <a:gridCol w="670676"/>
                <a:gridCol w="1532973"/>
                <a:gridCol w="958109"/>
                <a:gridCol w="958109"/>
                <a:gridCol w="2395270"/>
              </a:tblGrid>
              <a:tr h="3912983">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2.1 </a:t>
                      </a:r>
                      <a:r>
                        <a:rPr lang="zh-CN" altLang="en-US" sz="2400" b="1" u="none" strike="noStrike" dirty="0">
                          <a:effectLst/>
                          <a:latin typeface="华文中宋" panose="02010600040101010101" pitchFamily="2" charset="-122"/>
                          <a:ea typeface="华文中宋" panose="02010600040101010101" pitchFamily="2" charset="-122"/>
                        </a:rPr>
                        <a:t>筹资方案审批。企业应在总部授信额度内，按照生产经营需要，在综合平衡的基础上，合理确定贷款时机与额度，由财会部门提出含银行贷款、保函、信用证、融资租赁等形式的负债筹资的方案（主要内容应包括：预计的贷款数额、期限、利率区间、外汇监管政策等），经部门负责人审签后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审批，贷款超出授信额度的应报总部审批。</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dirty="0">
                          <a:effectLst/>
                          <a:latin typeface="华文中宋" panose="02010600040101010101" pitchFamily="2" charset="-122"/>
                          <a:ea typeface="华文中宋" panose="02010600040101010101" pitchFamily="2" charset="-122"/>
                        </a:rPr>
                        <a:t>5</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总部批准的授信额度资料，筹资方案及方案编制的基础资料，相关审批件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编制、审核分离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检查筹资是否在授信额度内，超授信额度的是否报总部审批，筹资方案审批是否符合</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960559">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2.2 </a:t>
                      </a:r>
                      <a:r>
                        <a:rPr lang="zh-CN" altLang="en-US" sz="2400" b="1" u="none" strike="noStrike">
                          <a:effectLst/>
                          <a:latin typeface="华文中宋" panose="02010600040101010101" pitchFamily="2" charset="-122"/>
                          <a:ea typeface="华文中宋" panose="02010600040101010101" pitchFamily="2" charset="-122"/>
                        </a:rPr>
                        <a:t>筹资合同的审签。财会部门在取得筹资合同后，应会同法律部门对合同条款进行审核，报相关领导按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审签合同。</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筹资合同及审核资料，授权委托书</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检查筹资合同是否经相关部门审核，相关审签是否符合</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5" name="矩形 4"/>
          <p:cNvSpPr/>
          <p:nvPr/>
        </p:nvSpPr>
        <p:spPr>
          <a:xfrm>
            <a:off x="117230" y="152401"/>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2.</a:t>
            </a:r>
            <a:r>
              <a:rPr lang="zh-CN" altLang="en-US" sz="2400" b="1" dirty="0" smtClean="0">
                <a:solidFill>
                  <a:srgbClr val="FF0000"/>
                </a:solidFill>
                <a:latin typeface="微软雅黑" panose="020B0503020204020204" pitchFamily="34" charset="-122"/>
                <a:ea typeface="微软雅黑" panose="020B0503020204020204" pitchFamily="34" charset="-122"/>
              </a:rPr>
              <a:t>货币资金筹集</a:t>
            </a:r>
            <a:r>
              <a:rPr lang="en-US" altLang="zh-CN" sz="2400" b="1" dirty="0" smtClean="0">
                <a:solidFill>
                  <a:srgbClr val="FF0000"/>
                </a:solidFill>
                <a:latin typeface="微软雅黑" panose="020B0503020204020204" pitchFamily="34" charset="-122"/>
                <a:ea typeface="微软雅黑" panose="020B0503020204020204" pitchFamily="34" charset="-122"/>
              </a:rPr>
              <a:t>(20</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13174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1898673"/>
              </p:ext>
            </p:extLst>
          </p:nvPr>
        </p:nvGraphicFramePr>
        <p:xfrm>
          <a:off x="187569" y="1270550"/>
          <a:ext cx="11488615" cy="4038600"/>
        </p:xfrm>
        <a:graphic>
          <a:graphicData uri="http://schemas.openxmlformats.org/drawingml/2006/table">
            <a:tbl>
              <a:tblPr>
                <a:tableStyleId>{5C22544A-7EE6-4342-B048-85BDC9FD1C3A}</a:tableStyleId>
              </a:tblPr>
              <a:tblGrid>
                <a:gridCol w="5058773"/>
                <a:gridCol w="661896"/>
                <a:gridCol w="1512904"/>
                <a:gridCol w="945565"/>
                <a:gridCol w="945565"/>
                <a:gridCol w="2363912"/>
              </a:tblGrid>
              <a:tr h="1085850">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2.3 </a:t>
                      </a:r>
                      <a:r>
                        <a:rPr lang="zh-CN" altLang="en-US" sz="2400" b="1" u="none" strike="noStrike" dirty="0">
                          <a:effectLst/>
                          <a:latin typeface="华文中宋" panose="02010600040101010101" pitchFamily="2" charset="-122"/>
                          <a:ea typeface="华文中宋" panose="02010600040101010101" pitchFamily="2" charset="-122"/>
                        </a:rPr>
                        <a:t>保函的办理。需要开立保函的项目，由企业业务部门提出申请，法律和财会部门审查，经财会部门负责人审核，报相关领导按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审定后办理。企业应对保函事项建立管理台账。</a:t>
                      </a:r>
                      <a:endParaRPr lang="zh-CN" altLang="en-US" sz="24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保函申请、审查及审批件，管理台账</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检查保函事项是否经相关审查、审批，企业对保函事项是否建立管理台账，相关审批是否符合</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647700">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2.4 </a:t>
                      </a:r>
                      <a:r>
                        <a:rPr lang="zh-CN" altLang="en-US" sz="2400" b="1" u="none" strike="noStrike">
                          <a:effectLst/>
                          <a:latin typeface="华文中宋" panose="02010600040101010101" pitchFamily="2" charset="-122"/>
                          <a:ea typeface="华文中宋" panose="02010600040101010101" pitchFamily="2" charset="-122"/>
                        </a:rPr>
                        <a:t>票据贴现。对需要贴现的票据，由财会部门提出申请，经财会部门负责人审核，报相关领导按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审批后办理。</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票据贴现申请及审批资料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经办、收款分离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检查贴现事项的审批是否符合</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443909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8157004"/>
              </p:ext>
            </p:extLst>
          </p:nvPr>
        </p:nvGraphicFramePr>
        <p:xfrm>
          <a:off x="105505" y="1008183"/>
          <a:ext cx="11922371" cy="5715000"/>
        </p:xfrm>
        <a:graphic>
          <a:graphicData uri="http://schemas.openxmlformats.org/drawingml/2006/table">
            <a:tbl>
              <a:tblPr>
                <a:tableStyleId>{5C22544A-7EE6-4342-B048-85BDC9FD1C3A}</a:tableStyleId>
              </a:tblPr>
              <a:tblGrid>
                <a:gridCol w="5249768"/>
                <a:gridCol w="686886"/>
                <a:gridCol w="1570024"/>
                <a:gridCol w="981265"/>
                <a:gridCol w="981265"/>
                <a:gridCol w="2453163"/>
              </a:tblGrid>
              <a:tr h="1628775">
                <a:tc>
                  <a:txBody>
                    <a:bodyPr/>
                    <a:lstStyle/>
                    <a:p>
                      <a:pPr algn="l" fontAlgn="ctr"/>
                      <a:r>
                        <a:rPr lang="en-US" altLang="zh-CN" sz="2200" b="1" u="none" strike="noStrike" dirty="0">
                          <a:effectLst/>
                          <a:latin typeface="华文中宋" panose="02010600040101010101" pitchFamily="2" charset="-122"/>
                          <a:ea typeface="华文中宋" panose="02010600040101010101" pitchFamily="2" charset="-122"/>
                        </a:rPr>
                        <a:t>3.1 </a:t>
                      </a:r>
                      <a:r>
                        <a:rPr lang="zh-CN" altLang="en-US" sz="2200" b="1" u="none" strike="noStrike" dirty="0">
                          <a:effectLst/>
                          <a:latin typeface="华文中宋" panose="02010600040101010101" pitchFamily="2" charset="-122"/>
                          <a:ea typeface="华文中宋" panose="02010600040101010101" pitchFamily="2" charset="-122"/>
                        </a:rPr>
                        <a:t>货币资金收入的核实与账务处理。企业财会部门应核实所有入账资金并及时存入指定账户（严禁坐支现金、白条抵库、设立账外账或小金库），对相关原始凭证审核无误后应及时作账务处理，并经不相容岗位人员定期稽核。企业在境外设有公司或项目的，财会部门应定期对其结算收入情况进行稽核。</a:t>
                      </a:r>
                      <a:endParaRPr lang="zh-CN" altLang="en-US" sz="22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5</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银行进账通知，相关原始依据，合同（协议），会计记录，稽核记录</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经办、审核、稽核分离</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检查企业各类资金流入是否及时存入指定账户，有无坐支现金、白条抵库、设立账外账或小金库的情况，账务处理是否及时正确并由不相容岗位稽核。企业对境外公司或项目的资金流入情况是否定期稽核。</a:t>
                      </a:r>
                      <a:endParaRPr lang="zh-CN" altLang="en-US" sz="22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r>
              <a:tr h="952500">
                <a:tc>
                  <a:txBody>
                    <a:bodyPr/>
                    <a:lstStyle/>
                    <a:p>
                      <a:pPr algn="l" fontAlgn="ctr"/>
                      <a:r>
                        <a:rPr lang="en-US" altLang="zh-CN" sz="2200" b="1" u="none" strike="noStrike">
                          <a:effectLst/>
                          <a:latin typeface="华文中宋" panose="02010600040101010101" pitchFamily="2" charset="-122"/>
                          <a:ea typeface="华文中宋" panose="02010600040101010101" pitchFamily="2" charset="-122"/>
                        </a:rPr>
                        <a:t>3.2 </a:t>
                      </a:r>
                      <a:r>
                        <a:rPr lang="zh-CN" altLang="en-US" sz="2200" b="1" u="none" strike="noStrike">
                          <a:effectLst/>
                          <a:latin typeface="华文中宋" panose="02010600040101010101" pitchFamily="2" charset="-122"/>
                          <a:ea typeface="华文中宋" panose="02010600040101010101" pitchFamily="2" charset="-122"/>
                        </a:rPr>
                        <a:t>应收款项的核对与催收。企业财会部门应会同业务部门加强与往来单位及个人的应收款项核对与催收工作。单位负责人是应收款的第一责任人，应收款项批准人和经办人是直接责任人，应收款的催收应落实责任。</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5</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应收款项核对记录，催收记录，应收款回收计划指标</a:t>
                      </a:r>
                      <a:endParaRPr lang="zh-CN" altLang="en-US"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a:effectLst/>
                          <a:latin typeface="华文中宋" panose="02010600040101010101" pitchFamily="2" charset="-122"/>
                          <a:ea typeface="华文中宋" panose="02010600040101010101" pitchFamily="2" charset="-122"/>
                        </a:rPr>
                        <a:t>对账与复核分离</a:t>
                      </a:r>
                      <a:endParaRPr lang="zh-CN" altLang="en-US" sz="22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200" b="1" u="none" strike="noStrike">
                          <a:effectLst/>
                          <a:latin typeface="华文中宋" panose="02010600040101010101" pitchFamily="2" charset="-122"/>
                          <a:ea typeface="华文中宋" panose="02010600040101010101" pitchFamily="2" charset="-122"/>
                        </a:rPr>
                        <a:t>——</a:t>
                      </a:r>
                      <a:endParaRPr lang="en-US" altLang="zh-CN" sz="22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200" b="1" u="none" strike="noStrike" dirty="0">
                          <a:effectLst/>
                          <a:latin typeface="华文中宋" panose="02010600040101010101" pitchFamily="2" charset="-122"/>
                          <a:ea typeface="华文中宋" panose="02010600040101010101" pitchFamily="2" charset="-122"/>
                        </a:rPr>
                        <a:t>检查相关部门是否对应收款项定期核对，催收欠款的责任是否落实，催收是否及时。</a:t>
                      </a:r>
                      <a:endParaRPr lang="zh-CN" altLang="en-US" sz="22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4" name="矩形 3"/>
          <p:cNvSpPr/>
          <p:nvPr/>
        </p:nvSpPr>
        <p:spPr>
          <a:xfrm>
            <a:off x="175846" y="375139"/>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3.</a:t>
            </a:r>
            <a:r>
              <a:rPr lang="zh-CN" altLang="en-US" sz="2400" b="1" dirty="0" smtClean="0">
                <a:solidFill>
                  <a:srgbClr val="FF0000"/>
                </a:solidFill>
                <a:latin typeface="微软雅黑" panose="020B0503020204020204" pitchFamily="34" charset="-122"/>
                <a:ea typeface="微软雅黑" panose="020B0503020204020204" pitchFamily="34" charset="-122"/>
              </a:rPr>
              <a:t>货币资金收支管理</a:t>
            </a:r>
            <a:r>
              <a:rPr lang="en-US" altLang="zh-CN" sz="2400" b="1" dirty="0" smtClean="0">
                <a:solidFill>
                  <a:srgbClr val="FF0000"/>
                </a:solidFill>
                <a:latin typeface="微软雅黑" panose="020B0503020204020204" pitchFamily="34" charset="-122"/>
                <a:ea typeface="微软雅黑" panose="020B0503020204020204" pitchFamily="34" charset="-122"/>
              </a:rPr>
              <a:t>(20</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14546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674959678"/>
              </p:ext>
            </p:extLst>
          </p:nvPr>
        </p:nvGraphicFramePr>
        <p:xfrm>
          <a:off x="128953" y="266700"/>
          <a:ext cx="11758248" cy="6591300"/>
        </p:xfrm>
        <a:graphic>
          <a:graphicData uri="http://schemas.openxmlformats.org/drawingml/2006/table">
            <a:tbl>
              <a:tblPr>
                <a:tableStyleId>{5C22544A-7EE6-4342-B048-85BDC9FD1C3A}</a:tableStyleId>
              </a:tblPr>
              <a:tblGrid>
                <a:gridCol w="5177500"/>
                <a:gridCol w="677430"/>
                <a:gridCol w="1548411"/>
                <a:gridCol w="967757"/>
                <a:gridCol w="967757"/>
                <a:gridCol w="2419393"/>
              </a:tblGrid>
              <a:tr h="2952750">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3.3 </a:t>
                      </a:r>
                      <a:r>
                        <a:rPr lang="zh-CN" altLang="en-US" sz="2400" b="1" u="none" strike="noStrike" dirty="0">
                          <a:effectLst/>
                          <a:latin typeface="华文中宋" panose="02010600040101010101" pitchFamily="2" charset="-122"/>
                          <a:ea typeface="华文中宋" panose="02010600040101010101" pitchFamily="2" charset="-122"/>
                        </a:rPr>
                        <a:t>货币资金支付的审核与账务处理。企业支付款项时，应按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事先履行相应的审批手续。财会部门在收到经批准的付款申请及原始单据后，应对款项用途、金额、预算、合同、履约证明及相关审批件进行审核，对符合财会制度要求并经会计主管复核后办理支付手续，进行账务处理，并经不相容岗位人员稽核。以现金支付款项的，企业应严格执行现金开支范围和管理规定。</a:t>
                      </a:r>
                      <a:br>
                        <a:rPr lang="zh-CN" altLang="en-US" sz="2400" b="1" u="none" strike="noStrike" dirty="0">
                          <a:effectLst/>
                          <a:latin typeface="华文中宋" panose="02010600040101010101" pitchFamily="2" charset="-122"/>
                          <a:ea typeface="华文中宋" panose="02010600040101010101" pitchFamily="2" charset="-122"/>
                        </a:rPr>
                      </a:br>
                      <a:r>
                        <a:rPr lang="zh-CN" altLang="en-US" sz="2400" b="1" u="none" strike="noStrike" dirty="0">
                          <a:effectLst/>
                          <a:latin typeface="华文中宋" panose="02010600040101010101" pitchFamily="2" charset="-122"/>
                          <a:ea typeface="华文中宋" panose="02010600040101010101" pitchFamily="2" charset="-122"/>
                        </a:rPr>
                        <a:t>    直属企业由境内向境外付款（含向所属境外公司或项目划拨资金）并符合外汇管理规定的，以及境外公司或项目对外结算付款，应报相关领导按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规定审批后，原则上通过总部境外资金结算中心办理，否则应报总部审批后在指定金融机构办理。</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dirty="0">
                          <a:effectLst/>
                          <a:latin typeface="华文中宋" panose="02010600040101010101" pitchFamily="2" charset="-122"/>
                          <a:ea typeface="华文中宋" panose="02010600040101010101" pitchFamily="2" charset="-122"/>
                        </a:rPr>
                        <a:t>10</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款项支付申请及审批件，相关原始单据，合同</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协议</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，会计记录</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经办、审核、稽核分离</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参见</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检查货币资金的支付行为是否按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审批，财务部门是否履行审核程序，款项支付的手续是否齐全，账务处理是否及时正确并由不相容岗位稽核。企业向境外付</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款以及境外公司或项目对外付款，未通过总部境外资金结算中心办理的是否报总部批准。</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799745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519989838"/>
              </p:ext>
            </p:extLst>
          </p:nvPr>
        </p:nvGraphicFramePr>
        <p:xfrm>
          <a:off x="199291" y="652523"/>
          <a:ext cx="11641014" cy="6111240"/>
        </p:xfrm>
        <a:graphic>
          <a:graphicData uri="http://schemas.openxmlformats.org/drawingml/2006/table">
            <a:tbl>
              <a:tblPr>
                <a:tableStyleId>{5C22544A-7EE6-4342-B048-85BDC9FD1C3A}</a:tableStyleId>
              </a:tblPr>
              <a:tblGrid>
                <a:gridCol w="5125879"/>
                <a:gridCol w="670676"/>
                <a:gridCol w="1532973"/>
                <a:gridCol w="958108"/>
                <a:gridCol w="958108"/>
                <a:gridCol w="2395270"/>
              </a:tblGrid>
              <a:tr h="1933575">
                <a:tc>
                  <a:txBody>
                    <a:bodyPr/>
                    <a:lstStyle/>
                    <a:p>
                      <a:pPr algn="l" fontAlgn="ctr"/>
                      <a:r>
                        <a:rPr lang="en-US" altLang="zh-CN" sz="2000" b="1" u="none" strike="noStrike" dirty="0">
                          <a:effectLst/>
                          <a:latin typeface="华文中宋" panose="02010600040101010101" pitchFamily="2" charset="-122"/>
                          <a:ea typeface="华文中宋" panose="02010600040101010101" pitchFamily="2" charset="-122"/>
                        </a:rPr>
                        <a:t>4.1 </a:t>
                      </a:r>
                      <a:r>
                        <a:rPr lang="zh-CN" altLang="en-US" sz="2000" b="1" u="none" strike="noStrike" dirty="0">
                          <a:effectLst/>
                          <a:latin typeface="华文中宋" panose="02010600040101010101" pitchFamily="2" charset="-122"/>
                          <a:ea typeface="华文中宋" panose="02010600040101010101" pitchFamily="2" charset="-122"/>
                        </a:rPr>
                        <a:t>银行账户开立、变更及注销的审批。企业因业务需要在境内或境外开立银行账户的，由财会部门提出开户申请，报相关领导按</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审定后办理，其中：直属企业均需在财务公司开户并办理相互间的结算业务。企业在境外开立银行账户，应尽可能选择总部指定的具备开通</a:t>
                      </a:r>
                      <a:r>
                        <a:rPr lang="en-US" altLang="zh-CN" sz="2000" b="1" u="none" strike="noStrike" dirty="0">
                          <a:effectLst/>
                          <a:latin typeface="华文中宋" panose="02010600040101010101" pitchFamily="2" charset="-122"/>
                          <a:ea typeface="华文中宋" panose="02010600040101010101" pitchFamily="2" charset="-122"/>
                        </a:rPr>
                        <a:t>MT940</a:t>
                      </a:r>
                      <a:r>
                        <a:rPr lang="zh-CN" altLang="en-US" sz="2000" b="1" u="none" strike="noStrike" dirty="0">
                          <a:effectLst/>
                          <a:latin typeface="华文中宋" panose="02010600040101010101" pitchFamily="2" charset="-122"/>
                          <a:ea typeface="华文中宋" panose="02010600040101010101" pitchFamily="2" charset="-122"/>
                        </a:rPr>
                        <a:t>系统的境外银行，确实不能满足需要的，经总部同意可选择信誉良好、实力较强的其他境外银行，同时需在总部境外资金结算中心开立结算账户。</a:t>
                      </a:r>
                      <a:br>
                        <a:rPr lang="zh-CN" altLang="en-US" sz="2000" b="1" u="none" strike="noStrike" dirty="0">
                          <a:effectLst/>
                          <a:latin typeface="华文中宋" panose="02010600040101010101" pitchFamily="2" charset="-122"/>
                          <a:ea typeface="华文中宋" panose="02010600040101010101" pitchFamily="2" charset="-122"/>
                        </a:rPr>
                      </a:br>
                      <a:r>
                        <a:rPr lang="zh-CN" altLang="en-US" sz="2000" b="1" u="none" strike="noStrike" dirty="0">
                          <a:effectLst/>
                          <a:latin typeface="华文中宋" panose="02010600040101010101" pitchFamily="2" charset="-122"/>
                          <a:ea typeface="华文中宋" panose="02010600040101010101" pitchFamily="2" charset="-122"/>
                        </a:rPr>
                        <a:t>    变更或注销账户的，由财会部门提出申请，报相关领导按</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权责指引</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审定后办理。企业应及时将开立、变更或注销的银行账户信息（包括：账户名称、账号、开户银行、备签等）报总部备案。</a:t>
                      </a:r>
                      <a:endParaRPr lang="zh-CN" altLang="en-US" sz="2000" b="1" i="0" u="none" strike="noStrike" dirty="0">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企业开立或注销银行账户的资料及审批件，银行账户开立或注销的备案资料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经办、审核分离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参见</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检查相关审批是否符合</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，应报批或备案的是否报批或备案。直属企业间的货币资金结算业务是否通过总部财务公司办理，设有境外公司或项目的是否在总部境外资金结算中心开立结算账户。</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590550">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4.2 </a:t>
                      </a:r>
                      <a:r>
                        <a:rPr lang="zh-CN" altLang="en-US" sz="2000" b="1" u="none" strike="noStrike">
                          <a:effectLst/>
                          <a:latin typeface="华文中宋" panose="02010600040101010101" pitchFamily="2" charset="-122"/>
                          <a:ea typeface="华文中宋" panose="02010600040101010101" pitchFamily="2" charset="-122"/>
                        </a:rPr>
                        <a:t>银行印鉴管理。企业应严格银行预留印鉴的管理，财务专用章应由专人保管，个人名章应由本人或其授权人保管，严禁一人保管或使用全部印章。</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　</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印鉴章保管分离，印鉴使用分离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检查银行预留印鉴保管是否分离，使用是否妥当。</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3" name="矩形 2"/>
          <p:cNvSpPr/>
          <p:nvPr/>
        </p:nvSpPr>
        <p:spPr>
          <a:xfrm>
            <a:off x="117230" y="93784"/>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4.</a:t>
            </a:r>
            <a:r>
              <a:rPr lang="zh-CN" altLang="en-US" sz="2400" b="1" dirty="0" smtClean="0">
                <a:solidFill>
                  <a:srgbClr val="FF0000"/>
                </a:solidFill>
                <a:latin typeface="微软雅黑" panose="020B0503020204020204" pitchFamily="34" charset="-122"/>
                <a:ea typeface="微软雅黑" panose="020B0503020204020204" pitchFamily="34" charset="-122"/>
              </a:rPr>
              <a:t>货币资金日常管理</a:t>
            </a:r>
            <a:r>
              <a:rPr lang="en-US" altLang="zh-CN" sz="2400" b="1" dirty="0" smtClean="0">
                <a:solidFill>
                  <a:srgbClr val="FF0000"/>
                </a:solidFill>
                <a:latin typeface="微软雅黑" panose="020B0503020204020204" pitchFamily="34" charset="-122"/>
                <a:ea typeface="微软雅黑" panose="020B0503020204020204" pitchFamily="34" charset="-122"/>
              </a:rPr>
              <a:t>(45</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62617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0482593"/>
              </p:ext>
            </p:extLst>
          </p:nvPr>
        </p:nvGraphicFramePr>
        <p:xfrm>
          <a:off x="140679" y="62710"/>
          <a:ext cx="11922369" cy="6720840"/>
        </p:xfrm>
        <a:graphic>
          <a:graphicData uri="http://schemas.openxmlformats.org/drawingml/2006/table">
            <a:tbl>
              <a:tblPr>
                <a:tableStyleId>{5C22544A-7EE6-4342-B048-85BDC9FD1C3A}</a:tableStyleId>
              </a:tblPr>
              <a:tblGrid>
                <a:gridCol w="5249768"/>
                <a:gridCol w="686885"/>
                <a:gridCol w="1570023"/>
                <a:gridCol w="981265"/>
                <a:gridCol w="981265"/>
                <a:gridCol w="2453163"/>
              </a:tblGrid>
              <a:tr h="1524000">
                <a:tc>
                  <a:txBody>
                    <a:bodyPr/>
                    <a:lstStyle/>
                    <a:p>
                      <a:pPr algn="l" fontAlgn="ctr"/>
                      <a:r>
                        <a:rPr lang="en-US" altLang="zh-CN" sz="2000" b="1" u="none" strike="noStrike" dirty="0">
                          <a:effectLst/>
                          <a:latin typeface="华文中宋" panose="02010600040101010101" pitchFamily="2" charset="-122"/>
                          <a:ea typeface="华文中宋" panose="02010600040101010101" pitchFamily="2" charset="-122"/>
                        </a:rPr>
                        <a:t>4.3 </a:t>
                      </a:r>
                      <a:r>
                        <a:rPr lang="zh-CN" altLang="en-US" sz="2000" b="1" u="none" strike="noStrike" dirty="0">
                          <a:effectLst/>
                          <a:latin typeface="华文中宋" panose="02010600040101010101" pitchFamily="2" charset="-122"/>
                          <a:ea typeface="华文中宋" panose="02010600040101010101" pitchFamily="2" charset="-122"/>
                        </a:rPr>
                        <a:t>货币资金限额管理。企业财会部门应按照总部核定的限额控制境内外月末货币资金余额总量，并将控制余额分解情况报总部备案。其中：境内货币资金余额超限额的部分应及时转存总部财务公司；境外公司或项目月末资金余额超限时，应于下月初将超限资金交存总部境外结算中心或汇回境内。</a:t>
                      </a:r>
                      <a:br>
                        <a:rPr lang="zh-CN" altLang="en-US" sz="2000" b="1" u="none" strike="noStrike" dirty="0">
                          <a:effectLst/>
                          <a:latin typeface="华文中宋" panose="02010600040101010101" pitchFamily="2" charset="-122"/>
                          <a:ea typeface="华文中宋" panose="02010600040101010101" pitchFamily="2" charset="-122"/>
                        </a:rPr>
                      </a:br>
                      <a:r>
                        <a:rPr lang="zh-CN" altLang="en-US" sz="2000" b="1" u="none" strike="noStrike" dirty="0">
                          <a:effectLst/>
                          <a:latin typeface="华文中宋" panose="02010600040101010101" pitchFamily="2" charset="-122"/>
                          <a:ea typeface="华文中宋" panose="02010600040101010101" pitchFamily="2" charset="-122"/>
                        </a:rPr>
                        <a:t>    企业应实行现金限额管理，对库存现金超限额的部分，应及时交存银行。</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dirty="0">
                          <a:effectLst/>
                          <a:latin typeface="华文中宋" panose="02010600040101010101" pitchFamily="2" charset="-122"/>
                          <a:ea typeface="华文中宋" panose="02010600040101010101" pitchFamily="2" charset="-122"/>
                        </a:rPr>
                        <a:t>5</a:t>
                      </a:r>
                      <a:endParaRPr lang="en-US" altLang="zh-CN"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资金余额控制核定件，资金控制余额分解资料，银行日记账，现金日记账，银行对账单</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企业资金控制余额分解情况是否报总部备案，月末资金余额是否突破规定限额，超限额资金是否交（转）存指定账户，其中：设有境外公司或项目的超限额收入是否交存总部境外资金结算中心（或汇回境内）。</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476375">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4.4 </a:t>
                      </a:r>
                      <a:r>
                        <a:rPr lang="zh-CN" altLang="en-US" sz="2000" b="1" u="none" strike="noStrike">
                          <a:effectLst/>
                          <a:latin typeface="华文中宋" panose="02010600040101010101" pitchFamily="2" charset="-122"/>
                          <a:ea typeface="华文中宋" panose="02010600040101010101" pitchFamily="2" charset="-122"/>
                        </a:rPr>
                        <a:t>银行账款核对。企业财会部门应每月对银行存款余额进行核对，编制银行存款余额调节表，核实未达账项并说明原因，并由不相容岗位人员稽核签字。未达账项超过一个月的应查明原因并向有关领导报告。银行对账单的索取应由不相容岗位人员办理。</a:t>
                      </a:r>
                      <a:br>
                        <a:rPr lang="zh-CN" altLang="en-US" sz="2000" b="1" u="none" strike="noStrike">
                          <a:effectLst/>
                          <a:latin typeface="华文中宋" panose="02010600040101010101" pitchFamily="2" charset="-122"/>
                          <a:ea typeface="华文中宋" panose="02010600040101010101" pitchFamily="2" charset="-122"/>
                        </a:rPr>
                      </a:br>
                      <a:r>
                        <a:rPr lang="zh-CN" altLang="en-US" sz="2000" b="1" u="none" strike="noStrike">
                          <a:effectLst/>
                          <a:latin typeface="华文中宋" panose="02010600040101010101" pitchFamily="2" charset="-122"/>
                          <a:ea typeface="华文中宋" panose="02010600040101010101" pitchFamily="2" charset="-122"/>
                        </a:rPr>
                        <a:t>    境外公司或项目应每月与境外开户银行核对账户资金的收支存情况，并将核对结果按月报（传）企业财会部门负责人审签确认，同时抄送总部境外结算中心。</a:t>
                      </a:r>
                      <a:endParaRPr lang="zh-CN" altLang="en-US" sz="20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银行日记账，银行对账单，银行余额调节表，账款核对记录</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出纳与银行对账单索取分离，余额调节表编制与稽核分离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检查索取银行对账单是否由不相容岗位人员办理，银行余额调节表编制是否由不相容岗位定期稽核，对超过一个月的未达账项是否及时查明原因，并向有关领导报告。</a:t>
                      </a:r>
                      <a:br>
                        <a:rPr lang="zh-CN" altLang="en-US" sz="2000" b="1" u="none" strike="noStrike" dirty="0">
                          <a:effectLst/>
                          <a:latin typeface="华文中宋" panose="02010600040101010101" pitchFamily="2" charset="-122"/>
                          <a:ea typeface="华文中宋" panose="02010600040101010101" pitchFamily="2" charset="-122"/>
                        </a:rPr>
                      </a:br>
                      <a:r>
                        <a:rPr lang="zh-CN" altLang="en-US" sz="2000" b="1" u="none" strike="noStrike" dirty="0">
                          <a:effectLst/>
                          <a:latin typeface="华文中宋" panose="02010600040101010101" pitchFamily="2" charset="-122"/>
                          <a:ea typeface="华文中宋" panose="02010600040101010101" pitchFamily="2" charset="-122"/>
                        </a:rPr>
                        <a:t>境外公司或项目收支存情况是否按要求报送。</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756864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78125464"/>
              </p:ext>
            </p:extLst>
          </p:nvPr>
        </p:nvGraphicFramePr>
        <p:xfrm>
          <a:off x="222737" y="231224"/>
          <a:ext cx="11863756" cy="6087513"/>
        </p:xfrm>
        <a:graphic>
          <a:graphicData uri="http://schemas.openxmlformats.org/drawingml/2006/table">
            <a:tbl>
              <a:tblPr>
                <a:tableStyleId>{5C22544A-7EE6-4342-B048-85BDC9FD1C3A}</a:tableStyleId>
              </a:tblPr>
              <a:tblGrid>
                <a:gridCol w="5223959"/>
                <a:gridCol w="683508"/>
                <a:gridCol w="1562305"/>
                <a:gridCol w="976441"/>
                <a:gridCol w="976441"/>
                <a:gridCol w="2441102"/>
              </a:tblGrid>
              <a:tr h="2610224">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2.4 </a:t>
                      </a:r>
                      <a:r>
                        <a:rPr lang="zh-CN" altLang="en-US" sz="2400" b="1" u="none" strike="noStrike" dirty="0">
                          <a:effectLst/>
                          <a:latin typeface="华文中宋" panose="02010600040101010101" pitchFamily="2" charset="-122"/>
                          <a:ea typeface="华文中宋" panose="02010600040101010101" pitchFamily="2" charset="-122"/>
                        </a:rPr>
                        <a:t>合同审查与签订。销售合同由销售部门拟订，法律和财会等部门审查并提出意见，报相关领导按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审签。销售部门应将已签订的合同送法律、财会等部门。</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销售合同审核件，授权委托书</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检查有无相关部门审核意见，相关审签是否符合</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，财会、法律等部门有无相关合同。</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3477289">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2.5 </a:t>
                      </a:r>
                      <a:r>
                        <a:rPr lang="zh-CN" altLang="en-US" sz="2400" b="1" u="none" strike="noStrike" dirty="0">
                          <a:effectLst/>
                          <a:latin typeface="华文中宋" panose="02010600040101010101" pitchFamily="2" charset="-122"/>
                          <a:ea typeface="华文中宋" panose="02010600040101010101" pitchFamily="2" charset="-122"/>
                        </a:rPr>
                        <a:t>合同变更与提前终止。销售合同需要变更或提前终止时，应按原合同审签程序办理。</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审核意见，合同补充协议（或合同变更单）等资料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检查合同的变更或提前终止有无相关部门审核意见，相关审签是否符合</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，财会、法律等部门有无相关合同。</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5259890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923192917"/>
              </p:ext>
            </p:extLst>
          </p:nvPr>
        </p:nvGraphicFramePr>
        <p:xfrm>
          <a:off x="246184" y="134146"/>
          <a:ext cx="11769970" cy="6598920"/>
        </p:xfrm>
        <a:graphic>
          <a:graphicData uri="http://schemas.openxmlformats.org/drawingml/2006/table">
            <a:tbl>
              <a:tblPr>
                <a:tableStyleId>{5C22544A-7EE6-4342-B048-85BDC9FD1C3A}</a:tableStyleId>
              </a:tblPr>
              <a:tblGrid>
                <a:gridCol w="5182662"/>
                <a:gridCol w="678105"/>
                <a:gridCol w="1549955"/>
                <a:gridCol w="968722"/>
                <a:gridCol w="968722"/>
                <a:gridCol w="2421804"/>
              </a:tblGrid>
              <a:tr h="105727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4.5 </a:t>
                      </a:r>
                      <a:r>
                        <a:rPr lang="zh-CN" altLang="en-US" sz="2400" b="1" u="none" strike="noStrike" dirty="0">
                          <a:effectLst/>
                          <a:latin typeface="华文中宋" panose="02010600040101010101" pitchFamily="2" charset="-122"/>
                          <a:ea typeface="华文中宋" panose="02010600040101010101" pitchFamily="2" charset="-122"/>
                        </a:rPr>
                        <a:t>票据管理。企业应明确与货币资金相关票据（支票、汇票、有价证券等）的管理程序，确定各种票据的购买、保管、领用、背书转让和注销等环节的职责权责。企业应对各类票据管理的相关制度，设立相应登记簿进行记录。票据应由不相容岗位人员共同管理，并定期核查。</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票据管理制度，票据管理登记簿，检查记录</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票据保管与核查分离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检查有无票据管理的相关制度，是否设立登记簿，是否由不相容岗位人员共同管理并定期核查，核查有无记录。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19062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4.6 </a:t>
                      </a:r>
                      <a:r>
                        <a:rPr lang="zh-CN" altLang="en-US" sz="2400" b="1" u="none" strike="noStrike" dirty="0">
                          <a:effectLst/>
                          <a:latin typeface="华文中宋" panose="02010600040101010101" pitchFamily="2" charset="-122"/>
                          <a:ea typeface="华文中宋" panose="02010600040101010101" pitchFamily="2" charset="-122"/>
                        </a:rPr>
                        <a:t>现金盘点。出纳应对库存现金每日盘点，编制现金盘点表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盘点表应经不相容岗位人员签字后存档</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，做到日清月结。企业应要求不相容岗位人员定期或不定期盘点</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或抽查</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库存现金，编制现金盘点表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或抽查表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，盘点表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或抽查表</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应经财会部门负责人签字后存档</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。盘点（或抽查）发现账款不符的，应及时查明原因。</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现金盘点表，定期盘点（或抽查）的审签资料，现金差异原因核查与处理资料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盘点与监盘分离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检查出纳是否做到日清月结，对库存现金是否每日盘点，不相容岗位人员是否定期稽核库存现金，盘点、稽核有无记录，出现差错是否及时查明原因。</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8786344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615746793"/>
              </p:ext>
            </p:extLst>
          </p:nvPr>
        </p:nvGraphicFramePr>
        <p:xfrm>
          <a:off x="140677" y="367493"/>
          <a:ext cx="11934091" cy="6240780"/>
        </p:xfrm>
        <a:graphic>
          <a:graphicData uri="http://schemas.openxmlformats.org/drawingml/2006/table">
            <a:tbl>
              <a:tblPr>
                <a:tableStyleId>{5C22544A-7EE6-4342-B048-85BDC9FD1C3A}</a:tableStyleId>
              </a:tblPr>
              <a:tblGrid>
                <a:gridCol w="5254930"/>
                <a:gridCol w="687560"/>
                <a:gridCol w="1571567"/>
                <a:gridCol w="982230"/>
                <a:gridCol w="982230"/>
                <a:gridCol w="2455574"/>
              </a:tblGrid>
              <a:tr h="847725">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4.7 </a:t>
                      </a:r>
                      <a:r>
                        <a:rPr lang="zh-CN" altLang="en-US" sz="2400" b="1" u="none" strike="noStrike" dirty="0">
                          <a:effectLst/>
                          <a:latin typeface="华文中宋" panose="02010600040101010101" pitchFamily="2" charset="-122"/>
                          <a:ea typeface="华文中宋" panose="02010600040101010101" pitchFamily="2" charset="-122"/>
                        </a:rPr>
                        <a:t>货币资金岗位管理。企业财会部门应明确与货币资金管理相关岗位的职责，确保办理货币资金业务的岗位相互分离，并应实行定期轮岗或强制休假制度。</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货币资金岗位职责，岗位轮换或强制休假的规定与记录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检查是否建立货币资金岗位管理职责，是否对货币资金岗位实行轮岗或强制休假，定期轮岗与强制休假有无记录。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552450">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4.8 </a:t>
                      </a:r>
                      <a:r>
                        <a:rPr lang="zh-CN" altLang="en-US" sz="2400" b="1" u="none" strike="noStrike">
                          <a:effectLst/>
                          <a:latin typeface="华文中宋" panose="02010600040101010101" pitchFamily="2" charset="-122"/>
                          <a:ea typeface="华文中宋" panose="02010600040101010101" pitchFamily="2" charset="-122"/>
                        </a:rPr>
                        <a:t>资金的上交。企业财会部门应按照总部要求，将应集中上交的折旧、利润（红利）、土地租金等及时上交总部。</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相关账务记录</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检查企业应上交总部的资金是否按要求上交。</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990600">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4.9 </a:t>
                      </a:r>
                      <a:r>
                        <a:rPr lang="zh-CN" altLang="en-US" sz="2400" b="1" u="none" strike="noStrike">
                          <a:effectLst/>
                          <a:latin typeface="华文中宋" panose="02010600040101010101" pitchFamily="2" charset="-122"/>
                          <a:ea typeface="华文中宋" panose="02010600040101010101" pitchFamily="2" charset="-122"/>
                        </a:rPr>
                        <a:t>重大事项报告。企业应建立资金管理重大事项的报告制度，明确资金管理的责任人、报告程序及时限。企业发生的重大资金管理事项时（如：诉讼或仲裁、账户被冻结、金融机构被关闭、有关人员涉嫌犯罪等），财会或相关部门应及时报告总会计师，同时于</a:t>
                      </a:r>
                      <a:r>
                        <a:rPr lang="en-US" altLang="zh-CN" sz="2400" b="1" u="none" strike="noStrike">
                          <a:effectLst/>
                          <a:latin typeface="华文中宋" panose="02010600040101010101" pitchFamily="2" charset="-122"/>
                          <a:ea typeface="华文中宋" panose="02010600040101010101" pitchFamily="2" charset="-122"/>
                        </a:rPr>
                        <a:t>48</a:t>
                      </a:r>
                      <a:r>
                        <a:rPr lang="zh-CN" altLang="en-US" sz="2400" b="1" u="none" strike="noStrike">
                          <a:effectLst/>
                          <a:latin typeface="华文中宋" panose="02010600040101010101" pitchFamily="2" charset="-122"/>
                          <a:ea typeface="华文中宋" panose="02010600040101010101" pitchFamily="2" charset="-122"/>
                        </a:rPr>
                        <a:t>小时内报告总部。</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资金重大事项管理制度，重大事项报告资料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检查企业是否建立了资金管理重大事项的报告制度，发生重大事项时是否按规定执行。</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7718136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513649489"/>
              </p:ext>
            </p:extLst>
          </p:nvPr>
        </p:nvGraphicFramePr>
        <p:xfrm>
          <a:off x="175845" y="1358762"/>
          <a:ext cx="11781692" cy="3672840"/>
        </p:xfrm>
        <a:graphic>
          <a:graphicData uri="http://schemas.openxmlformats.org/drawingml/2006/table">
            <a:tbl>
              <a:tblPr>
                <a:tableStyleId>{5C22544A-7EE6-4342-B048-85BDC9FD1C3A}</a:tableStyleId>
              </a:tblPr>
              <a:tblGrid>
                <a:gridCol w="3167440"/>
                <a:gridCol w="3167440"/>
                <a:gridCol w="947272"/>
                <a:gridCol w="947272"/>
                <a:gridCol w="592044"/>
                <a:gridCol w="1480112"/>
                <a:gridCol w="1480112"/>
              </a:tblGrid>
              <a:tr h="552450">
                <a:tc rowSpan="2">
                  <a:txBody>
                    <a:bodyPr/>
                    <a:lstStyle/>
                    <a:p>
                      <a:pPr algn="ctr" fontAlgn="ct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5.</a:t>
                      </a:r>
                      <a:br>
                        <a:rPr lang="en-US" altLang="zh-CN" sz="24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资金的分析与考核</a:t>
                      </a:r>
                      <a:br>
                        <a:rPr lang="zh-CN" altLang="en-US" sz="24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(10</a:t>
                      </a:r>
                      <a:r>
                        <a:rPr lang="zh-CN" altLang="en-US" sz="24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4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4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5.1 </a:t>
                      </a:r>
                      <a:r>
                        <a:rPr lang="zh-CN" altLang="en-US" sz="2400" b="1" u="none" strike="noStrike" dirty="0">
                          <a:effectLst/>
                          <a:latin typeface="华文中宋" panose="02010600040101010101" pitchFamily="2" charset="-122"/>
                          <a:ea typeface="华文中宋" panose="02010600040101010101" pitchFamily="2" charset="-122"/>
                        </a:rPr>
                        <a:t>资金管理情况分析。企业应建立资金预算分析制度，财会部门应按月对境内外资金管理情况进行分析，并向企业有关会议报告。</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资金分析资料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检查是否按月对资金管理情况进行分析。</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438150">
                <a:tc vMerge="1">
                  <a:txBody>
                    <a:bodyPr/>
                    <a:lstStyle/>
                    <a:p>
                      <a:endParaRPr lang="zh-CN" altLang="en-US"/>
                    </a:p>
                  </a:txBody>
                  <a:tcPr/>
                </a:tc>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5.2 </a:t>
                      </a:r>
                      <a:r>
                        <a:rPr lang="zh-CN" altLang="en-US" sz="2400" b="1" u="none" strike="noStrike">
                          <a:effectLst/>
                          <a:latin typeface="华文中宋" panose="02010600040101010101" pitchFamily="2" charset="-122"/>
                          <a:ea typeface="华文中宋" panose="02010600040101010101" pitchFamily="2" charset="-122"/>
                        </a:rPr>
                        <a:t>资金管理考核。企业应建立与资金管理相关的考核办法，定期对资金管理情况进行考核。</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5</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考核资料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检查是否定期考核。</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41886817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274276" y="1992924"/>
            <a:ext cx="6881446" cy="109024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财务预算内部控制设计</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19572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784127127"/>
              </p:ext>
            </p:extLst>
          </p:nvPr>
        </p:nvGraphicFramePr>
        <p:xfrm>
          <a:off x="164124" y="743749"/>
          <a:ext cx="11898922" cy="5981700"/>
        </p:xfrm>
        <a:graphic>
          <a:graphicData uri="http://schemas.openxmlformats.org/drawingml/2006/table">
            <a:tbl>
              <a:tblPr>
                <a:tableStyleId>{5C22544A-7EE6-4342-B048-85BDC9FD1C3A}</a:tableStyleId>
              </a:tblPr>
              <a:tblGrid>
                <a:gridCol w="5239443"/>
                <a:gridCol w="685535"/>
                <a:gridCol w="1566936"/>
                <a:gridCol w="979335"/>
                <a:gridCol w="979335"/>
                <a:gridCol w="2448338"/>
              </a:tblGrid>
              <a:tr h="411480">
                <a:tc>
                  <a:txBody>
                    <a:bodyPr/>
                    <a:lstStyle/>
                    <a:p>
                      <a:pPr algn="ctr" fontAlgn="ctr"/>
                      <a:r>
                        <a:rPr lang="zh-CN" altLang="en-US" sz="2300" b="1" u="none" strike="noStrike" dirty="0">
                          <a:effectLst/>
                          <a:latin typeface="华文中宋" panose="02010600040101010101" pitchFamily="2" charset="-122"/>
                          <a:ea typeface="华文中宋" panose="02010600040101010101" pitchFamily="2" charset="-122"/>
                        </a:rPr>
                        <a:t>控制点</a:t>
                      </a:r>
                      <a:endParaRPr lang="zh-CN" altLang="en-US" sz="23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300" b="1" u="none" strike="noStrike">
                          <a:effectLst/>
                          <a:latin typeface="华文中宋" panose="02010600040101010101" pitchFamily="2" charset="-122"/>
                          <a:ea typeface="华文中宋" panose="02010600040101010101" pitchFamily="2" charset="-122"/>
                        </a:rPr>
                        <a:t>控制点分值</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300" b="1" u="none" strike="noStrike">
                          <a:effectLst/>
                          <a:latin typeface="华文中宋" panose="02010600040101010101" pitchFamily="2" charset="-122"/>
                          <a:ea typeface="华文中宋" panose="02010600040101010101" pitchFamily="2" charset="-122"/>
                        </a:rPr>
                        <a:t>管理控制要件</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300" b="1" u="none" strike="noStrike">
                          <a:effectLst/>
                          <a:latin typeface="华文中宋" panose="02010600040101010101" pitchFamily="2" charset="-122"/>
                          <a:ea typeface="华文中宋" panose="02010600040101010101" pitchFamily="2" charset="-122"/>
                        </a:rPr>
                        <a:t>不相容岗位</a:t>
                      </a:r>
                      <a:r>
                        <a:rPr lang="en-US" altLang="zh-CN" sz="2300" b="1" u="none" strike="noStrike">
                          <a:effectLst/>
                          <a:latin typeface="华文中宋" panose="02010600040101010101" pitchFamily="2" charset="-122"/>
                          <a:ea typeface="华文中宋" panose="02010600040101010101" pitchFamily="2" charset="-122"/>
                        </a:rPr>
                        <a:t>/</a:t>
                      </a:r>
                      <a:r>
                        <a:rPr lang="zh-CN" altLang="en-US" sz="2300" b="1" u="none" strike="noStrike">
                          <a:effectLst/>
                          <a:latin typeface="华文中宋" panose="02010600040101010101" pitchFamily="2" charset="-122"/>
                          <a:ea typeface="华文中宋" panose="02010600040101010101" pitchFamily="2" charset="-122"/>
                        </a:rPr>
                        <a:t>职务</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300" b="1" u="none" strike="noStrike">
                          <a:effectLst/>
                          <a:latin typeface="华文中宋" panose="02010600040101010101" pitchFamily="2" charset="-122"/>
                          <a:ea typeface="华文中宋" panose="02010600040101010101" pitchFamily="2" charset="-122"/>
                        </a:rPr>
                        <a:t>管理控制权责</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300" b="1" u="none" strike="noStrike">
                          <a:effectLst/>
                          <a:latin typeface="华文中宋" panose="02010600040101010101" pitchFamily="2" charset="-122"/>
                          <a:ea typeface="华文中宋" panose="02010600040101010101" pitchFamily="2" charset="-122"/>
                        </a:rPr>
                        <a:t>检查提示</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685800">
                <a:tc>
                  <a:txBody>
                    <a:bodyPr/>
                    <a:lstStyle/>
                    <a:p>
                      <a:pPr algn="l" fontAlgn="ctr"/>
                      <a:r>
                        <a:rPr lang="en-US" altLang="zh-CN" sz="2300" b="1" u="none" strike="noStrike" dirty="0">
                          <a:effectLst/>
                          <a:latin typeface="华文中宋" panose="02010600040101010101" pitchFamily="2" charset="-122"/>
                          <a:ea typeface="华文中宋" panose="02010600040101010101" pitchFamily="2" charset="-122"/>
                        </a:rPr>
                        <a:t>1.1 </a:t>
                      </a:r>
                      <a:r>
                        <a:rPr lang="zh-CN" altLang="en-US" sz="2300" b="1" u="none" strike="noStrike" dirty="0">
                          <a:effectLst/>
                          <a:latin typeface="华文中宋" panose="02010600040101010101" pitchFamily="2" charset="-122"/>
                          <a:ea typeface="华文中宋" panose="02010600040101010101" pitchFamily="2" charset="-122"/>
                        </a:rPr>
                        <a:t>年度财务预算编制方案拟定。企业财会部门根据总部下达的年度预算目标、相关指标和市场预测，结合生产经营计划，组织测算预算年度的利润目标，拟订年度财务预算编制方案，报相关领导按</a:t>
                      </a:r>
                      <a:r>
                        <a:rPr lang="en-US" altLang="zh-CN" sz="2300" b="1" u="none" strike="noStrike" dirty="0">
                          <a:effectLst/>
                          <a:latin typeface="华文中宋" panose="02010600040101010101" pitchFamily="2" charset="-122"/>
                          <a:ea typeface="华文中宋" panose="02010600040101010101" pitchFamily="2" charset="-122"/>
                        </a:rPr>
                        <a:t>《</a:t>
                      </a:r>
                      <a:r>
                        <a:rPr lang="zh-CN" altLang="en-US" sz="2300" b="1" u="none" strike="noStrike" dirty="0">
                          <a:effectLst/>
                          <a:latin typeface="华文中宋" panose="02010600040101010101" pitchFamily="2" charset="-122"/>
                          <a:ea typeface="华文中宋" panose="02010600040101010101" pitchFamily="2" charset="-122"/>
                        </a:rPr>
                        <a:t>权责指引</a:t>
                      </a:r>
                      <a:r>
                        <a:rPr lang="en-US" altLang="zh-CN" sz="2300" b="1" u="none" strike="noStrike" dirty="0">
                          <a:effectLst/>
                          <a:latin typeface="华文中宋" panose="02010600040101010101" pitchFamily="2" charset="-122"/>
                          <a:ea typeface="华文中宋" panose="02010600040101010101" pitchFamily="2" charset="-122"/>
                        </a:rPr>
                        <a:t>》</a:t>
                      </a:r>
                      <a:r>
                        <a:rPr lang="zh-CN" altLang="en-US" sz="2300" b="1" u="none" strike="noStrike" dirty="0">
                          <a:effectLst/>
                          <a:latin typeface="华文中宋" panose="02010600040101010101" pitchFamily="2" charset="-122"/>
                          <a:ea typeface="华文中宋" panose="02010600040101010101" pitchFamily="2" charset="-122"/>
                        </a:rPr>
                        <a:t>审定后下达。</a:t>
                      </a:r>
                      <a:endParaRPr lang="zh-CN" altLang="en-US" sz="23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300" b="1" u="none" strike="noStrike">
                          <a:effectLst/>
                          <a:latin typeface="华文中宋" panose="02010600040101010101" pitchFamily="2" charset="-122"/>
                          <a:ea typeface="华文中宋" panose="02010600040101010101" pitchFamily="2" charset="-122"/>
                        </a:rPr>
                        <a:t>10</a:t>
                      </a:r>
                      <a:endParaRPr lang="en-US" altLang="zh-CN"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a:effectLst/>
                          <a:latin typeface="华文中宋" panose="02010600040101010101" pitchFamily="2" charset="-122"/>
                          <a:ea typeface="华文中宋" panose="02010600040101010101" pitchFamily="2" charset="-122"/>
                        </a:rPr>
                        <a:t>企业财务预算编制方案及审核件</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300" b="1" u="none" strike="noStrike">
                          <a:effectLst/>
                          <a:latin typeface="华文中宋" panose="02010600040101010101" pitchFamily="2" charset="-122"/>
                          <a:ea typeface="华文中宋" panose="02010600040101010101" pitchFamily="2" charset="-122"/>
                        </a:rPr>
                        <a:t>——</a:t>
                      </a:r>
                      <a:endParaRPr lang="en-US" altLang="zh-CN"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a:effectLst/>
                          <a:latin typeface="华文中宋" panose="02010600040101010101" pitchFamily="2" charset="-122"/>
                          <a:ea typeface="华文中宋" panose="02010600040101010101" pitchFamily="2" charset="-122"/>
                        </a:rPr>
                        <a:t>参见</a:t>
                      </a:r>
                      <a:r>
                        <a:rPr lang="en-US" altLang="zh-CN" sz="2300" b="1" u="none" strike="noStrike">
                          <a:effectLst/>
                          <a:latin typeface="华文中宋" panose="02010600040101010101" pitchFamily="2" charset="-122"/>
                          <a:ea typeface="华文中宋" panose="02010600040101010101" pitchFamily="2" charset="-122"/>
                        </a:rPr>
                        <a:t>《</a:t>
                      </a:r>
                      <a:r>
                        <a:rPr lang="zh-CN" altLang="en-US" sz="2300" b="1" u="none" strike="noStrike">
                          <a:effectLst/>
                          <a:latin typeface="华文中宋" panose="02010600040101010101" pitchFamily="2" charset="-122"/>
                          <a:ea typeface="华文中宋" panose="02010600040101010101" pitchFamily="2" charset="-122"/>
                        </a:rPr>
                        <a:t>权责指引</a:t>
                      </a:r>
                      <a:r>
                        <a:rPr lang="en-US" altLang="zh-CN" sz="2300" b="1" u="none" strike="noStrike">
                          <a:effectLst/>
                          <a:latin typeface="华文中宋" panose="02010600040101010101" pitchFamily="2" charset="-122"/>
                          <a:ea typeface="华文中宋" panose="02010600040101010101" pitchFamily="2" charset="-122"/>
                        </a:rPr>
                        <a:t>》</a:t>
                      </a:r>
                      <a:endParaRPr lang="en-US" altLang="zh-CN"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a:effectLst/>
                          <a:latin typeface="华文中宋" panose="02010600040101010101" pitchFamily="2" charset="-122"/>
                          <a:ea typeface="华文中宋" panose="02010600040101010101" pitchFamily="2" charset="-122"/>
                        </a:rPr>
                        <a:t>检查有无财务预算编制方案及审核件。</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822960">
                <a:tc>
                  <a:txBody>
                    <a:bodyPr/>
                    <a:lstStyle/>
                    <a:p>
                      <a:pPr algn="l" fontAlgn="ctr"/>
                      <a:r>
                        <a:rPr lang="en-US" altLang="zh-CN" sz="2300" b="1" u="none" strike="noStrike">
                          <a:effectLst/>
                          <a:latin typeface="华文中宋" panose="02010600040101010101" pitchFamily="2" charset="-122"/>
                          <a:ea typeface="华文中宋" panose="02010600040101010101" pitchFamily="2" charset="-122"/>
                        </a:rPr>
                        <a:t>1.2 </a:t>
                      </a:r>
                      <a:r>
                        <a:rPr lang="zh-CN" altLang="en-US" sz="2300" b="1" u="none" strike="noStrike">
                          <a:effectLst/>
                          <a:latin typeface="华文中宋" panose="02010600040101010101" pitchFamily="2" charset="-122"/>
                          <a:ea typeface="华文中宋" panose="02010600040101010101" pitchFamily="2" charset="-122"/>
                        </a:rPr>
                        <a:t>基层预算草案的编制上报。预算执行单位应按照预算编制方案以及相关的历史资料和企业市场预测资料拟订本单位预算年度收入、成本、费用、利润等财务预算草案，经本单位主要负责人审核后上报企业财会部门。</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300" b="1" u="none" strike="noStrike">
                          <a:effectLst/>
                          <a:latin typeface="华文中宋" panose="02010600040101010101" pitchFamily="2" charset="-122"/>
                          <a:ea typeface="华文中宋" panose="02010600040101010101" pitchFamily="2" charset="-122"/>
                        </a:rPr>
                        <a:t>10</a:t>
                      </a:r>
                      <a:endParaRPr lang="en-US" altLang="zh-CN"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a:effectLst/>
                          <a:latin typeface="华文中宋" panose="02010600040101010101" pitchFamily="2" charset="-122"/>
                          <a:ea typeface="华文中宋" panose="02010600040101010101" pitchFamily="2" charset="-122"/>
                        </a:rPr>
                        <a:t>基层财务预算草案，相关审核件</a:t>
                      </a:r>
                      <a:endParaRPr lang="zh-CN" altLang="en-US" sz="23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a:effectLst/>
                          <a:latin typeface="华文中宋" panose="02010600040101010101" pitchFamily="2" charset="-122"/>
                          <a:ea typeface="华文中宋" panose="02010600040101010101" pitchFamily="2" charset="-122"/>
                        </a:rPr>
                        <a:t>编制、审核分离</a:t>
                      </a:r>
                      <a:endParaRPr lang="zh-CN" altLang="en-US"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300" b="1" u="none" strike="noStrike">
                          <a:effectLst/>
                          <a:latin typeface="华文中宋" panose="02010600040101010101" pitchFamily="2" charset="-122"/>
                          <a:ea typeface="华文中宋" panose="02010600040101010101" pitchFamily="2" charset="-122"/>
                        </a:rPr>
                        <a:t>——</a:t>
                      </a:r>
                      <a:endParaRPr lang="en-US" altLang="zh-CN" sz="23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300" b="1" u="none" strike="noStrike" dirty="0">
                          <a:effectLst/>
                          <a:latin typeface="华文中宋" panose="02010600040101010101" pitchFamily="2" charset="-122"/>
                          <a:ea typeface="华文中宋" panose="02010600040101010101" pitchFamily="2" charset="-122"/>
                        </a:rPr>
                        <a:t>检查基层单位编制财务预算的基础资料是否齐全，编制的依据是否充分，有无基层财务预算草案及审核件，是否符合预算编制方案要求。</a:t>
                      </a:r>
                      <a:endParaRPr lang="zh-CN" altLang="en-US" sz="23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5" name="矩形 4"/>
          <p:cNvSpPr/>
          <p:nvPr/>
        </p:nvSpPr>
        <p:spPr>
          <a:xfrm>
            <a:off x="0" y="117230"/>
            <a:ext cx="6096000" cy="461665"/>
          </a:xfrm>
          <a:prstGeom prst="rect">
            <a:avLst/>
          </a:prstGeom>
        </p:spPr>
        <p:txBody>
          <a:bodyPr>
            <a:spAutoFit/>
          </a:bodyPr>
          <a:lstStyle/>
          <a:p>
            <a:r>
              <a:rPr lang="en-US" altLang="zh-CN" sz="2400" b="1" dirty="0" smtClean="0">
                <a:solidFill>
                  <a:srgbClr val="FF0000"/>
                </a:solidFill>
                <a:latin typeface="华文中宋" panose="02010600040101010101" pitchFamily="2" charset="-122"/>
                <a:ea typeface="华文中宋" panose="02010600040101010101" pitchFamily="2" charset="-122"/>
              </a:rPr>
              <a:t>1.</a:t>
            </a:r>
            <a:r>
              <a:rPr lang="zh-CN" altLang="en-US" sz="2400" b="1" dirty="0" smtClean="0">
                <a:solidFill>
                  <a:srgbClr val="FF0000"/>
                </a:solidFill>
                <a:latin typeface="华文中宋" panose="02010600040101010101" pitchFamily="2" charset="-122"/>
                <a:ea typeface="华文中宋" panose="02010600040101010101" pitchFamily="2" charset="-122"/>
              </a:rPr>
              <a:t>财务预算的编制与报批</a:t>
            </a:r>
            <a:r>
              <a:rPr lang="en-US" altLang="zh-CN" sz="2400" b="1" dirty="0" smtClean="0">
                <a:solidFill>
                  <a:srgbClr val="FF0000"/>
                </a:solidFill>
                <a:latin typeface="华文中宋" panose="02010600040101010101" pitchFamily="2" charset="-122"/>
                <a:ea typeface="华文中宋" panose="02010600040101010101" pitchFamily="2" charset="-122"/>
              </a:rPr>
              <a:t>(30</a:t>
            </a:r>
            <a:r>
              <a:rPr lang="zh-CN" altLang="en-US" sz="2400" b="1" dirty="0" smtClean="0">
                <a:solidFill>
                  <a:srgbClr val="FF0000"/>
                </a:solidFill>
                <a:latin typeface="华文中宋" panose="02010600040101010101" pitchFamily="2" charset="-122"/>
                <a:ea typeface="华文中宋" panose="02010600040101010101" pitchFamily="2" charset="-122"/>
              </a:rPr>
              <a:t>分</a:t>
            </a:r>
            <a:r>
              <a:rPr lang="en-US" altLang="zh-CN" sz="2400" b="1" dirty="0" smtClean="0">
                <a:solidFill>
                  <a:srgbClr val="FF0000"/>
                </a:solidFill>
                <a:latin typeface="华文中宋" panose="02010600040101010101" pitchFamily="2" charset="-122"/>
                <a:ea typeface="华文中宋" panose="02010600040101010101" pitchFamily="2" charset="-122"/>
              </a:rPr>
              <a:t>)</a:t>
            </a:r>
            <a:endParaRPr lang="zh-CN" altLang="en-US" sz="2400" b="1" dirty="0">
              <a:solidFill>
                <a:srgbClr val="FF0000"/>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4290141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86570825"/>
              </p:ext>
            </p:extLst>
          </p:nvPr>
        </p:nvGraphicFramePr>
        <p:xfrm>
          <a:off x="164122" y="269631"/>
          <a:ext cx="11887202" cy="6379326"/>
        </p:xfrm>
        <a:graphic>
          <a:graphicData uri="http://schemas.openxmlformats.org/drawingml/2006/table">
            <a:tbl>
              <a:tblPr>
                <a:tableStyleId>{5C22544A-7EE6-4342-B048-85BDC9FD1C3A}</a:tableStyleId>
              </a:tblPr>
              <a:tblGrid>
                <a:gridCol w="5234282"/>
                <a:gridCol w="684859"/>
                <a:gridCol w="1565393"/>
                <a:gridCol w="978371"/>
                <a:gridCol w="978371"/>
                <a:gridCol w="2445926"/>
              </a:tblGrid>
              <a:tr h="3376831">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1.2 </a:t>
                      </a:r>
                      <a:r>
                        <a:rPr lang="zh-CN" altLang="en-US" sz="2400" b="1" u="none" strike="noStrike" dirty="0">
                          <a:effectLst/>
                          <a:latin typeface="华文中宋" panose="02010600040101010101" pitchFamily="2" charset="-122"/>
                          <a:ea typeface="华文中宋" panose="02010600040101010101" pitchFamily="2" charset="-122"/>
                        </a:rPr>
                        <a:t>基层预算草案的编制上报。预算执行单位应按照预算编制方案以及相关的历史资料和企业市场预测资料拟订本单位预算年度收入、成本、费用、利润等财务预算草案，经本单位主要负责人审核后上报企业财会部门。</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基层财务预算草案，相关审核件</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编制、审核分离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检查基层单位编制财务预算的基础资料是否齐全，编制的依据是否充分，有无基层财务预算草案及审核件，是否符合预算编制方案要求。</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3002495">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1.3 </a:t>
                      </a:r>
                      <a:r>
                        <a:rPr lang="zh-CN" altLang="en-US" sz="2400" b="1" u="none" strike="noStrike">
                          <a:effectLst/>
                          <a:latin typeface="华文中宋" panose="02010600040101010101" pitchFamily="2" charset="-122"/>
                          <a:ea typeface="华文中宋" panose="02010600040101010101" pitchFamily="2" charset="-122"/>
                        </a:rPr>
                        <a:t>企业预算草案的编制、审定与上报。企业财会部门会同相关部门对各预算执行单位财务预算草案进行对接，并依据对接结果汇总编制企业财务预算草案，报相关领导按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审定，在规定时间前以正式文件上报总部核批。</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企业财务预算草案，预算基础资料，办公会纪要，上报文件</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编制、审核分离</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检查财务预算编制的基础资料是否齐全，编制的依据是否充分，财务预算草案有无办公会审批记录，是否在规定时间内上报。</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1891336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38682027"/>
              </p:ext>
            </p:extLst>
          </p:nvPr>
        </p:nvGraphicFramePr>
        <p:xfrm>
          <a:off x="257907" y="1289746"/>
          <a:ext cx="11301045" cy="4770120"/>
        </p:xfrm>
        <a:graphic>
          <a:graphicData uri="http://schemas.openxmlformats.org/drawingml/2006/table">
            <a:tbl>
              <a:tblPr>
                <a:tableStyleId>{5C22544A-7EE6-4342-B048-85BDC9FD1C3A}</a:tableStyleId>
              </a:tblPr>
              <a:tblGrid>
                <a:gridCol w="4976181"/>
                <a:gridCol w="651089"/>
                <a:gridCol w="1488203"/>
                <a:gridCol w="930127"/>
                <a:gridCol w="930127"/>
                <a:gridCol w="2325318"/>
              </a:tblGrid>
              <a:tr h="548640">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2.1 </a:t>
                      </a:r>
                      <a:r>
                        <a:rPr lang="zh-CN" altLang="en-US" sz="2400" b="1" u="none" strike="noStrike" dirty="0">
                          <a:effectLst/>
                          <a:latin typeface="华文中宋" panose="02010600040101010101" pitchFamily="2" charset="-122"/>
                          <a:ea typeface="华文中宋" panose="02010600040101010101" pitchFamily="2" charset="-122"/>
                        </a:rPr>
                        <a:t>年度财务预算的分解。企业财会部门应按照总部批复的年度财务预算拟定分解方案，报相关领导按</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权责指引</a:t>
                      </a:r>
                      <a:r>
                        <a:rPr lang="en-US" altLang="zh-CN" sz="2400" b="1" u="none" strike="noStrike" dirty="0">
                          <a:effectLst/>
                          <a:latin typeface="华文中宋" panose="02010600040101010101" pitchFamily="2" charset="-122"/>
                          <a:ea typeface="华文中宋" panose="02010600040101010101" pitchFamily="2" charset="-122"/>
                        </a:rPr>
                        <a:t>》</a:t>
                      </a:r>
                      <a:r>
                        <a:rPr lang="zh-CN" altLang="en-US" sz="2400" b="1" u="none" strike="noStrike" dirty="0">
                          <a:effectLst/>
                          <a:latin typeface="华文中宋" panose="02010600040101010101" pitchFamily="2" charset="-122"/>
                          <a:ea typeface="华文中宋" panose="02010600040101010101" pitchFamily="2" charset="-122"/>
                        </a:rPr>
                        <a:t>审定后，以文件形式下达各预算执行单位，各预算执行单位应按管理级次逐级分解。</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总部对企业财务预算的批复件，预算分解资料</a:t>
                      </a:r>
                      <a:endParaRPr lang="zh-CN" altLang="en-US" sz="2400" b="1" i="0" u="none" strike="noStrike">
                        <a:solidFill>
                          <a:srgbClr val="00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检查企业是否将总部批复的财务预算作了层层分解，财务预算的分解是否以文件形式下达。</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685800">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2.2 </a:t>
                      </a:r>
                      <a:r>
                        <a:rPr lang="zh-CN" altLang="en-US" sz="2400" b="1" u="none" strike="noStrike">
                          <a:effectLst/>
                          <a:latin typeface="华文中宋" panose="02010600040101010101" pitchFamily="2" charset="-122"/>
                          <a:ea typeface="华文中宋" panose="02010600040101010101" pitchFamily="2" charset="-122"/>
                        </a:rPr>
                        <a:t>月度财务预算管理。企业应实行月度预算管理制度。企业财会部门根据预算执行单位的生产经营实际及年度预算执行情况，将年度财务预算细化为月度预算管理，按月滚动编制，报相关领导按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审定后，以书面或电子文档形式逐月下达。</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月度财务预算及审批件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检查有无月度预算审批件及是否按月下达。</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
        <p:nvSpPr>
          <p:cNvPr id="4" name="矩形 3"/>
          <p:cNvSpPr/>
          <p:nvPr/>
        </p:nvSpPr>
        <p:spPr>
          <a:xfrm>
            <a:off x="211016" y="505490"/>
            <a:ext cx="6096000" cy="461665"/>
          </a:xfrm>
          <a:prstGeom prst="rect">
            <a:avLst/>
          </a:prstGeom>
        </p:spPr>
        <p:txBody>
          <a:bodyPr>
            <a:spAutoFit/>
          </a:bodyPr>
          <a:lstStyle/>
          <a:p>
            <a:r>
              <a:rPr lang="en-US" altLang="zh-CN" sz="2400" b="1" dirty="0" smtClean="0">
                <a:solidFill>
                  <a:srgbClr val="FF0000"/>
                </a:solidFill>
                <a:latin typeface="微软雅黑" panose="020B0503020204020204" pitchFamily="34" charset="-122"/>
                <a:ea typeface="微软雅黑" panose="020B0503020204020204" pitchFamily="34" charset="-122"/>
              </a:rPr>
              <a:t>2.</a:t>
            </a:r>
            <a:r>
              <a:rPr lang="zh-CN" altLang="en-US" sz="2400" b="1" dirty="0" smtClean="0">
                <a:solidFill>
                  <a:srgbClr val="FF0000"/>
                </a:solidFill>
                <a:latin typeface="微软雅黑" panose="020B0503020204020204" pitchFamily="34" charset="-122"/>
                <a:ea typeface="微软雅黑" panose="020B0503020204020204" pitchFamily="34" charset="-122"/>
              </a:rPr>
              <a:t>财务预算的执行与控制</a:t>
            </a:r>
            <a:r>
              <a:rPr lang="en-US" altLang="zh-CN" sz="2400" b="1" dirty="0" smtClean="0">
                <a:solidFill>
                  <a:srgbClr val="FF0000"/>
                </a:solidFill>
                <a:latin typeface="微软雅黑" panose="020B0503020204020204" pitchFamily="34" charset="-122"/>
                <a:ea typeface="微软雅黑" panose="020B0503020204020204" pitchFamily="34" charset="-122"/>
              </a:rPr>
              <a:t>(50</a:t>
            </a:r>
            <a:r>
              <a:rPr lang="zh-CN" altLang="en-US" sz="2400" b="1" dirty="0" smtClean="0">
                <a:solidFill>
                  <a:srgbClr val="FF0000"/>
                </a:solidFill>
                <a:latin typeface="微软雅黑" panose="020B0503020204020204" pitchFamily="34" charset="-122"/>
                <a:ea typeface="微软雅黑" panose="020B0503020204020204" pitchFamily="34" charset="-122"/>
              </a:rPr>
              <a:t>分</a:t>
            </a:r>
            <a:r>
              <a:rPr lang="en-US" altLang="zh-CN" sz="2400" b="1" dirty="0" smtClean="0">
                <a:solidFill>
                  <a:srgbClr val="FF0000"/>
                </a:solidFill>
                <a:latin typeface="微软雅黑" panose="020B0503020204020204" pitchFamily="34" charset="-122"/>
                <a:ea typeface="微软雅黑" panose="020B0503020204020204" pitchFamily="34" charset="-122"/>
              </a:rPr>
              <a:t>)</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26384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09378678"/>
              </p:ext>
            </p:extLst>
          </p:nvPr>
        </p:nvGraphicFramePr>
        <p:xfrm>
          <a:off x="234461" y="1020116"/>
          <a:ext cx="11676185" cy="4404360"/>
        </p:xfrm>
        <a:graphic>
          <a:graphicData uri="http://schemas.openxmlformats.org/drawingml/2006/table">
            <a:tbl>
              <a:tblPr>
                <a:tableStyleId>{5C22544A-7EE6-4342-B048-85BDC9FD1C3A}</a:tableStyleId>
              </a:tblPr>
              <a:tblGrid>
                <a:gridCol w="5141365"/>
                <a:gridCol w="672702"/>
                <a:gridCol w="1537604"/>
                <a:gridCol w="961003"/>
                <a:gridCol w="961003"/>
                <a:gridCol w="2402508"/>
              </a:tblGrid>
              <a:tr h="822960">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2.3 </a:t>
                      </a:r>
                      <a:r>
                        <a:rPr lang="zh-CN" altLang="en-US" sz="2400" b="1" u="none" strike="noStrike" dirty="0">
                          <a:effectLst/>
                          <a:latin typeface="华文中宋" panose="02010600040101010101" pitchFamily="2" charset="-122"/>
                          <a:ea typeface="华文中宋" panose="02010600040101010101" pitchFamily="2" charset="-122"/>
                        </a:rPr>
                        <a:t>财务预算的执行。预算执行单位应制定财务预算执行的控制措施，确保预算执行到位。财会部门应对预算执行情况实时监控分析，及时将预算执行情况反馈相关部门，对执行过程中的差异应向财会部门负责人汇报，重大差异应及时查明原因，提出控制措施，并向总会计师报告。</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经济活动分析资料，预算执行情况反馈资料</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检查预算执行单位对预算执行有无控制措施，财会部门是否及时向相关部门反馈预算执行情况。</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411480">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2.4 </a:t>
                      </a:r>
                      <a:r>
                        <a:rPr lang="zh-CN" altLang="en-US" sz="2400" b="1" u="none" strike="noStrike">
                          <a:effectLst/>
                          <a:latin typeface="华文中宋" panose="02010600040101010101" pitchFamily="2" charset="-122"/>
                          <a:ea typeface="华文中宋" panose="02010600040101010101" pitchFamily="2" charset="-122"/>
                        </a:rPr>
                        <a:t>预算外事项的控制。企业各预算执行单位应按照年度财务预算分解指标安排各项生产经营活动，严格控制预算外支出。</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预算外事项审批件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检查预算外事项是否报经审批。</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4799305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59227633"/>
              </p:ext>
            </p:extLst>
          </p:nvPr>
        </p:nvGraphicFramePr>
        <p:xfrm>
          <a:off x="293077" y="398585"/>
          <a:ext cx="11723079" cy="5989528"/>
        </p:xfrm>
        <a:graphic>
          <a:graphicData uri="http://schemas.openxmlformats.org/drawingml/2006/table">
            <a:tbl>
              <a:tblPr>
                <a:tableStyleId>{5C22544A-7EE6-4342-B048-85BDC9FD1C3A}</a:tableStyleId>
              </a:tblPr>
              <a:tblGrid>
                <a:gridCol w="5162014"/>
                <a:gridCol w="675404"/>
                <a:gridCol w="1543780"/>
                <a:gridCol w="964863"/>
                <a:gridCol w="964863"/>
                <a:gridCol w="2412155"/>
              </a:tblGrid>
              <a:tr h="1846612">
                <a:tc>
                  <a:txBody>
                    <a:bodyPr/>
                    <a:lstStyle/>
                    <a:p>
                      <a:pPr algn="l" fontAlgn="ctr"/>
                      <a:r>
                        <a:rPr lang="en-US" altLang="zh-CN" sz="2400" b="1" u="none" strike="noStrike" dirty="0">
                          <a:effectLst/>
                          <a:latin typeface="华文中宋" panose="02010600040101010101" pitchFamily="2" charset="-122"/>
                          <a:ea typeface="华文中宋" panose="02010600040101010101" pitchFamily="2" charset="-122"/>
                        </a:rPr>
                        <a:t>2.4 </a:t>
                      </a:r>
                      <a:r>
                        <a:rPr lang="zh-CN" altLang="en-US" sz="2400" b="1" u="none" strike="noStrike" dirty="0">
                          <a:effectLst/>
                          <a:latin typeface="华文中宋" panose="02010600040101010101" pitchFamily="2" charset="-122"/>
                          <a:ea typeface="华文中宋" panose="02010600040101010101" pitchFamily="2" charset="-122"/>
                        </a:rPr>
                        <a:t>预算外事项的控制。企业各预算执行单位应按照年度财务预算分解指标安排各项生产经营活动，严格控制预算外支出。</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预算外事项审批件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检查预算外事项是否报经审批。</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4142916">
                <a:tc>
                  <a:txBody>
                    <a:bodyPr/>
                    <a:lstStyle/>
                    <a:p>
                      <a:pPr algn="l" fontAlgn="ctr"/>
                      <a:r>
                        <a:rPr lang="en-US" altLang="zh-CN" sz="2400" b="1" u="none" strike="noStrike">
                          <a:effectLst/>
                          <a:latin typeface="华文中宋" panose="02010600040101010101" pitchFamily="2" charset="-122"/>
                          <a:ea typeface="华文中宋" panose="02010600040101010101" pitchFamily="2" charset="-122"/>
                        </a:rPr>
                        <a:t>2.5 </a:t>
                      </a:r>
                      <a:r>
                        <a:rPr lang="zh-CN" altLang="en-US" sz="2400" b="1" u="none" strike="noStrike">
                          <a:effectLst/>
                          <a:latin typeface="华文中宋" panose="02010600040101010101" pitchFamily="2" charset="-122"/>
                          <a:ea typeface="华文中宋" panose="02010600040101010101" pitchFamily="2" charset="-122"/>
                        </a:rPr>
                        <a:t>年度财务预算的调整。总部下达的年度财务预算，一般不予调整，确因政策法规、市场环境等经营条件发生重大变化，致使企业财务预算的编制基础发生根本改变，导致企业预算执行结果产生重大偏差的，企业财会部门应会同有关部门提出年度预算调整的方案，经相关领导按</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审定后报总部。</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10</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年度预算调整的书面报告，总部审批件</a:t>
                      </a:r>
                      <a:endParaRPr lang="zh-CN" altLang="en-US"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a:effectLst/>
                          <a:latin typeface="华文中宋" panose="02010600040101010101" pitchFamily="2" charset="-122"/>
                          <a:ea typeface="华文中宋" panose="02010600040101010101" pitchFamily="2" charset="-122"/>
                        </a:rPr>
                        <a:t>参见</a:t>
                      </a:r>
                      <a:r>
                        <a:rPr lang="en-US" altLang="zh-CN" sz="2400" b="1" u="none" strike="noStrike">
                          <a:effectLst/>
                          <a:latin typeface="华文中宋" panose="02010600040101010101" pitchFamily="2" charset="-122"/>
                          <a:ea typeface="华文中宋" panose="02010600040101010101" pitchFamily="2" charset="-122"/>
                        </a:rPr>
                        <a:t>《</a:t>
                      </a:r>
                      <a:r>
                        <a:rPr lang="zh-CN" altLang="en-US" sz="2400" b="1" u="none" strike="noStrike">
                          <a:effectLst/>
                          <a:latin typeface="华文中宋" panose="02010600040101010101" pitchFamily="2" charset="-122"/>
                          <a:ea typeface="华文中宋" panose="02010600040101010101" pitchFamily="2" charset="-122"/>
                        </a:rPr>
                        <a:t>权责指引</a:t>
                      </a:r>
                      <a:r>
                        <a:rPr lang="en-US" altLang="zh-CN" sz="2400" b="1" u="none" strike="noStrike">
                          <a:effectLst/>
                          <a:latin typeface="华文中宋" panose="02010600040101010101" pitchFamily="2" charset="-122"/>
                          <a:ea typeface="华文中宋" panose="02010600040101010101" pitchFamily="2" charset="-122"/>
                        </a:rPr>
                        <a:t>》</a:t>
                      </a:r>
                      <a:endParaRPr lang="en-US" altLang="zh-CN" sz="24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a:effectLst/>
                          <a:latin typeface="华文中宋" panose="02010600040101010101" pitchFamily="2" charset="-122"/>
                          <a:ea typeface="华文中宋" panose="02010600040101010101" pitchFamily="2" charset="-122"/>
                        </a:rPr>
                        <a:t>检查重大年度预算调整是否报总部审批。</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9053914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251279721"/>
              </p:ext>
            </p:extLst>
          </p:nvPr>
        </p:nvGraphicFramePr>
        <p:xfrm>
          <a:off x="117233" y="86377"/>
          <a:ext cx="11863752" cy="6720840"/>
        </p:xfrm>
        <a:graphic>
          <a:graphicData uri="http://schemas.openxmlformats.org/drawingml/2006/table">
            <a:tbl>
              <a:tblPr>
                <a:tableStyleId>{5C22544A-7EE6-4342-B048-85BDC9FD1C3A}</a:tableStyleId>
              </a:tblPr>
              <a:tblGrid>
                <a:gridCol w="3189502"/>
                <a:gridCol w="3189502"/>
                <a:gridCol w="953870"/>
                <a:gridCol w="953870"/>
                <a:gridCol w="596168"/>
                <a:gridCol w="1490420"/>
                <a:gridCol w="1490420"/>
              </a:tblGrid>
              <a:tr h="822960">
                <a:tc rowSpan="2">
                  <a:txBody>
                    <a:bodyPr/>
                    <a:lstStyle/>
                    <a:p>
                      <a:pPr algn="ctr" fontAlgn="ctr"/>
                      <a:r>
                        <a:rPr lang="en-US" altLang="zh-CN" sz="2800" b="1" u="none" strike="noStrike" dirty="0">
                          <a:solidFill>
                            <a:srgbClr val="FF0000"/>
                          </a:solidFill>
                          <a:effectLst/>
                          <a:latin typeface="华文中宋" panose="02010600040101010101" pitchFamily="2" charset="-122"/>
                          <a:ea typeface="华文中宋" panose="02010600040101010101" pitchFamily="2" charset="-122"/>
                        </a:rPr>
                        <a:t>3.</a:t>
                      </a:r>
                      <a:br>
                        <a:rPr lang="en-US" altLang="zh-CN" sz="28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800" b="1" u="none" strike="noStrike" dirty="0">
                          <a:solidFill>
                            <a:srgbClr val="FF0000"/>
                          </a:solidFill>
                          <a:effectLst/>
                          <a:latin typeface="华文中宋" panose="02010600040101010101" pitchFamily="2" charset="-122"/>
                          <a:ea typeface="华文中宋" panose="02010600040101010101" pitchFamily="2" charset="-122"/>
                        </a:rPr>
                        <a:t>分析与考核</a:t>
                      </a:r>
                      <a:br>
                        <a:rPr lang="zh-CN" altLang="en-US" sz="28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800" b="1" u="none" strike="noStrike" dirty="0">
                          <a:solidFill>
                            <a:srgbClr val="FF0000"/>
                          </a:solidFill>
                          <a:effectLst/>
                          <a:latin typeface="华文中宋" panose="02010600040101010101" pitchFamily="2" charset="-122"/>
                          <a:ea typeface="华文中宋" panose="02010600040101010101" pitchFamily="2" charset="-122"/>
                        </a:rPr>
                        <a:t>(20</a:t>
                      </a:r>
                      <a:r>
                        <a:rPr lang="zh-CN" altLang="en-US" sz="28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8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8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3.1 </a:t>
                      </a:r>
                      <a:r>
                        <a:rPr lang="zh-CN" altLang="en-US" sz="2000" b="1" u="none" strike="noStrike">
                          <a:effectLst/>
                          <a:latin typeface="华文中宋" panose="02010600040101010101" pitchFamily="2" charset="-122"/>
                          <a:ea typeface="华文中宋" panose="02010600040101010101" pitchFamily="2" charset="-122"/>
                        </a:rPr>
                        <a:t>预算执行情况的分析与上报。企业应每月组织对财务预算执行情况的分析，并作为企业经济活动分析的重要内容。分析的主要内容应包括：企业当期和累计的预算指标完成情况，预算执行差异分析及相关措施等，分析报告应按月报总会计师审定后报上级主管部门。</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10</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预算执行情况分析资料，预算管理日常监控资料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检查对预算执行情况有无分析资料，分析是否完整，分析报告是否按规定上报。</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960120">
                <a:tc vMerge="1">
                  <a:txBody>
                    <a:bodyPr/>
                    <a:lstStyle/>
                    <a:p>
                      <a:endParaRPr lang="zh-CN" altLang="en-US"/>
                    </a:p>
                  </a:txBody>
                  <a:tcP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3.2 </a:t>
                      </a:r>
                      <a:r>
                        <a:rPr lang="zh-CN" altLang="en-US" sz="2000" b="1" u="none" strike="noStrike">
                          <a:effectLst/>
                          <a:latin typeface="华文中宋" panose="02010600040101010101" pitchFamily="2" charset="-122"/>
                          <a:ea typeface="华文中宋" panose="02010600040101010101" pitchFamily="2" charset="-122"/>
                        </a:rPr>
                        <a:t>预算日常管理考评及预算执行情况考核。企业应建立预算管理综合考评制度和内部考核办法，除定期考核各单位（部门）的预算执行情况外，还应考评预算编制的符合性、准确率以及预算日常管理情况。财会部门应定期提交考评或考核方案，报经相关领导按</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审定后，对相关情况进行考评或考核。</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10</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考评及考核办法，考评及考核资料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参见</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权责指引</a:t>
                      </a: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检查企业有无相应的考评及考核办法，是否定期对预算日常管理情况进行考评，对预算执行情况进行考核。</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315550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052257696"/>
              </p:ext>
            </p:extLst>
          </p:nvPr>
        </p:nvGraphicFramePr>
        <p:xfrm>
          <a:off x="117230" y="95165"/>
          <a:ext cx="11887200" cy="6675120"/>
        </p:xfrm>
        <a:graphic>
          <a:graphicData uri="http://schemas.openxmlformats.org/drawingml/2006/table">
            <a:tbl>
              <a:tblPr>
                <a:tableStyleId>{5C22544A-7EE6-4342-B048-85BDC9FD1C3A}</a:tableStyleId>
              </a:tblPr>
              <a:tblGrid>
                <a:gridCol w="3195805"/>
                <a:gridCol w="3195805"/>
                <a:gridCol w="955756"/>
                <a:gridCol w="955756"/>
                <a:gridCol w="597346"/>
                <a:gridCol w="1493366"/>
                <a:gridCol w="1493366"/>
              </a:tblGrid>
              <a:tr h="1304925">
                <a:tc rowSpan="2">
                  <a:txBody>
                    <a:bodyPr/>
                    <a:lstStyle/>
                    <a:p>
                      <a:pPr algn="ctr" fontAlgn="ctr"/>
                      <a:r>
                        <a:rPr lang="en-US" altLang="zh-CN" sz="1900" b="1" u="none" strike="noStrike" dirty="0">
                          <a:solidFill>
                            <a:srgbClr val="FF0000"/>
                          </a:solidFill>
                          <a:effectLst/>
                          <a:latin typeface="华文中宋" panose="02010600040101010101" pitchFamily="2" charset="-122"/>
                          <a:ea typeface="华文中宋" panose="02010600040101010101" pitchFamily="2" charset="-122"/>
                        </a:rPr>
                        <a:t>3.</a:t>
                      </a:r>
                      <a:br>
                        <a:rPr lang="en-US" altLang="zh-CN" sz="19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1900" b="1" u="none" strike="noStrike" dirty="0">
                          <a:solidFill>
                            <a:srgbClr val="FF0000"/>
                          </a:solidFill>
                          <a:effectLst/>
                          <a:latin typeface="华文中宋" panose="02010600040101010101" pitchFamily="2" charset="-122"/>
                          <a:ea typeface="华文中宋" panose="02010600040101010101" pitchFamily="2" charset="-122"/>
                        </a:rPr>
                        <a:t>销售发货</a:t>
                      </a:r>
                      <a:br>
                        <a:rPr lang="zh-CN" altLang="en-US" sz="19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19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19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19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19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900" b="1" u="none" strike="noStrike" dirty="0">
                          <a:effectLst/>
                          <a:latin typeface="华文中宋" panose="02010600040101010101" pitchFamily="2" charset="-122"/>
                          <a:ea typeface="华文中宋" panose="02010600040101010101" pitchFamily="2" charset="-122"/>
                        </a:rPr>
                        <a:t>3.1 </a:t>
                      </a:r>
                      <a:r>
                        <a:rPr lang="zh-CN" altLang="en-US" sz="1900" b="1" u="none" strike="noStrike" dirty="0">
                          <a:effectLst/>
                          <a:latin typeface="华文中宋" panose="02010600040101010101" pitchFamily="2" charset="-122"/>
                          <a:ea typeface="华文中宋" panose="02010600040101010101" pitchFamily="2" charset="-122"/>
                        </a:rPr>
                        <a:t>销售通知与核实。销售部门根据相关销售合同（或销售确认资料）编制通知单（销售通知单应明确产品品种、规格、数量、价格、发货及收款方式等），报销售部门负责人审签，财会部门根据销售通知单、销售合同（或销售确认资料）进行核实（重点核实客户预留资金、预付款情况及信用额度使用情况，核实产品价格、数量、发货、收款方式等与合同条款和价格政策是否一致等）</a:t>
                      </a:r>
                      <a:r>
                        <a:rPr lang="zh-CN" altLang="en-US" sz="1900" b="1" u="none" strike="noStrike" dirty="0" smtClean="0">
                          <a:effectLst/>
                          <a:latin typeface="华文中宋" panose="02010600040101010101" pitchFamily="2" charset="-122"/>
                          <a:ea typeface="华文中宋" panose="02010600040101010101" pitchFamily="2" charset="-122"/>
                        </a:rPr>
                        <a:t>。</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5</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销售通知单、产品价目表、销售合同</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销售通知单的编制与审核分离</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检查销售通知单填写是否完整规范，编制与审核是否分离，是否经销售部门负责人审签，财会部门是否按相关要求核实。</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914400">
                <a:tc vMerge="1">
                  <a:txBody>
                    <a:bodyPr/>
                    <a:lstStyle/>
                    <a:p>
                      <a:endParaRPr lang="zh-CN" altLang="en-US"/>
                    </a:p>
                  </a:txBody>
                  <a:tcPr/>
                </a:tc>
                <a:tc>
                  <a:txBody>
                    <a:bodyPr/>
                    <a:lstStyle/>
                    <a:p>
                      <a:pPr algn="l" fontAlgn="ctr"/>
                      <a:r>
                        <a:rPr lang="en-US" altLang="zh-CN" sz="1900" b="1" u="none" strike="noStrike" dirty="0">
                          <a:effectLst/>
                          <a:latin typeface="华文中宋" panose="02010600040101010101" pitchFamily="2" charset="-122"/>
                          <a:ea typeface="华文中宋" panose="02010600040101010101" pitchFamily="2" charset="-122"/>
                        </a:rPr>
                        <a:t>3.2 </a:t>
                      </a:r>
                      <a:r>
                        <a:rPr lang="zh-CN" altLang="en-US" sz="1900" b="1" u="none" strike="noStrike" dirty="0">
                          <a:effectLst/>
                          <a:latin typeface="华文中宋" panose="02010600040101010101" pitchFamily="2" charset="-122"/>
                          <a:ea typeface="华文中宋" panose="02010600040101010101" pitchFamily="2" charset="-122"/>
                        </a:rPr>
                        <a:t>组织发货。销售部门根据财会部门核实的销售通知单向仓储部门开具发货单</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发货单应连续编号</a:t>
                      </a:r>
                      <a:r>
                        <a:rPr lang="en-US" altLang="zh-CN" sz="1900" b="1" u="none" strike="noStrike" dirty="0">
                          <a:effectLst/>
                          <a:latin typeface="华文中宋" panose="02010600040101010101" pitchFamily="2" charset="-122"/>
                          <a:ea typeface="华文中宋" panose="02010600040101010101" pitchFamily="2" charset="-122"/>
                        </a:rPr>
                        <a:t>)</a:t>
                      </a:r>
                      <a:r>
                        <a:rPr lang="zh-CN" altLang="en-US" sz="1900" b="1" u="none" strike="noStrike" dirty="0">
                          <a:effectLst/>
                          <a:latin typeface="华文中宋" panose="02010600040101010101" pitchFamily="2" charset="-122"/>
                          <a:ea typeface="华文中宋" panose="02010600040101010101" pitchFamily="2" charset="-122"/>
                        </a:rPr>
                        <a:t>。仓储部门依据发货单核实发货的型号、数量后签字，将核准的发货单财务联送交财会部门。</a:t>
                      </a:r>
                      <a:br>
                        <a:rPr lang="zh-CN" altLang="en-US" sz="1900" b="1" u="none" strike="noStrike" dirty="0">
                          <a:effectLst/>
                          <a:latin typeface="华文中宋" panose="02010600040101010101" pitchFamily="2" charset="-122"/>
                          <a:ea typeface="华文中宋" panose="02010600040101010101" pitchFamily="2" charset="-122"/>
                        </a:rPr>
                      </a:br>
                      <a:r>
                        <a:rPr lang="zh-CN" altLang="en-US" sz="1900" b="1" u="none" strike="noStrike" dirty="0">
                          <a:effectLst/>
                          <a:latin typeface="华文中宋" panose="02010600040101010101" pitchFamily="2" charset="-122"/>
                          <a:ea typeface="华文中宋" panose="02010600040101010101" pitchFamily="2" charset="-122"/>
                        </a:rPr>
                        <a:t>    水、电、汽、风等业务以计量确认其实际销售。</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5</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发货单、仓储台账、计量记录</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a:effectLst/>
                          <a:latin typeface="华文中宋" panose="02010600040101010101" pitchFamily="2" charset="-122"/>
                          <a:ea typeface="华文中宋" panose="02010600040101010101" pitchFamily="2" charset="-122"/>
                        </a:rPr>
                        <a:t>发货、复核分离</a:t>
                      </a:r>
                      <a:endParaRPr lang="zh-CN" altLang="en-US"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900" b="1" u="none" strike="noStrike">
                          <a:effectLst/>
                          <a:latin typeface="华文中宋" panose="02010600040101010101" pitchFamily="2" charset="-122"/>
                          <a:ea typeface="华文中宋" panose="02010600040101010101" pitchFamily="2" charset="-122"/>
                        </a:rPr>
                        <a:t>——</a:t>
                      </a:r>
                      <a:endParaRPr lang="en-US" altLang="zh-CN" sz="19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900" b="1" u="none" strike="noStrike" dirty="0">
                          <a:effectLst/>
                          <a:latin typeface="华文中宋" panose="02010600040101010101" pitchFamily="2" charset="-122"/>
                          <a:ea typeface="华文中宋" panose="02010600040101010101" pitchFamily="2" charset="-122"/>
                        </a:rPr>
                        <a:t>检查发货单与销售通知单是否一致，发货单是否连续编号，发货单实际发货量与仓储记录是否一致，发货单是否经不相容人员签字。</a:t>
                      </a:r>
                      <a:endParaRPr lang="zh-CN" altLang="en-US" sz="19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5195684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2104995491"/>
              </p:ext>
            </p:extLst>
          </p:nvPr>
        </p:nvGraphicFramePr>
        <p:xfrm>
          <a:off x="117229" y="95165"/>
          <a:ext cx="11887201" cy="6493204"/>
        </p:xfrm>
        <a:graphic>
          <a:graphicData uri="http://schemas.openxmlformats.org/drawingml/2006/table">
            <a:tbl>
              <a:tblPr>
                <a:tableStyleId>{5C22544A-7EE6-4342-B048-85BDC9FD1C3A}</a:tableStyleId>
              </a:tblPr>
              <a:tblGrid>
                <a:gridCol w="1290240"/>
                <a:gridCol w="3896477"/>
                <a:gridCol w="1165303"/>
                <a:gridCol w="1166272"/>
                <a:gridCol w="727343"/>
                <a:gridCol w="1820783"/>
                <a:gridCol w="1820783"/>
              </a:tblGrid>
              <a:tr h="6493204">
                <a:tc>
                  <a:txBody>
                    <a:bodyPr/>
                    <a:lstStyle/>
                    <a:p>
                      <a:pPr algn="ctr" fontAlgn="ctr"/>
                      <a:r>
                        <a:rPr lang="en-US" altLang="zh-CN" sz="2400" b="1" u="none" strike="noStrike" dirty="0">
                          <a:effectLst/>
                          <a:latin typeface="华文中宋" panose="02010600040101010101" pitchFamily="2" charset="-122"/>
                          <a:ea typeface="华文中宋" panose="02010600040101010101" pitchFamily="2" charset="-122"/>
                        </a:rPr>
                        <a:t>3.</a:t>
                      </a:r>
                      <a:br>
                        <a:rPr lang="en-US" altLang="zh-CN" sz="2400" b="1" u="none" strike="noStrike" dirty="0">
                          <a:effectLst/>
                          <a:latin typeface="华文中宋" panose="02010600040101010101" pitchFamily="2" charset="-122"/>
                          <a:ea typeface="华文中宋" panose="02010600040101010101" pitchFamily="2" charset="-122"/>
                        </a:rPr>
                      </a:br>
                      <a:r>
                        <a:rPr lang="zh-CN" altLang="en-US" sz="2400" b="1" u="none" strike="noStrike" dirty="0">
                          <a:effectLst/>
                          <a:latin typeface="华文中宋" panose="02010600040101010101" pitchFamily="2" charset="-122"/>
                          <a:ea typeface="华文中宋" panose="02010600040101010101" pitchFamily="2" charset="-122"/>
                        </a:rPr>
                        <a:t>销售发货</a:t>
                      </a:r>
                      <a:br>
                        <a:rPr lang="zh-CN" altLang="en-US" sz="2400" b="1" u="none" strike="noStrike" dirty="0">
                          <a:effectLst/>
                          <a:latin typeface="华文中宋" panose="02010600040101010101" pitchFamily="2" charset="-122"/>
                          <a:ea typeface="华文中宋" panose="02010600040101010101" pitchFamily="2" charset="-122"/>
                        </a:rPr>
                      </a:br>
                      <a:r>
                        <a:rPr lang="en-US" altLang="zh-CN" sz="2400" b="1" u="none" strike="noStrike" dirty="0">
                          <a:effectLst/>
                          <a:latin typeface="华文中宋" panose="02010600040101010101" pitchFamily="2" charset="-122"/>
                          <a:ea typeface="华文中宋" panose="02010600040101010101" pitchFamily="2" charset="-122"/>
                        </a:rPr>
                        <a:t>(15</a:t>
                      </a:r>
                      <a:r>
                        <a:rPr lang="zh-CN" altLang="en-US" sz="2400" b="1" u="none" strike="noStrike" dirty="0">
                          <a:effectLst/>
                          <a:latin typeface="华文中宋" panose="02010600040101010101" pitchFamily="2" charset="-122"/>
                          <a:ea typeface="华文中宋" panose="02010600040101010101" pitchFamily="2" charset="-122"/>
                        </a:rPr>
                        <a:t>分</a:t>
                      </a:r>
                      <a:r>
                        <a:rPr lang="en-US" altLang="zh-CN" sz="2400" b="1" u="none" strike="noStrike" dirty="0">
                          <a:effectLst/>
                          <a:latin typeface="华文中宋" panose="02010600040101010101" pitchFamily="2" charset="-122"/>
                          <a:ea typeface="华文中宋" panose="02010600040101010101" pitchFamily="2" charset="-122"/>
                        </a:rPr>
                        <a:t>)</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400" b="1" u="none" strike="noStrike" dirty="0" smtClean="0">
                          <a:effectLst/>
                          <a:latin typeface="华文中宋" panose="02010600040101010101" pitchFamily="2" charset="-122"/>
                          <a:ea typeface="华文中宋" panose="02010600040101010101" pitchFamily="2" charset="-122"/>
                        </a:rPr>
                        <a:t>3.3 </a:t>
                      </a:r>
                      <a:r>
                        <a:rPr lang="zh-CN" altLang="en-US" sz="2400" b="1" u="none" strike="noStrike" dirty="0" smtClean="0">
                          <a:effectLst/>
                          <a:latin typeface="华文中宋" panose="02010600040101010101" pitchFamily="2" charset="-122"/>
                          <a:ea typeface="华文中宋" panose="02010600040101010101" pitchFamily="2" charset="-122"/>
                        </a:rPr>
                        <a:t>销售退回与折让处理。销售退回与折让应经相关领导按</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权责指引</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审批后办理。退回货物由质检部门检验和仓储部门清点</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计量</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后入库。财会部门依据检验证明、退货接收报告以及退货方出具的退货凭证等办理相应的退款事宜和账务处理。</a:t>
                      </a:r>
                    </a:p>
                    <a:p>
                      <a:pPr algn="l" fontAlgn="ctr"/>
                      <a:r>
                        <a:rPr lang="zh-CN" altLang="en-US" sz="2400" b="1" u="none" strike="noStrike" dirty="0" smtClean="0">
                          <a:effectLst/>
                          <a:latin typeface="华文中宋" panose="02010600040101010101" pitchFamily="2" charset="-122"/>
                          <a:ea typeface="华文中宋" panose="02010600040101010101" pitchFamily="2" charset="-122"/>
                        </a:rPr>
                        <a:t>    </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不适用水、电、气、汽、风业务</a:t>
                      </a:r>
                      <a:r>
                        <a:rPr lang="en-US" altLang="zh-CN" sz="2400" b="1" u="none" strike="noStrike" dirty="0" smtClean="0">
                          <a:effectLst/>
                          <a:latin typeface="华文中宋" panose="02010600040101010101" pitchFamily="2" charset="-122"/>
                          <a:ea typeface="华文中宋" panose="02010600040101010101" pitchFamily="2" charset="-122"/>
                        </a:rPr>
                        <a:t>)</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400" b="1" u="none" strike="noStrike" dirty="0">
                          <a:effectLst/>
                          <a:latin typeface="华文中宋" panose="02010600040101010101" pitchFamily="2" charset="-122"/>
                          <a:ea typeface="华文中宋" panose="02010600040101010101" pitchFamily="2" charset="-122"/>
                        </a:rPr>
                        <a:t>5</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smtClean="0">
                          <a:effectLst/>
                          <a:latin typeface="华文中宋" panose="02010600040101010101" pitchFamily="2" charset="-122"/>
                          <a:ea typeface="华文中宋" panose="02010600040101010101" pitchFamily="2" charset="-122"/>
                        </a:rPr>
                        <a:t>销售退回与折让管理办法，销售退回申请，检验证明，退货接收报告，折让审批件，会计记录</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smtClean="0">
                          <a:effectLst/>
                          <a:latin typeface="华文中宋" panose="02010600040101010101" pitchFamily="2" charset="-122"/>
                          <a:ea typeface="华文中宋" panose="02010600040101010101" pitchFamily="2" charset="-122"/>
                        </a:rPr>
                        <a:t>检验、清点入库分离</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zh-CN" altLang="en-US" sz="2400" b="1" u="none" strike="noStrike" dirty="0" smtClean="0">
                          <a:effectLst/>
                          <a:latin typeface="华文中宋" panose="02010600040101010101" pitchFamily="2" charset="-122"/>
                          <a:ea typeface="华文中宋" panose="02010600040101010101" pitchFamily="2" charset="-122"/>
                        </a:rPr>
                        <a:t>参见</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权责指引</a:t>
                      </a:r>
                      <a:r>
                        <a:rPr lang="en-US" altLang="zh-CN" sz="2400" b="1" u="none" strike="noStrike" dirty="0" smtClean="0">
                          <a:effectLst/>
                          <a:latin typeface="华文中宋" panose="02010600040101010101" pitchFamily="2" charset="-122"/>
                          <a:ea typeface="华文中宋" panose="02010600040101010101" pitchFamily="2" charset="-122"/>
                        </a:rPr>
                        <a:t>》</a:t>
                      </a:r>
                      <a:endParaRPr lang="en-US" altLang="zh-CN"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400" b="1" u="none" strike="noStrike" dirty="0" smtClean="0">
                          <a:effectLst/>
                          <a:latin typeface="华文中宋" panose="02010600040101010101" pitchFamily="2" charset="-122"/>
                          <a:ea typeface="华文中宋" panose="02010600040101010101" pitchFamily="2" charset="-122"/>
                        </a:rPr>
                        <a:t>检查销售退回与折让是否符合规定，相关审批是否符合</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权责指引</a:t>
                      </a:r>
                      <a:r>
                        <a:rPr lang="en-US" altLang="zh-CN" sz="2400" b="1" u="none" strike="noStrike" dirty="0" smtClean="0">
                          <a:effectLst/>
                          <a:latin typeface="华文中宋" panose="02010600040101010101" pitchFamily="2" charset="-122"/>
                          <a:ea typeface="华文中宋" panose="02010600040101010101" pitchFamily="2" charset="-122"/>
                        </a:rPr>
                        <a:t>》</a:t>
                      </a:r>
                      <a:r>
                        <a:rPr lang="zh-CN" altLang="en-US" sz="2400" b="1" u="none" strike="noStrike" dirty="0" smtClean="0">
                          <a:effectLst/>
                          <a:latin typeface="华文中宋" panose="02010600040101010101" pitchFamily="2" charset="-122"/>
                          <a:ea typeface="华文中宋" panose="02010600040101010101" pitchFamily="2" charset="-122"/>
                        </a:rPr>
                        <a:t>，退货是否经质检部门检验和仓储部门清点，账务处理是否及时正确。</a:t>
                      </a:r>
                      <a:endParaRPr lang="zh-CN" altLang="en-US" sz="24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286273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528839158"/>
              </p:ext>
            </p:extLst>
          </p:nvPr>
        </p:nvGraphicFramePr>
        <p:xfrm>
          <a:off x="140674" y="92026"/>
          <a:ext cx="11922370" cy="6566682"/>
        </p:xfrm>
        <a:graphic>
          <a:graphicData uri="http://schemas.openxmlformats.org/drawingml/2006/table">
            <a:tbl>
              <a:tblPr>
                <a:tableStyleId>{5C22544A-7EE6-4342-B048-85BDC9FD1C3A}</a:tableStyleId>
              </a:tblPr>
              <a:tblGrid>
                <a:gridCol w="3205260"/>
                <a:gridCol w="3205260"/>
                <a:gridCol w="958583"/>
                <a:gridCol w="958583"/>
                <a:gridCol w="599114"/>
                <a:gridCol w="1497785"/>
                <a:gridCol w="1497785"/>
              </a:tblGrid>
              <a:tr h="3137151">
                <a:tc rowSpan="3">
                  <a:txBody>
                    <a:bodyPr/>
                    <a:lstStyle/>
                    <a:p>
                      <a:pPr algn="ctr" fontAlgn="ct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4.</a:t>
                      </a:r>
                      <a:br>
                        <a:rPr lang="en-US" altLang="zh-CN" sz="18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1800" b="1" u="none" strike="noStrike" dirty="0">
                          <a:solidFill>
                            <a:srgbClr val="FF0000"/>
                          </a:solidFill>
                          <a:effectLst/>
                          <a:latin typeface="华文中宋" panose="02010600040101010101" pitchFamily="2" charset="-122"/>
                          <a:ea typeface="华文中宋" panose="02010600040101010101" pitchFamily="2" charset="-122"/>
                        </a:rPr>
                        <a:t>销售款项收取</a:t>
                      </a: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a:t>
                      </a:r>
                      <a:r>
                        <a:rPr lang="zh-CN" altLang="en-US" sz="1800" b="1" u="none" strike="noStrike" dirty="0">
                          <a:solidFill>
                            <a:srgbClr val="FF0000"/>
                          </a:solidFill>
                          <a:effectLst/>
                          <a:latin typeface="华文中宋" panose="02010600040101010101" pitchFamily="2" charset="-122"/>
                          <a:ea typeface="华文中宋" panose="02010600040101010101" pitchFamily="2" charset="-122"/>
                        </a:rPr>
                        <a:t>催收</a:t>
                      </a: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a:t>
                      </a:r>
                      <a:br>
                        <a:rPr lang="en-US" altLang="zh-CN" sz="18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(20</a:t>
                      </a:r>
                      <a:r>
                        <a:rPr lang="zh-CN" altLang="en-US" sz="18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18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18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4.1 </a:t>
                      </a:r>
                      <a:r>
                        <a:rPr lang="zh-CN" altLang="en-US" sz="1800" b="1" u="none" strike="noStrike">
                          <a:effectLst/>
                          <a:latin typeface="华文中宋" panose="02010600040101010101" pitchFamily="2" charset="-122"/>
                          <a:ea typeface="华文中宋" panose="02010600040101010101" pitchFamily="2" charset="-122"/>
                        </a:rPr>
                        <a:t>销售收款与发票开具。财会部门依据销售合同、发货单据等确认收入，及时收取款项（通过金税系统开具发票）并作账务处理。销售收款应当通过企业核定的账户进行结算。</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会计记录及相关资料</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收款、发票开具、销售分离</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检查收入确认与收款是否及时，销售发票是否通过金税系统开具，收款、发票开具与销售是否分离，销售收款是否通过企业核定的账户进行结算。</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283720">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4.2 </a:t>
                      </a:r>
                      <a:r>
                        <a:rPr lang="zh-CN" altLang="en-US" sz="1800" b="1" u="none" strike="noStrike">
                          <a:effectLst/>
                          <a:latin typeface="华文中宋" panose="02010600040101010101" pitchFamily="2" charset="-122"/>
                          <a:ea typeface="华文中宋" panose="02010600040101010101" pitchFamily="2" charset="-122"/>
                        </a:rPr>
                        <a:t>赊销款的监控。销售部门应建立赊销管理台账，及时与财会部门核对款项到账情况，会同财会部门及时监控赊销回款，结清赊销事项。财会部门应对逾期欠款及时向销售部门提出预警。</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5</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赊销管理台账</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检查销售部门是否建立赊销台账，相关记录是否完整，是否会同财会部门对赊销事项进行动态监控</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1145811">
                <a:tc vMerge="1">
                  <a:txBody>
                    <a:bodyPr/>
                    <a:lstStyle/>
                    <a:p>
                      <a:endParaRPr lang="zh-CN" altLang="en-US"/>
                    </a:p>
                  </a:txBody>
                  <a:tcPr/>
                </a:tc>
                <a:tc>
                  <a:txBody>
                    <a:bodyPr/>
                    <a:lstStyle/>
                    <a:p>
                      <a:pPr algn="l" fontAlgn="ctr"/>
                      <a:r>
                        <a:rPr lang="en-US" altLang="zh-CN" sz="1800" b="1" u="none" strike="noStrike">
                          <a:effectLst/>
                          <a:latin typeface="华文中宋" panose="02010600040101010101" pitchFamily="2" charset="-122"/>
                          <a:ea typeface="华文中宋" panose="02010600040101010101" pitchFamily="2" charset="-122"/>
                        </a:rPr>
                        <a:t>4.3 </a:t>
                      </a:r>
                      <a:r>
                        <a:rPr lang="zh-CN" altLang="en-US" sz="1800" b="1" u="none" strike="noStrike">
                          <a:effectLst/>
                          <a:latin typeface="华文中宋" panose="02010600040101010101" pitchFamily="2" charset="-122"/>
                          <a:ea typeface="华文中宋" panose="02010600040101010101" pitchFamily="2" charset="-122"/>
                        </a:rPr>
                        <a:t>欠款催收。对逾期欠款，销售部门应会同财会部门制订相应措施，落实催收责任，及时组织催收。</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10</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a:effectLst/>
                          <a:latin typeface="华文中宋" panose="02010600040101010101" pitchFamily="2" charset="-122"/>
                          <a:ea typeface="华文中宋" panose="02010600040101010101" pitchFamily="2" charset="-122"/>
                        </a:rPr>
                        <a:t>催收措施与记录</a:t>
                      </a:r>
                      <a:endParaRPr lang="zh-CN" altLang="en-US"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1800" b="1" u="none" strike="noStrike">
                          <a:effectLst/>
                          <a:latin typeface="华文中宋" panose="02010600040101010101" pitchFamily="2" charset="-122"/>
                          <a:ea typeface="华文中宋" panose="02010600040101010101" pitchFamily="2" charset="-122"/>
                        </a:rPr>
                        <a:t>——</a:t>
                      </a:r>
                      <a:endParaRPr lang="en-US" altLang="zh-CN" sz="18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1800" b="1" u="none" strike="noStrike" dirty="0">
                          <a:effectLst/>
                          <a:latin typeface="华文中宋" panose="02010600040101010101" pitchFamily="2" charset="-122"/>
                          <a:ea typeface="华文中宋" panose="02010600040101010101" pitchFamily="2" charset="-122"/>
                        </a:rPr>
                        <a:t>检查有无催收记录、催收是否及时、责任是否落实。</a:t>
                      </a:r>
                      <a:endParaRPr lang="zh-CN" altLang="en-US" sz="18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1607141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56542121"/>
              </p:ext>
            </p:extLst>
          </p:nvPr>
        </p:nvGraphicFramePr>
        <p:xfrm>
          <a:off x="105509" y="100952"/>
          <a:ext cx="11852029" cy="6651539"/>
        </p:xfrm>
        <a:graphic>
          <a:graphicData uri="http://schemas.openxmlformats.org/drawingml/2006/table">
            <a:tbl>
              <a:tblPr>
                <a:tableStyleId>{5C22544A-7EE6-4342-B048-85BDC9FD1C3A}</a:tableStyleId>
              </a:tblPr>
              <a:tblGrid>
                <a:gridCol w="3186350"/>
                <a:gridCol w="3186350"/>
                <a:gridCol w="952927"/>
                <a:gridCol w="952927"/>
                <a:gridCol w="595579"/>
                <a:gridCol w="1488948"/>
                <a:gridCol w="1488948"/>
              </a:tblGrid>
              <a:tr h="3694276">
                <a:tc rowSpan="2">
                  <a:txBody>
                    <a:bodyPr/>
                    <a:lstStyle/>
                    <a:p>
                      <a:pPr algn="ctr" fontAlgn="ct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5.</a:t>
                      </a:r>
                      <a:br>
                        <a:rPr lang="en-US" altLang="zh-CN" sz="20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盘点对账</a:t>
                      </a:r>
                      <a:br>
                        <a:rPr lang="zh-CN" altLang="en-US" sz="20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(15</a:t>
                      </a: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0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5.1 </a:t>
                      </a:r>
                      <a:r>
                        <a:rPr lang="zh-CN" altLang="en-US" sz="2000" b="1" u="none" strike="noStrike">
                          <a:effectLst/>
                          <a:latin typeface="华文中宋" panose="02010600040101010101" pitchFamily="2" charset="-122"/>
                          <a:ea typeface="华文中宋" panose="02010600040101010101" pitchFamily="2" charset="-122"/>
                        </a:rPr>
                        <a:t>库存盘点。仓储部门应每月对库存实物进行盘点，财会及销售部门应定期稽核，做到账实、账账相符，对差异情况应及时查明原因并报告相关领导。</a:t>
                      </a:r>
                      <a:br>
                        <a:rPr lang="zh-CN" altLang="en-US" sz="2000" b="1" u="none" strike="noStrike">
                          <a:effectLst/>
                          <a:latin typeface="华文中宋" panose="02010600040101010101" pitchFamily="2" charset="-122"/>
                          <a:ea typeface="华文中宋" panose="02010600040101010101" pitchFamily="2" charset="-122"/>
                        </a:rPr>
                      </a:br>
                      <a:r>
                        <a:rPr lang="zh-CN" altLang="en-US" sz="2000" b="1" u="none" strike="noStrike">
                          <a:effectLst/>
                          <a:latin typeface="华文中宋" panose="02010600040101010101" pitchFamily="2" charset="-122"/>
                          <a:ea typeface="华文中宋" panose="02010600040101010101" pitchFamily="2" charset="-122"/>
                        </a:rPr>
                        <a:t>    </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不适用水、电、气、汽、风业务</a:t>
                      </a:r>
                      <a:r>
                        <a:rPr lang="en-US" altLang="zh-CN" sz="2000" b="1" u="none" strike="noStrike">
                          <a:effectLst/>
                          <a:latin typeface="华文中宋" panose="02010600040101010101" pitchFamily="2" charset="-122"/>
                          <a:ea typeface="华文中宋" panose="02010600040101010101" pitchFamily="2" charset="-122"/>
                        </a:rPr>
                        <a:t>)</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7</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库存盘点表，差异情况报告等资料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盘点、监盘分离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检查是否每月进行库存盘点，实物保管是否妥善，盘点资料是否完整、签字是否齐全，盘存差异处理是否及时规范。</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957263">
                <a:tc vMerge="1">
                  <a:txBody>
                    <a:bodyPr/>
                    <a:lstStyle/>
                    <a:p>
                      <a:endParaRPr lang="zh-CN" altLang="en-US"/>
                    </a:p>
                  </a:txBody>
                  <a:tcP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5.2 </a:t>
                      </a:r>
                      <a:r>
                        <a:rPr lang="zh-CN" altLang="en-US" sz="2000" b="1" u="none" strike="noStrike">
                          <a:effectLst/>
                          <a:latin typeface="华文中宋" panose="02010600040101010101" pitchFamily="2" charset="-122"/>
                          <a:ea typeface="华文中宋" panose="02010600040101010101" pitchFamily="2" charset="-122"/>
                        </a:rPr>
                        <a:t>往来对账。销售部门会同财会部门应定期与客户核对往来账款，差异情况应查明原因及时处理。</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8</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对账</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函证</a:t>
                      </a:r>
                      <a:r>
                        <a:rPr lang="en-US" altLang="zh-CN" sz="2000" b="1" u="none" strike="noStrike">
                          <a:effectLst/>
                          <a:latin typeface="华文中宋" panose="02010600040101010101" pitchFamily="2" charset="-122"/>
                          <a:ea typeface="华文中宋" panose="02010600040101010101" pitchFamily="2" charset="-122"/>
                        </a:rPr>
                        <a:t>)</a:t>
                      </a:r>
                      <a:r>
                        <a:rPr lang="zh-CN" altLang="en-US" sz="2000" b="1" u="none" strike="noStrike">
                          <a:effectLst/>
                          <a:latin typeface="华文中宋" panose="02010600040101010101" pitchFamily="2" charset="-122"/>
                          <a:ea typeface="华文中宋" panose="02010600040101010101" pitchFamily="2" charset="-122"/>
                        </a:rPr>
                        <a:t>资料，差异原因分析报告</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对账、复核分离</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检查有无定期对账</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函证</a:t>
                      </a:r>
                      <a:r>
                        <a:rPr lang="en-US" altLang="zh-CN" sz="2000" b="1" u="none" strike="noStrike" dirty="0">
                          <a:effectLst/>
                          <a:latin typeface="华文中宋" panose="02010600040101010101" pitchFamily="2" charset="-122"/>
                          <a:ea typeface="华文中宋" panose="02010600040101010101" pitchFamily="2" charset="-122"/>
                        </a:rPr>
                        <a:t>)</a:t>
                      </a:r>
                      <a:r>
                        <a:rPr lang="zh-CN" altLang="en-US" sz="2000" b="1" u="none" strike="noStrike" dirty="0">
                          <a:effectLst/>
                          <a:latin typeface="华文中宋" panose="02010600040101010101" pitchFamily="2" charset="-122"/>
                          <a:ea typeface="华文中宋" panose="02010600040101010101" pitchFamily="2" charset="-122"/>
                        </a:rPr>
                        <a:t>资料，是否经复核，差异情况有无原因分析，处理是否及时规范。</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2983703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727905165"/>
              </p:ext>
            </p:extLst>
          </p:nvPr>
        </p:nvGraphicFramePr>
        <p:xfrm>
          <a:off x="128956" y="175846"/>
          <a:ext cx="11781693" cy="6518031"/>
        </p:xfrm>
        <a:graphic>
          <a:graphicData uri="http://schemas.openxmlformats.org/drawingml/2006/table">
            <a:tbl>
              <a:tblPr>
                <a:tableStyleId>{5C22544A-7EE6-4342-B048-85BDC9FD1C3A}</a:tableStyleId>
              </a:tblPr>
              <a:tblGrid>
                <a:gridCol w="3167440"/>
                <a:gridCol w="3167440"/>
                <a:gridCol w="947272"/>
                <a:gridCol w="947272"/>
                <a:gridCol w="592045"/>
                <a:gridCol w="1480112"/>
                <a:gridCol w="1480112"/>
              </a:tblGrid>
              <a:tr h="3799931">
                <a:tc rowSpan="2">
                  <a:txBody>
                    <a:bodyPr/>
                    <a:lstStyle/>
                    <a:p>
                      <a:pPr algn="ctr" fontAlgn="ct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6.</a:t>
                      </a:r>
                      <a:br>
                        <a:rPr lang="en-US" altLang="zh-CN" sz="2000" b="1" u="none" strike="noStrike" dirty="0">
                          <a:solidFill>
                            <a:srgbClr val="FF0000"/>
                          </a:solidFill>
                          <a:effectLst/>
                          <a:latin typeface="华文中宋" panose="02010600040101010101" pitchFamily="2" charset="-122"/>
                          <a:ea typeface="华文中宋" panose="02010600040101010101" pitchFamily="2" charset="-122"/>
                        </a:rPr>
                      </a:b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分析与考核</a:t>
                      </a:r>
                      <a:br>
                        <a:rPr lang="zh-CN" altLang="en-US" sz="2000" b="1" u="none" strike="noStrike" dirty="0">
                          <a:solidFill>
                            <a:srgbClr val="FF0000"/>
                          </a:solidFill>
                          <a:effectLst/>
                          <a:latin typeface="华文中宋" panose="02010600040101010101" pitchFamily="2" charset="-122"/>
                          <a:ea typeface="华文中宋" panose="02010600040101010101" pitchFamily="2" charset="-122"/>
                        </a:rPr>
                      </a:b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(10</a:t>
                      </a:r>
                      <a:r>
                        <a:rPr lang="zh-CN" altLang="en-US" sz="2000" b="1" u="none" strike="noStrike" dirty="0">
                          <a:solidFill>
                            <a:srgbClr val="FF0000"/>
                          </a:solidFill>
                          <a:effectLst/>
                          <a:latin typeface="华文中宋" panose="02010600040101010101" pitchFamily="2" charset="-122"/>
                          <a:ea typeface="华文中宋" panose="02010600040101010101" pitchFamily="2" charset="-122"/>
                        </a:rPr>
                        <a:t>分</a:t>
                      </a:r>
                      <a:r>
                        <a:rPr lang="en-US" altLang="zh-CN" sz="2000" b="1" u="none" strike="noStrike" dirty="0">
                          <a:solidFill>
                            <a:srgbClr val="FF0000"/>
                          </a:solidFill>
                          <a:effectLst/>
                          <a:latin typeface="华文中宋" panose="02010600040101010101" pitchFamily="2" charset="-122"/>
                          <a:ea typeface="华文中宋" panose="02010600040101010101" pitchFamily="2" charset="-122"/>
                        </a:rPr>
                        <a:t>)</a:t>
                      </a:r>
                      <a:endParaRPr lang="en-US" altLang="zh-CN" sz="2000" b="1" i="0" u="none" strike="noStrike" dirty="0">
                        <a:solidFill>
                          <a:srgbClr val="FF0000"/>
                        </a:solidFill>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6.1 </a:t>
                      </a:r>
                      <a:r>
                        <a:rPr lang="zh-CN" altLang="en-US" sz="2000" b="1" u="none" strike="noStrike">
                          <a:effectLst/>
                          <a:latin typeface="华文中宋" panose="02010600040101010101" pitchFamily="2" charset="-122"/>
                          <a:ea typeface="华文中宋" panose="02010600040101010101" pitchFamily="2" charset="-122"/>
                        </a:rPr>
                        <a:t>分析。企业应建立定期分析制度。销售部门应会同有关部门每月对产品销售、销售政策执行、产品发货与库存、货款收取及催收等情况进行全面分析，并向企业有关会议报告。</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分析资料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检查每月有无分析资料，有无向有关会议报告的记录。</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r>
              <a:tr h="2718100">
                <a:tc vMerge="1">
                  <a:txBody>
                    <a:bodyPr/>
                    <a:lstStyle/>
                    <a:p>
                      <a:endParaRPr lang="zh-CN" altLang="en-US"/>
                    </a:p>
                  </a:txBody>
                  <a:tcPr/>
                </a:tc>
                <a:tc>
                  <a:txBody>
                    <a:bodyPr/>
                    <a:lstStyle/>
                    <a:p>
                      <a:pPr algn="l" fontAlgn="ctr"/>
                      <a:r>
                        <a:rPr lang="en-US" altLang="zh-CN" sz="2000" b="1" u="none" strike="noStrike">
                          <a:effectLst/>
                          <a:latin typeface="华文中宋" panose="02010600040101010101" pitchFamily="2" charset="-122"/>
                          <a:ea typeface="华文中宋" panose="02010600040101010101" pitchFamily="2" charset="-122"/>
                        </a:rPr>
                        <a:t>6.2 </a:t>
                      </a:r>
                      <a:r>
                        <a:rPr lang="zh-CN" altLang="en-US" sz="2000" b="1" u="none" strike="noStrike">
                          <a:effectLst/>
                          <a:latin typeface="华文中宋" panose="02010600040101010101" pitchFamily="2" charset="-122"/>
                          <a:ea typeface="华文中宋" panose="02010600040101010101" pitchFamily="2" charset="-122"/>
                        </a:rPr>
                        <a:t>考核。企业应建立与销售相关的考核办法，定期对销售计划的完成、价格的执行及货款回收等情况进行考核。</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5</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a:effectLst/>
                          <a:latin typeface="华文中宋" panose="02010600040101010101" pitchFamily="2" charset="-122"/>
                          <a:ea typeface="华文中宋" panose="02010600040101010101" pitchFamily="2" charset="-122"/>
                        </a:rPr>
                        <a:t>考核资料</a:t>
                      </a:r>
                      <a:endParaRPr lang="zh-CN" altLang="en-US"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ctr" fontAlgn="ctr"/>
                      <a:r>
                        <a:rPr lang="en-US" altLang="zh-CN" sz="2000" b="1" u="none" strike="noStrike">
                          <a:effectLst/>
                          <a:latin typeface="华文中宋" panose="02010600040101010101" pitchFamily="2" charset="-122"/>
                          <a:ea typeface="华文中宋" panose="02010600040101010101" pitchFamily="2" charset="-122"/>
                        </a:rPr>
                        <a:t>——</a:t>
                      </a:r>
                      <a:endParaRPr lang="en-US" altLang="zh-CN" sz="2000" b="1" i="0" u="none" strike="noStrike">
                        <a:effectLst/>
                        <a:latin typeface="华文中宋" panose="02010600040101010101" pitchFamily="2" charset="-122"/>
                        <a:ea typeface="华文中宋" panose="02010600040101010101" pitchFamily="2" charset="-122"/>
                      </a:endParaRPr>
                    </a:p>
                  </a:txBody>
                  <a:tcPr marL="7620" marR="7620" marT="7620" marB="0" anchor="ctr"/>
                </a:tc>
                <a:tc>
                  <a:txBody>
                    <a:bodyPr/>
                    <a:lstStyle/>
                    <a:p>
                      <a:pPr algn="l" fontAlgn="ctr"/>
                      <a:r>
                        <a:rPr lang="zh-CN" altLang="en-US" sz="2000" b="1" u="none" strike="noStrike" dirty="0">
                          <a:effectLst/>
                          <a:latin typeface="华文中宋" panose="02010600040101010101" pitchFamily="2" charset="-122"/>
                          <a:ea typeface="华文中宋" panose="02010600040101010101" pitchFamily="2" charset="-122"/>
                        </a:rPr>
                        <a:t>检查是否定期考核。</a:t>
                      </a:r>
                      <a:endParaRPr lang="zh-CN" altLang="en-US" sz="2000" b="1" i="0" u="none" strike="noStrike" dirty="0">
                        <a:effectLst/>
                        <a:latin typeface="华文中宋" panose="02010600040101010101" pitchFamily="2" charset="-122"/>
                        <a:ea typeface="华文中宋" panose="02010600040101010101" pitchFamily="2" charset="-122"/>
                      </a:endParaRPr>
                    </a:p>
                  </a:txBody>
                  <a:tcPr marL="7620" marR="7620" marT="7620" marB="0" anchor="ctr"/>
                </a:tc>
              </a:tr>
            </a:tbl>
          </a:graphicData>
        </a:graphic>
      </p:graphicFrame>
    </p:spTree>
    <p:extLst>
      <p:ext uri="{BB962C8B-B14F-4D97-AF65-F5344CB8AC3E}">
        <p14:creationId xmlns:p14="http://schemas.microsoft.com/office/powerpoint/2010/main" val="311392174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8976</Words>
  <Application>Microsoft Office PowerPoint</Application>
  <PresentationFormat>宽屏</PresentationFormat>
  <Paragraphs>618</Paragraphs>
  <Slides>49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49</vt:i4>
      </vt:variant>
    </vt:vector>
  </HeadingPairs>
  <TitlesOfParts>
    <vt:vector size="56" baseType="lpstr">
      <vt:lpstr>华文中宋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think</dc:creator>
  <cp:lastModifiedBy>think</cp:lastModifiedBy>
  <cp:revision>12</cp:revision>
  <dcterms:created xsi:type="dcterms:W3CDTF">2015-04-08T03:48:30Z</dcterms:created>
  <dcterms:modified xsi:type="dcterms:W3CDTF">2015-04-08T08:23:57Z</dcterms:modified>
</cp:coreProperties>
</file>