
<file path=[Content_Types].xml><?xml version="1.0" encoding="utf-8"?>
<Types xmlns="http://schemas.openxmlformats.org/package/2006/content-types">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2"/>
  </p:notesMasterIdLst>
  <p:sldIdLst>
    <p:sldId id="341" r:id="rId2"/>
    <p:sldId id="340" r:id="rId3"/>
    <p:sldId id="325" r:id="rId4"/>
    <p:sldId id="327" r:id="rId5"/>
    <p:sldId id="326" r:id="rId6"/>
    <p:sldId id="328" r:id="rId7"/>
    <p:sldId id="349" r:id="rId8"/>
    <p:sldId id="342" r:id="rId9"/>
    <p:sldId id="343" r:id="rId10"/>
    <p:sldId id="344" r:id="rId11"/>
    <p:sldId id="345" r:id="rId12"/>
    <p:sldId id="346" r:id="rId13"/>
    <p:sldId id="347" r:id="rId14"/>
    <p:sldId id="348" r:id="rId15"/>
    <p:sldId id="258" r:id="rId16"/>
    <p:sldId id="259" r:id="rId17"/>
    <p:sldId id="260" r:id="rId18"/>
    <p:sldId id="261" r:id="rId19"/>
    <p:sldId id="262" r:id="rId20"/>
    <p:sldId id="263" r:id="rId21"/>
    <p:sldId id="264" r:id="rId22"/>
    <p:sldId id="265" r:id="rId23"/>
    <p:sldId id="266" r:id="rId24"/>
    <p:sldId id="267" r:id="rId25"/>
    <p:sldId id="268" r:id="rId26"/>
    <p:sldId id="350" r:id="rId27"/>
    <p:sldId id="351" r:id="rId28"/>
    <p:sldId id="352" r:id="rId29"/>
    <p:sldId id="353" r:id="rId30"/>
    <p:sldId id="270" r:id="rId31"/>
    <p:sldId id="271" r:id="rId32"/>
    <p:sldId id="272" r:id="rId33"/>
    <p:sldId id="354" r:id="rId34"/>
    <p:sldId id="355" r:id="rId35"/>
    <p:sldId id="273" r:id="rId36"/>
    <p:sldId id="277" r:id="rId37"/>
    <p:sldId id="356" r:id="rId38"/>
    <p:sldId id="321" r:id="rId39"/>
    <p:sldId id="358" r:id="rId40"/>
    <p:sldId id="357" r:id="rId41"/>
    <p:sldId id="332" r:id="rId42"/>
    <p:sldId id="331" r:id="rId43"/>
    <p:sldId id="286" r:id="rId44"/>
    <p:sldId id="288" r:id="rId45"/>
    <p:sldId id="290" r:id="rId46"/>
    <p:sldId id="292" r:id="rId47"/>
    <p:sldId id="293" r:id="rId48"/>
    <p:sldId id="294" r:id="rId49"/>
    <p:sldId id="295" r:id="rId50"/>
    <p:sldId id="296" r:id="rId51"/>
    <p:sldId id="333" r:id="rId52"/>
    <p:sldId id="334" r:id="rId53"/>
    <p:sldId id="297" r:id="rId54"/>
    <p:sldId id="335" r:id="rId55"/>
    <p:sldId id="336" r:id="rId56"/>
    <p:sldId id="298" r:id="rId57"/>
    <p:sldId id="337" r:id="rId58"/>
    <p:sldId id="299" r:id="rId59"/>
    <p:sldId id="338" r:id="rId60"/>
    <p:sldId id="300" r:id="rId6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9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E0B5E9-962B-4327-B756-10C48254DA1B}" type="datetimeFigureOut">
              <a:rPr lang="zh-CN" altLang="en-US" smtClean="0"/>
              <a:t>2014/9/23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1C95AC-9947-4F42-9FA8-761331EBF9AB}" type="slidenum">
              <a:rPr lang="zh-CN" altLang="en-US" smtClean="0"/>
              <a:t>‹#›</a:t>
            </a:fld>
            <a:endParaRPr lang="zh-CN" altLang="en-US"/>
          </a:p>
        </p:txBody>
      </p:sp>
    </p:spTree>
    <p:extLst>
      <p:ext uri="{BB962C8B-B14F-4D97-AF65-F5344CB8AC3E}">
        <p14:creationId xmlns:p14="http://schemas.microsoft.com/office/powerpoint/2010/main" val="3032729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EDBF47C-C94F-48E9-B4D3-AE8D8A976375}" type="slidenum">
              <a:rPr lang="en-US" altLang="zh-CN" sz="1200">
                <a:solidFill>
                  <a:prstClr val="black"/>
                </a:solidFill>
              </a:rPr>
              <a:pPr algn="r"/>
              <a:t>45</a:t>
            </a:fld>
            <a:endParaRPr lang="en-US" altLang="zh-CN" sz="1200">
              <a:solidFill>
                <a:prstClr val="black"/>
              </a:solidFill>
            </a:endParaRPr>
          </a:p>
        </p:txBody>
      </p:sp>
      <p:sp>
        <p:nvSpPr>
          <p:cNvPr id="716803" name="Rectangle 2"/>
          <p:cNvSpPr>
            <a:spLocks noGrp="1" noRot="1" noChangeAspect="1" noChangeArrowheads="1" noTextEdit="1"/>
          </p:cNvSpPr>
          <p:nvPr>
            <p:ph type="sldImg"/>
          </p:nvPr>
        </p:nvSpPr>
        <p:spPr/>
      </p:sp>
      <p:sp>
        <p:nvSpPr>
          <p:cNvPr id="716804" name="Rectangle 3"/>
          <p:cNvSpPr>
            <a:spLocks noGrp="1" noChangeArrowheads="1"/>
          </p:cNvSpPr>
          <p:nvPr>
            <p:ph type="body" idx="1"/>
          </p:nvPr>
        </p:nvSpPr>
        <p:spPr/>
        <p:txBody>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1"/>
      </p:bgRef>
    </p:bg>
    <p:spTree>
      <p:nvGrpSpPr>
        <p:cNvPr id="1" name=""/>
        <p:cNvGrpSpPr/>
        <p:nvPr/>
      </p:nvGrpSpPr>
      <p:grpSpPr>
        <a:xfrm>
          <a:off x="0" y="0"/>
          <a:ext cx="0" cy="0"/>
          <a:chOff x="0" y="0"/>
          <a:chExt cx="0" cy="0"/>
        </a:xfrm>
      </p:grpSpPr>
      <p:sp>
        <p:nvSpPr>
          <p:cNvPr id="8" name="矩形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直接连接符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标题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zh-CN" altLang="en-US" smtClean="0"/>
              <a:t>单击此处编辑母版标题样式</a:t>
            </a:r>
            <a:endParaRPr kumimoji="0" lang="en-US"/>
          </a:p>
        </p:txBody>
      </p:sp>
      <p:sp>
        <p:nvSpPr>
          <p:cNvPr id="25" name="副标题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31" name="日期占位符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30820CF-B880-4189-942D-D702A7CBA730}" type="datetimeFigureOut">
              <a:rPr lang="zh-CN" altLang="en-US"/>
              <a:pPr/>
              <a:t>2014/9/23</a:t>
            </a:fld>
            <a:endParaRPr lang="zh-CN" altLang="en-US"/>
          </a:p>
        </p:txBody>
      </p:sp>
      <p:sp>
        <p:nvSpPr>
          <p:cNvPr id="18" name="页脚占位符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zh-CN" altLang="en-US"/>
          </a:p>
        </p:txBody>
      </p:sp>
      <p:sp>
        <p:nvSpPr>
          <p:cNvPr id="29" name="灯片编号占位符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C913308-F349-4B6D-A68A-DD1791B4A57B}" type="slidenum">
              <a:rPr lang="zh-CN" altLang="en-US"/>
              <a:pPr/>
              <a:t>‹#›</a:t>
            </a:fld>
            <a:endParaRPr lang="zh-CN" altLang="en-US"/>
          </a:p>
        </p:txBody>
      </p:sp>
    </p:spTree>
    <p:extLst>
      <p:ext uri="{BB962C8B-B14F-4D97-AF65-F5344CB8AC3E}">
        <p14:creationId xmlns:p14="http://schemas.microsoft.com/office/powerpoint/2010/main" val="2692137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5" name="页脚占位符 4"/>
          <p:cNvSpPr>
            <a:spLocks noGrp="1"/>
          </p:cNvSpPr>
          <p:nvPr>
            <p:ph type="ftr" sz="quarter" idx="11"/>
          </p:nvPr>
        </p:nvSpPr>
        <p:spPr/>
        <p:txBody>
          <a:bodyPr/>
          <a:lstStyle>
            <a:extLst/>
          </a:lstStyle>
          <a:p>
            <a:endParaRPr lang="zh-CN" altLang="en-US">
              <a:solidFill>
                <a:srgbClr val="B13F9A"/>
              </a:solidFill>
            </a:endParaRPr>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2167428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53200" y="274955"/>
            <a:ext cx="1524000" cy="5851525"/>
          </a:xfrm>
        </p:spPr>
        <p:txBody>
          <a:bodyPr vert="eaVert" ancho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2"/>
            <a:ext cx="6019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242816" y="6557946"/>
            <a:ext cx="2002464" cy="226902"/>
          </a:xfrm>
        </p:spPr>
        <p:txBody>
          <a:bodyPr/>
          <a:lstStyle>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5" name="页脚占位符 4"/>
          <p:cNvSpPr>
            <a:spLocks noGrp="1"/>
          </p:cNvSpPr>
          <p:nvPr>
            <p:ph type="ftr" sz="quarter" idx="11"/>
          </p:nvPr>
        </p:nvSpPr>
        <p:spPr>
          <a:xfrm>
            <a:off x="457200" y="6556248"/>
            <a:ext cx="3657600" cy="228600"/>
          </a:xfrm>
        </p:spPr>
        <p:txBody>
          <a:bodyPr/>
          <a:lstStyle>
            <a:extLst/>
          </a:lstStyle>
          <a:p>
            <a:endParaRPr lang="zh-CN" altLang="en-US">
              <a:solidFill>
                <a:srgbClr val="B13F9A"/>
              </a:solidFill>
            </a:endParaRPr>
          </a:p>
        </p:txBody>
      </p:sp>
      <p:sp>
        <p:nvSpPr>
          <p:cNvPr id="6" name="灯片编号占位符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17231406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fld id="{1ABBF957-0339-4B17-B416-3FC445836980}" type="datetime1">
              <a:rPr lang="zh-CN" altLang="en-US">
                <a:solidFill>
                  <a:srgbClr val="B13F9A"/>
                </a:solidFill>
              </a:rPr>
              <a:pPr/>
              <a:t>2014/9/23</a:t>
            </a:fld>
            <a:endParaRPr lang="en-US">
              <a:solidFill>
                <a:srgbClr val="B13F9A"/>
              </a:solidFill>
            </a:endParaRPr>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solidFill>
                <a:srgbClr val="B13F9A"/>
              </a:solidFill>
            </a:endParaRPr>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C1418394-6F11-4271-BE51-D88D5A6EA20C}" type="slidenum">
              <a:rPr lang="zh-CN" altLang="en-US">
                <a:solidFill>
                  <a:srgbClr val="B13F9A"/>
                </a:solidFill>
              </a:rPr>
              <a:pPr/>
              <a:t>‹#›</a:t>
            </a:fld>
            <a:endParaRPr lang="en-US">
              <a:solidFill>
                <a:srgbClr val="B13F9A"/>
              </a:solidFill>
            </a:endParaRPr>
          </a:p>
        </p:txBody>
      </p:sp>
    </p:spTree>
    <p:extLst>
      <p:ext uri="{BB962C8B-B14F-4D97-AF65-F5344CB8AC3E}">
        <p14:creationId xmlns:p14="http://schemas.microsoft.com/office/powerpoint/2010/main" val="1913730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5" name="页脚占位符 4"/>
          <p:cNvSpPr>
            <a:spLocks noGrp="1"/>
          </p:cNvSpPr>
          <p:nvPr>
            <p:ph type="ftr" sz="quarter" idx="11"/>
          </p:nvPr>
        </p:nvSpPr>
        <p:spPr/>
        <p:txBody>
          <a:bodyPr/>
          <a:lstStyle>
            <a:extLst/>
          </a:lstStyle>
          <a:p>
            <a:endParaRPr lang="zh-CN" altLang="en-US">
              <a:solidFill>
                <a:srgbClr val="B13F9A"/>
              </a:solidFill>
            </a:endParaRPr>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581206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5" name="页脚占位符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zh-CN" altLang="en-US">
              <a:solidFill>
                <a:srgbClr val="B13F9A"/>
              </a:solidFill>
            </a:endParaRPr>
          </a:p>
        </p:txBody>
      </p:sp>
      <p:sp>
        <p:nvSpPr>
          <p:cNvPr id="6" name="灯片编号占位符 5"/>
          <p:cNvSpPr>
            <a:spLocks noGrp="1"/>
          </p:cNvSpPr>
          <p:nvPr>
            <p:ph type="sldNum" sz="quarter" idx="12"/>
          </p:nvPr>
        </p:nvSpPr>
        <p:spPr>
          <a:xfrm>
            <a:off x="6733952" y="6555112"/>
            <a:ext cx="588336" cy="228600"/>
          </a:xfrm>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226053396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6" name="页脚占位符 5"/>
          <p:cNvSpPr>
            <a:spLocks noGrp="1"/>
          </p:cNvSpPr>
          <p:nvPr>
            <p:ph type="ftr" sz="quarter" idx="11"/>
          </p:nvPr>
        </p:nvSpPr>
        <p:spPr/>
        <p:txBody>
          <a:bodyPr/>
          <a:lstStyle>
            <a:extLst/>
          </a:lstStyle>
          <a:p>
            <a:endParaRPr lang="zh-CN" altLang="en-US">
              <a:solidFill>
                <a:srgbClr val="B13F9A"/>
              </a:solidFill>
            </a:endParaRPr>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4116567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nchor="b"/>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8" name="页脚占位符 7"/>
          <p:cNvSpPr>
            <a:spLocks noGrp="1"/>
          </p:cNvSpPr>
          <p:nvPr>
            <p:ph type="ftr" sz="quarter" idx="11"/>
          </p:nvPr>
        </p:nvSpPr>
        <p:spPr/>
        <p:txBody>
          <a:bodyPr/>
          <a:lstStyle>
            <a:extLst/>
          </a:lstStyle>
          <a:p>
            <a:endParaRPr lang="zh-CN" altLang="en-US">
              <a:solidFill>
                <a:srgbClr val="B13F9A"/>
              </a:solidFill>
            </a:endParaRPr>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293101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4" name="页脚占位符 3"/>
          <p:cNvSpPr>
            <a:spLocks noGrp="1"/>
          </p:cNvSpPr>
          <p:nvPr>
            <p:ph type="ftr" sz="quarter" idx="11"/>
          </p:nvPr>
        </p:nvSpPr>
        <p:spPr/>
        <p:txBody>
          <a:bodyPr/>
          <a:lstStyle>
            <a:extLst/>
          </a:lstStyle>
          <a:p>
            <a:endParaRPr lang="zh-CN" altLang="en-US">
              <a:solidFill>
                <a:srgbClr val="B13F9A"/>
              </a:solidFill>
            </a:endParaRPr>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3034967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solidFill>
                  <a:schemeClr val="tx2"/>
                </a:solidFill>
              </a:defRPr>
            </a:lvl1pPr>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3" name="页脚占位符 2"/>
          <p:cNvSpPr>
            <a:spLocks noGrp="1"/>
          </p:cNvSpPr>
          <p:nvPr>
            <p:ph type="ftr" sz="quarter" idx="11"/>
          </p:nvPr>
        </p:nvSpPr>
        <p:spPr/>
        <p:txBody>
          <a:bodyPr/>
          <a:lstStyle>
            <a:lvl1pPr>
              <a:defRPr>
                <a:solidFill>
                  <a:schemeClr val="tx2"/>
                </a:solidFill>
              </a:defRPr>
            </a:lvl1pPr>
            <a:extLst/>
          </a:lstStyle>
          <a:p>
            <a:endParaRPr lang="zh-CN" altLang="en-US">
              <a:solidFill>
                <a:srgbClr val="B13F9A"/>
              </a:solidFill>
            </a:endParaRPr>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879216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6" name="页脚占位符 5"/>
          <p:cNvSpPr>
            <a:spLocks noGrp="1"/>
          </p:cNvSpPr>
          <p:nvPr>
            <p:ph type="ftr" sz="quarter" idx="11"/>
          </p:nvPr>
        </p:nvSpPr>
        <p:spPr/>
        <p:txBody>
          <a:bodyPr/>
          <a:lstStyle>
            <a:extLst/>
          </a:lstStyle>
          <a:p>
            <a:endParaRPr lang="zh-CN" altLang="en-US">
              <a:solidFill>
                <a:srgbClr val="B13F9A"/>
              </a:solidFill>
            </a:endParaRPr>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1768994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2"/>
      </p:bgRef>
    </p:bg>
    <p:spTree>
      <p:nvGrpSpPr>
        <p:cNvPr id="1" name=""/>
        <p:cNvGrpSpPr/>
        <p:nvPr/>
      </p:nvGrpSpPr>
      <p:grpSpPr>
        <a:xfrm>
          <a:off x="0" y="0"/>
          <a:ext cx="0" cy="0"/>
          <a:chOff x="0" y="0"/>
          <a:chExt cx="0" cy="0"/>
        </a:xfrm>
      </p:grpSpPr>
      <p:sp>
        <p:nvSpPr>
          <p:cNvPr id="8" name="矩形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9" name="矩形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solidFill>
                <a:prstClr val="white"/>
              </a:solidFill>
            </a:endParaRPr>
          </a:p>
        </p:txBody>
      </p:sp>
      <p:sp>
        <p:nvSpPr>
          <p:cNvPr id="2" name="标题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zh-CN" altLang="en-US" smtClean="0"/>
              <a:t>单击此处编辑母版标题样式</a:t>
            </a:r>
            <a:endParaRPr kumimoji="0" lang="en-US" dirty="0"/>
          </a:p>
        </p:txBody>
      </p:sp>
      <p:sp>
        <p:nvSpPr>
          <p:cNvPr id="4" name="文本占位符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zh-CN" altLang="en-US" smtClean="0"/>
              <a:t>单击此处编辑母版文本样式</a:t>
            </a:r>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solidFill>
                  <a:srgbClr val="F4E7ED"/>
                </a:solidFill>
              </a:rPr>
              <a:pPr/>
              <a:t>2014/9/23</a:t>
            </a:fld>
            <a:endParaRPr lang="zh-CN" altLang="en-US">
              <a:solidFill>
                <a:srgbClr val="F4E7ED"/>
              </a:solidFill>
            </a:endParaRPr>
          </a:p>
        </p:txBody>
      </p:sp>
      <p:sp>
        <p:nvSpPr>
          <p:cNvPr id="6" name="页脚占位符 5"/>
          <p:cNvSpPr>
            <a:spLocks noGrp="1"/>
          </p:cNvSpPr>
          <p:nvPr>
            <p:ph type="ftr" sz="quarter" idx="11"/>
          </p:nvPr>
        </p:nvSpPr>
        <p:spPr/>
        <p:txBody>
          <a:bodyPr/>
          <a:lstStyle>
            <a:extLst/>
          </a:lstStyle>
          <a:p>
            <a:endParaRPr lang="zh-CN" altLang="en-US">
              <a:solidFill>
                <a:srgbClr val="F4E7ED"/>
              </a:solidFill>
            </a:endParaRPr>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solidFill>
                  <a:srgbClr val="F4E7ED"/>
                </a:solidFill>
              </a:rPr>
              <a:pPr/>
              <a:t>‹#›</a:t>
            </a:fld>
            <a:endParaRPr lang="zh-CN" altLang="en-US">
              <a:solidFill>
                <a:srgbClr val="F4E7ED"/>
              </a:solidFill>
            </a:endParaRPr>
          </a:p>
        </p:txBody>
      </p:sp>
      <p:sp>
        <p:nvSpPr>
          <p:cNvPr id="10" name="图片占位符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zh-CN" altLang="en-US" smtClean="0"/>
              <a:t>单击图标添加图片</a:t>
            </a:r>
            <a:endParaRPr kumimoji="0" lang="en-US" dirty="0"/>
          </a:p>
        </p:txBody>
      </p:sp>
    </p:spTree>
    <p:extLst>
      <p:ext uri="{BB962C8B-B14F-4D97-AF65-F5344CB8AC3E}">
        <p14:creationId xmlns:p14="http://schemas.microsoft.com/office/powerpoint/2010/main" val="308189245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3" name="标题占位符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zh-CN" altLang="en-US" smtClean="0"/>
              <a:t>单击此处编辑母版标题样式</a:t>
            </a:r>
            <a:endParaRPr kumimoji="0" lang="en-US"/>
          </a:p>
        </p:txBody>
      </p:sp>
      <p:sp>
        <p:nvSpPr>
          <p:cNvPr id="31" name="文本占位符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7" name="日期占位符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30820CF-B880-4189-942D-D702A7CBA730}" type="datetimeFigureOut">
              <a:rPr lang="zh-CN" altLang="en-US" smtClean="0">
                <a:solidFill>
                  <a:srgbClr val="B13F9A"/>
                </a:solidFill>
              </a:rPr>
              <a:pPr/>
              <a:t>2014/9/23</a:t>
            </a:fld>
            <a:endParaRPr lang="zh-CN" altLang="en-US">
              <a:solidFill>
                <a:srgbClr val="B13F9A"/>
              </a:solidFill>
            </a:endParaRPr>
          </a:p>
        </p:txBody>
      </p:sp>
      <p:sp>
        <p:nvSpPr>
          <p:cNvPr id="4" name="页脚占位符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zh-CN" altLang="en-US">
              <a:solidFill>
                <a:srgbClr val="B13F9A"/>
              </a:solidFill>
            </a:endParaRPr>
          </a:p>
        </p:txBody>
      </p:sp>
      <p:sp>
        <p:nvSpPr>
          <p:cNvPr id="16" name="灯片编号占位符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C913308-F349-4B6D-A68A-DD1791B4A57B}" type="slidenum">
              <a:rPr lang="zh-CN" altLang="en-US" smtClean="0">
                <a:solidFill>
                  <a:srgbClr val="B13F9A"/>
                </a:solidFill>
              </a:rPr>
              <a:pPr/>
              <a:t>‹#›</a:t>
            </a:fld>
            <a:endParaRPr lang="zh-CN" altLang="en-US">
              <a:solidFill>
                <a:srgbClr val="B13F9A"/>
              </a:solidFill>
            </a:endParaRPr>
          </a:p>
        </p:txBody>
      </p:sp>
    </p:spTree>
    <p:extLst>
      <p:ext uri="{BB962C8B-B14F-4D97-AF65-F5344CB8AC3E}">
        <p14:creationId xmlns:p14="http://schemas.microsoft.com/office/powerpoint/2010/main" val="25801465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Microsoft_Office_Excel_Workbook1.xls"/></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财务报表分析与企业税务（下）</a:t>
            </a:r>
            <a:endParaRPr lang="zh-CN" altLang="en-US"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35055678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r>
              <a:rPr lang="zh-CN" altLang="en-US"/>
              <a:t>2009年4月</a:t>
            </a:r>
            <a:endParaRPr lang="en-US" altLang="zh-CN"/>
          </a:p>
        </p:txBody>
      </p:sp>
      <p:sp>
        <p:nvSpPr>
          <p:cNvPr id="5" name="灯片编号占位符 3"/>
          <p:cNvSpPr>
            <a:spLocks noGrp="1"/>
          </p:cNvSpPr>
          <p:nvPr>
            <p:ph type="sldNum" sz="quarter" idx="12"/>
          </p:nvPr>
        </p:nvSpPr>
        <p:spPr/>
        <p:txBody>
          <a:bodyPr/>
          <a:lstStyle/>
          <a:p>
            <a:fld id="{524150A4-8E4B-4009-94FC-7EB80EC585D6}" type="slidenum">
              <a:rPr lang="en-US" altLang="zh-CN"/>
              <a:pPr/>
              <a:t>10</a:t>
            </a:fld>
            <a:endParaRPr lang="en-US" altLang="zh-CN"/>
          </a:p>
        </p:txBody>
      </p:sp>
      <p:sp>
        <p:nvSpPr>
          <p:cNvPr id="146434" name="Text Box 2"/>
          <p:cNvSpPr txBox="1">
            <a:spLocks noChangeArrowheads="1"/>
          </p:cNvSpPr>
          <p:nvPr/>
        </p:nvSpPr>
        <p:spPr bwMode="auto">
          <a:xfrm>
            <a:off x="685800" y="457200"/>
            <a:ext cx="7391400" cy="15906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a:ea typeface="宋体" pitchFamily="2" charset="-122"/>
              </a:rPr>
              <a:t>主营业务收入变动率</a:t>
            </a:r>
          </a:p>
          <a:p>
            <a:pPr algn="l">
              <a:spcBef>
                <a:spcPct val="50000"/>
              </a:spcBef>
            </a:pPr>
            <a:r>
              <a:rPr lang="en-US" altLang="zh-CN" sz="2800">
                <a:ea typeface="宋体" pitchFamily="2" charset="-122"/>
              </a:rPr>
              <a:t>=</a:t>
            </a:r>
            <a:r>
              <a:rPr lang="zh-CN" altLang="en-US" sz="2800">
                <a:ea typeface="宋体" pitchFamily="2" charset="-122"/>
              </a:rPr>
              <a:t>（本期主营业务收入－基期主营业务收入）</a:t>
            </a:r>
            <a:r>
              <a:rPr lang="en-US" altLang="zh-CN" sz="2800">
                <a:ea typeface="宋体" pitchFamily="2" charset="-122"/>
              </a:rPr>
              <a:t>÷</a:t>
            </a:r>
            <a:r>
              <a:rPr lang="zh-CN" altLang="en-US" sz="2800">
                <a:ea typeface="宋体" pitchFamily="2" charset="-122"/>
              </a:rPr>
              <a:t>基期主营业务收入</a:t>
            </a:r>
            <a:r>
              <a:rPr lang="en-US" altLang="zh-CN" sz="2800">
                <a:ea typeface="宋体" pitchFamily="2" charset="-122"/>
              </a:rPr>
              <a:t>×100% </a:t>
            </a:r>
          </a:p>
        </p:txBody>
      </p:sp>
      <p:sp>
        <p:nvSpPr>
          <p:cNvPr id="146435" name="Text Box 3"/>
          <p:cNvSpPr txBox="1">
            <a:spLocks noChangeArrowheads="1"/>
          </p:cNvSpPr>
          <p:nvPr/>
        </p:nvSpPr>
        <p:spPr bwMode="auto">
          <a:xfrm>
            <a:off x="762000" y="2971800"/>
            <a:ext cx="7391400" cy="15906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a:ea typeface="宋体" pitchFamily="2" charset="-122"/>
              </a:rPr>
              <a:t>主营业务成本变动率</a:t>
            </a:r>
          </a:p>
          <a:p>
            <a:pPr algn="l">
              <a:spcBef>
                <a:spcPct val="50000"/>
              </a:spcBef>
            </a:pPr>
            <a:r>
              <a:rPr lang="en-US" altLang="zh-CN" sz="2800">
                <a:ea typeface="宋体" pitchFamily="2" charset="-122"/>
              </a:rPr>
              <a:t>=</a:t>
            </a:r>
            <a:r>
              <a:rPr lang="zh-CN" altLang="en-US" sz="2800">
                <a:ea typeface="宋体" pitchFamily="2" charset="-122"/>
              </a:rPr>
              <a:t>（本期主营业务成本</a:t>
            </a:r>
            <a:r>
              <a:rPr lang="en-US" altLang="zh-CN" sz="2800">
                <a:ea typeface="宋体" pitchFamily="2" charset="-122"/>
              </a:rPr>
              <a:t>-</a:t>
            </a:r>
            <a:r>
              <a:rPr lang="zh-CN" altLang="en-US" sz="2800">
                <a:ea typeface="宋体" pitchFamily="2" charset="-122"/>
              </a:rPr>
              <a:t>基期主营业务成本）</a:t>
            </a:r>
            <a:r>
              <a:rPr lang="en-US" altLang="zh-CN" sz="2800">
                <a:ea typeface="宋体" pitchFamily="2" charset="-122"/>
              </a:rPr>
              <a:t>÷</a:t>
            </a:r>
            <a:r>
              <a:rPr lang="zh-CN" altLang="en-US" sz="2800">
                <a:ea typeface="宋体" pitchFamily="2" charset="-122"/>
              </a:rPr>
              <a:t>基期主营业务成本</a:t>
            </a:r>
            <a:r>
              <a:rPr lang="en-US" altLang="zh-CN" sz="2800">
                <a:ea typeface="宋体" pitchFamily="2" charset="-122"/>
              </a:rPr>
              <a:t>×100% </a:t>
            </a:r>
          </a:p>
        </p:txBody>
      </p:sp>
    </p:spTree>
    <p:extLst>
      <p:ext uri="{BB962C8B-B14F-4D97-AF65-F5344CB8AC3E}">
        <p14:creationId xmlns:p14="http://schemas.microsoft.com/office/powerpoint/2010/main" val="23870985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2"/>
          </p:nvPr>
        </p:nvSpPr>
        <p:spPr/>
        <p:txBody>
          <a:bodyPr/>
          <a:lstStyle/>
          <a:p>
            <a:fld id="{4E8026D8-51C9-4A6C-A856-15D3E0E08265}" type="slidenum">
              <a:rPr lang="en-US" altLang="zh-CN"/>
              <a:pPr/>
              <a:t>11</a:t>
            </a:fld>
            <a:endParaRPr lang="en-US" altLang="zh-CN"/>
          </a:p>
        </p:txBody>
      </p:sp>
      <p:sp>
        <p:nvSpPr>
          <p:cNvPr id="147458" name="Text Box 2"/>
          <p:cNvSpPr txBox="1">
            <a:spLocks noChangeArrowheads="1"/>
          </p:cNvSpPr>
          <p:nvPr/>
        </p:nvSpPr>
        <p:spPr bwMode="auto">
          <a:xfrm>
            <a:off x="457200" y="685800"/>
            <a:ext cx="7924800" cy="15906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a:ea typeface="宋体" pitchFamily="2" charset="-122"/>
              </a:rPr>
              <a:t>主营业务利润变动率</a:t>
            </a:r>
          </a:p>
          <a:p>
            <a:pPr algn="l">
              <a:spcBef>
                <a:spcPct val="50000"/>
              </a:spcBef>
            </a:pPr>
            <a:r>
              <a:rPr lang="en-US" altLang="zh-CN" sz="2800">
                <a:ea typeface="宋体" pitchFamily="2" charset="-122"/>
              </a:rPr>
              <a:t>=</a:t>
            </a:r>
            <a:r>
              <a:rPr lang="zh-CN" altLang="en-US" sz="2800">
                <a:ea typeface="宋体" pitchFamily="2" charset="-122"/>
              </a:rPr>
              <a:t>（本期主营业务利润</a:t>
            </a:r>
            <a:r>
              <a:rPr lang="en-US" altLang="zh-CN" sz="2800">
                <a:ea typeface="宋体" pitchFamily="2" charset="-122"/>
              </a:rPr>
              <a:t>-</a:t>
            </a:r>
            <a:r>
              <a:rPr lang="zh-CN" altLang="en-US" sz="2800">
                <a:ea typeface="宋体" pitchFamily="2" charset="-122"/>
              </a:rPr>
              <a:t>基期主营业务利润）</a:t>
            </a:r>
            <a:r>
              <a:rPr lang="en-US" altLang="zh-CN" sz="2800">
                <a:ea typeface="宋体" pitchFamily="2" charset="-122"/>
              </a:rPr>
              <a:t>÷</a:t>
            </a:r>
            <a:r>
              <a:rPr lang="zh-CN" altLang="en-US" sz="2800">
                <a:ea typeface="宋体" pitchFamily="2" charset="-122"/>
              </a:rPr>
              <a:t>基期主营业务利润 </a:t>
            </a:r>
          </a:p>
        </p:txBody>
      </p:sp>
      <p:sp>
        <p:nvSpPr>
          <p:cNvPr id="147459" name="Text Box 3"/>
          <p:cNvSpPr txBox="1">
            <a:spLocks noChangeArrowheads="1"/>
          </p:cNvSpPr>
          <p:nvPr/>
        </p:nvSpPr>
        <p:spPr bwMode="auto">
          <a:xfrm>
            <a:off x="609600" y="3429000"/>
            <a:ext cx="7772400" cy="1593850"/>
          </a:xfrm>
          <a:prstGeom prst="rect">
            <a:avLst/>
          </a:prstGeom>
          <a:noFill/>
          <a:ln w="63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a:ea typeface="宋体" pitchFamily="2" charset="-122"/>
              </a:rPr>
              <a:t>销售毛利率变动率</a:t>
            </a:r>
          </a:p>
          <a:p>
            <a:pPr algn="l">
              <a:spcBef>
                <a:spcPct val="50000"/>
              </a:spcBef>
            </a:pPr>
            <a:r>
              <a:rPr lang="zh-CN" altLang="en-US" sz="2800">
                <a:ea typeface="宋体" pitchFamily="2" charset="-122"/>
              </a:rPr>
              <a:t>＝（本期销售毛利率</a:t>
            </a:r>
            <a:r>
              <a:rPr lang="en-US" altLang="zh-CN" sz="2800">
                <a:ea typeface="宋体" pitchFamily="2" charset="-122"/>
              </a:rPr>
              <a:t>-</a:t>
            </a:r>
            <a:r>
              <a:rPr lang="zh-CN" altLang="en-US" sz="2800">
                <a:ea typeface="宋体" pitchFamily="2" charset="-122"/>
              </a:rPr>
              <a:t>基期销售毛利率）</a:t>
            </a:r>
            <a:r>
              <a:rPr lang="en-US" altLang="zh-CN" sz="2800">
                <a:ea typeface="宋体" pitchFamily="2" charset="-122"/>
              </a:rPr>
              <a:t>÷</a:t>
            </a:r>
            <a:r>
              <a:rPr lang="zh-CN" altLang="en-US" sz="2800">
                <a:ea typeface="宋体" pitchFamily="2" charset="-122"/>
              </a:rPr>
              <a:t>基期销售毛利率 </a:t>
            </a:r>
          </a:p>
        </p:txBody>
      </p:sp>
    </p:spTree>
    <p:extLst>
      <p:ext uri="{BB962C8B-B14F-4D97-AF65-F5344CB8AC3E}">
        <p14:creationId xmlns:p14="http://schemas.microsoft.com/office/powerpoint/2010/main" val="2337350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p:txBody>
          <a:bodyPr/>
          <a:lstStyle/>
          <a:p>
            <a:r>
              <a:rPr lang="zh-CN" altLang="en-US"/>
              <a:t>2009年4月</a:t>
            </a:r>
            <a:endParaRPr lang="en-US" altLang="zh-CN"/>
          </a:p>
        </p:txBody>
      </p:sp>
      <p:sp>
        <p:nvSpPr>
          <p:cNvPr id="5" name="灯片编号占位符 3"/>
          <p:cNvSpPr>
            <a:spLocks noGrp="1"/>
          </p:cNvSpPr>
          <p:nvPr>
            <p:ph type="sldNum" sz="quarter" idx="12"/>
          </p:nvPr>
        </p:nvSpPr>
        <p:spPr/>
        <p:txBody>
          <a:bodyPr/>
          <a:lstStyle/>
          <a:p>
            <a:fld id="{D5E40520-7310-438C-B7B0-BE28C450E46C}" type="slidenum">
              <a:rPr lang="en-US" altLang="zh-CN"/>
              <a:pPr/>
              <a:t>12</a:t>
            </a:fld>
            <a:endParaRPr lang="en-US" altLang="zh-CN"/>
          </a:p>
        </p:txBody>
      </p:sp>
      <p:sp>
        <p:nvSpPr>
          <p:cNvPr id="148482" name="Text Box 2"/>
          <p:cNvSpPr txBox="1">
            <a:spLocks noChangeArrowheads="1"/>
          </p:cNvSpPr>
          <p:nvPr/>
        </p:nvSpPr>
        <p:spPr bwMode="auto">
          <a:xfrm>
            <a:off x="609600" y="1143000"/>
            <a:ext cx="4343400" cy="350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800" dirty="0">
                <a:latin typeface="迷你简铁筋隶书" pitchFamily="65" charset="-122"/>
                <a:ea typeface="迷你简铁筋隶书" pitchFamily="65" charset="-122"/>
              </a:rPr>
              <a:t>        </a:t>
            </a:r>
            <a:r>
              <a:rPr lang="zh-CN" altLang="en-US" sz="2800" dirty="0">
                <a:latin typeface="迷你简铁筋隶书" pitchFamily="65" charset="-122"/>
                <a:ea typeface="迷你简铁筋隶书" pitchFamily="65" charset="-122"/>
              </a:rPr>
              <a:t>在企业内部管理及外部经营条件基本不变的情况下，这四个指标的变动趋势、幅度应趋于一致，一旦那个指标变动较其他指标变动出现异常</a:t>
            </a:r>
            <a:r>
              <a:rPr lang="zh-CN" altLang="en-US" sz="2800" dirty="0" smtClean="0">
                <a:latin typeface="迷你简铁筋隶书" pitchFamily="65" charset="-122"/>
                <a:ea typeface="迷你简铁筋隶书" pitchFamily="65" charset="-122"/>
              </a:rPr>
              <a:t>，应</a:t>
            </a:r>
            <a:r>
              <a:rPr lang="zh-CN" altLang="en-US" sz="2800" dirty="0">
                <a:latin typeface="迷你简铁筋隶书" pitchFamily="65" charset="-122"/>
                <a:ea typeface="迷你简铁筋隶书" pitchFamily="65" charset="-122"/>
              </a:rPr>
              <a:t>结合企业报表其他数据进行分析。 </a:t>
            </a:r>
          </a:p>
        </p:txBody>
      </p:sp>
      <p:pic>
        <p:nvPicPr>
          <p:cNvPr id="148483" name="Picture 3" descr="200810300842377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3048000"/>
            <a:ext cx="2057400" cy="237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19288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p:cNvSpPr>
            <a:spLocks noGrp="1"/>
          </p:cNvSpPr>
          <p:nvPr>
            <p:ph type="sldNum" sz="quarter" idx="12"/>
          </p:nvPr>
        </p:nvSpPr>
        <p:spPr/>
        <p:txBody>
          <a:bodyPr/>
          <a:lstStyle/>
          <a:p>
            <a:fld id="{53EE15D7-9A4B-4537-9961-C1741680E772}" type="slidenum">
              <a:rPr lang="en-US" altLang="zh-CN"/>
              <a:pPr/>
              <a:t>13</a:t>
            </a:fld>
            <a:endParaRPr lang="en-US" altLang="zh-CN"/>
          </a:p>
        </p:txBody>
      </p:sp>
      <p:sp>
        <p:nvSpPr>
          <p:cNvPr id="149506" name="Text Box 2"/>
          <p:cNvSpPr txBox="1">
            <a:spLocks noChangeArrowheads="1"/>
          </p:cNvSpPr>
          <p:nvPr/>
        </p:nvSpPr>
        <p:spPr bwMode="auto">
          <a:xfrm>
            <a:off x="457200" y="609600"/>
            <a:ext cx="7859216"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b="1" dirty="0">
                <a:solidFill>
                  <a:srgbClr val="FF0000"/>
                </a:solidFill>
                <a:ea typeface="宋体" pitchFamily="2" charset="-122"/>
              </a:rPr>
              <a:t>如果</a:t>
            </a:r>
            <a:r>
              <a:rPr lang="zh-CN" altLang="en-US" sz="2800" b="1" dirty="0">
                <a:ea typeface="宋体" pitchFamily="2" charset="-122"/>
              </a:rPr>
              <a:t>主营业务收入的增幅小于主营业务成本的增幅</a:t>
            </a:r>
          </a:p>
          <a:p>
            <a:pPr algn="l">
              <a:spcBef>
                <a:spcPct val="50000"/>
              </a:spcBef>
            </a:pPr>
            <a:r>
              <a:rPr lang="zh-CN" altLang="en-US" sz="2800" b="1" dirty="0">
                <a:ea typeface="宋体" pitchFamily="2" charset="-122"/>
              </a:rPr>
              <a:t>（主营业务利润率及销售毛利率必定下降）</a:t>
            </a:r>
            <a:r>
              <a:rPr lang="zh-CN" altLang="en-US" sz="2800" dirty="0">
                <a:ea typeface="宋体" pitchFamily="2" charset="-122"/>
              </a:rPr>
              <a:t> </a:t>
            </a:r>
          </a:p>
        </p:txBody>
      </p:sp>
      <p:sp>
        <p:nvSpPr>
          <p:cNvPr id="149507" name="Text Box 3"/>
          <p:cNvSpPr txBox="1">
            <a:spLocks noChangeArrowheads="1"/>
          </p:cNvSpPr>
          <p:nvPr/>
        </p:nvSpPr>
        <p:spPr bwMode="auto">
          <a:xfrm>
            <a:off x="457200" y="3124200"/>
            <a:ext cx="4572000" cy="244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b="1">
                <a:ea typeface="宋体" pitchFamily="2" charset="-122"/>
              </a:rPr>
              <a:t>一方面</a:t>
            </a:r>
            <a:r>
              <a:rPr lang="zh-CN" altLang="en-US" sz="2800">
                <a:ea typeface="宋体" pitchFamily="2" charset="-122"/>
              </a:rPr>
              <a:t> </a:t>
            </a:r>
            <a:endParaRPr lang="zh-CN" altLang="en-US" sz="2800" b="1">
              <a:ea typeface="宋体" pitchFamily="2" charset="-122"/>
            </a:endParaRPr>
          </a:p>
          <a:p>
            <a:pPr algn="l">
              <a:spcBef>
                <a:spcPct val="50000"/>
              </a:spcBef>
            </a:pPr>
            <a:r>
              <a:rPr lang="zh-CN" altLang="en-US" sz="2800" b="1">
                <a:ea typeface="宋体" pitchFamily="2" charset="-122"/>
              </a:rPr>
              <a:t>应对企业主营业务收入情况进行分析，结合资产负债表中往来款项科目的期初、期末数额进行分析</a:t>
            </a:r>
            <a:r>
              <a:rPr lang="zh-CN" altLang="en-US" sz="2400">
                <a:ea typeface="宋体" pitchFamily="2" charset="-122"/>
              </a:rPr>
              <a:t> </a:t>
            </a:r>
          </a:p>
        </p:txBody>
      </p:sp>
      <p:sp>
        <p:nvSpPr>
          <p:cNvPr id="149508" name="WordArt 4"/>
          <p:cNvSpPr>
            <a:spLocks noChangeArrowheads="1" noChangeShapeType="1" noTextEdit="1"/>
          </p:cNvSpPr>
          <p:nvPr/>
        </p:nvSpPr>
        <p:spPr bwMode="auto">
          <a:xfrm>
            <a:off x="480864" y="2495483"/>
            <a:ext cx="3200400" cy="5708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kern="10" dirty="0">
                <a:solidFill>
                  <a:srgbClr val="336699"/>
                </a:solidFill>
                <a:effectLst>
                  <a:outerShdw dist="45791" dir="2021404" algn="ctr" rotWithShape="0">
                    <a:srgbClr val="B2B2B2">
                      <a:alpha val="80000"/>
                    </a:srgbClr>
                  </a:outerShdw>
                </a:effectLst>
                <a:latin typeface="宋体"/>
                <a:ea typeface="宋体"/>
              </a:rPr>
              <a:t>进一步的分析：</a:t>
            </a:r>
          </a:p>
        </p:txBody>
      </p:sp>
      <p:sp>
        <p:nvSpPr>
          <p:cNvPr id="149509" name="Line 5"/>
          <p:cNvSpPr>
            <a:spLocks noChangeShapeType="1"/>
          </p:cNvSpPr>
          <p:nvPr/>
        </p:nvSpPr>
        <p:spPr bwMode="auto">
          <a:xfrm>
            <a:off x="6096000" y="5562600"/>
            <a:ext cx="1447800"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605453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1"/>
          <p:cNvSpPr>
            <a:spLocks noGrp="1"/>
          </p:cNvSpPr>
          <p:nvPr>
            <p:ph type="dt" sz="half" idx="10"/>
          </p:nvPr>
        </p:nvSpPr>
        <p:spPr/>
        <p:txBody>
          <a:bodyPr/>
          <a:lstStyle/>
          <a:p>
            <a:r>
              <a:rPr lang="zh-CN" altLang="en-US"/>
              <a:t>2009年4月</a:t>
            </a:r>
            <a:endParaRPr lang="en-US" altLang="zh-CN"/>
          </a:p>
        </p:txBody>
      </p:sp>
      <p:sp>
        <p:nvSpPr>
          <p:cNvPr id="4" name="灯片编号占位符 3"/>
          <p:cNvSpPr>
            <a:spLocks noGrp="1"/>
          </p:cNvSpPr>
          <p:nvPr>
            <p:ph type="sldNum" sz="quarter" idx="12"/>
          </p:nvPr>
        </p:nvSpPr>
        <p:spPr/>
        <p:txBody>
          <a:bodyPr/>
          <a:lstStyle/>
          <a:p>
            <a:fld id="{8B4FC9A0-4221-4FCB-8662-67CF7D5A0524}" type="slidenum">
              <a:rPr lang="en-US" altLang="zh-CN"/>
              <a:pPr/>
              <a:t>14</a:t>
            </a:fld>
            <a:endParaRPr lang="en-US" altLang="zh-CN"/>
          </a:p>
        </p:txBody>
      </p:sp>
      <p:sp>
        <p:nvSpPr>
          <p:cNvPr id="151554" name="Text Box 2"/>
          <p:cNvSpPr txBox="1">
            <a:spLocks noChangeArrowheads="1"/>
          </p:cNvSpPr>
          <p:nvPr/>
        </p:nvSpPr>
        <p:spPr bwMode="auto">
          <a:xfrm>
            <a:off x="304800" y="357188"/>
            <a:ext cx="8229600" cy="650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b="1">
                <a:ea typeface="宋体" pitchFamily="2" charset="-122"/>
              </a:rPr>
              <a:t>一方面</a:t>
            </a:r>
            <a:r>
              <a:rPr lang="zh-CN" altLang="en-US" sz="2800">
                <a:ea typeface="宋体" pitchFamily="2" charset="-122"/>
              </a:rPr>
              <a:t> </a:t>
            </a:r>
          </a:p>
          <a:p>
            <a:pPr algn="l">
              <a:spcBef>
                <a:spcPct val="50000"/>
              </a:spcBef>
            </a:pPr>
            <a:r>
              <a:rPr lang="zh-CN" altLang="en-US" sz="2800" b="1">
                <a:ea typeface="宋体" pitchFamily="2" charset="-122"/>
              </a:rPr>
              <a:t>应对企业主营业务成本项的具体构成进行分析，了解企业成本的结转情况，分析</a:t>
            </a:r>
          </a:p>
          <a:p>
            <a:pPr algn="l">
              <a:spcBef>
                <a:spcPct val="50000"/>
              </a:spcBef>
              <a:buFontTx/>
              <a:buChar char="•"/>
            </a:pPr>
            <a:r>
              <a:rPr lang="zh-CN" altLang="en-US" sz="2800" b="1">
                <a:ea typeface="宋体" pitchFamily="2" charset="-122"/>
              </a:rPr>
              <a:t>企业是否存在对成本中“料”的部分改变成本结转方法、多计发出成本，少计存货（含产成品、在产品和材料）等问题，</a:t>
            </a:r>
          </a:p>
          <a:p>
            <a:pPr algn="l">
              <a:spcBef>
                <a:spcPct val="50000"/>
              </a:spcBef>
              <a:buFontTx/>
              <a:buChar char="•"/>
            </a:pPr>
            <a:r>
              <a:rPr lang="zh-CN" altLang="en-US" sz="2800" b="1">
                <a:ea typeface="宋体" pitchFamily="2" charset="-122"/>
              </a:rPr>
              <a:t>对成本中“工”的部分重点查看应付工资科目年末结余情况、工资计算表、企业员工花名册、工时产量统计表等辅助资料，分析企业工资是否存在多提多列支问题，</a:t>
            </a:r>
          </a:p>
          <a:p>
            <a:pPr algn="l">
              <a:spcBef>
                <a:spcPct val="50000"/>
              </a:spcBef>
              <a:buFontTx/>
              <a:buChar char="•"/>
            </a:pPr>
            <a:r>
              <a:rPr lang="zh-CN" altLang="en-US" sz="2800" b="1">
                <a:ea typeface="宋体" pitchFamily="2" charset="-122"/>
              </a:rPr>
              <a:t>对“费”的部分应重点结合固定资产变动及累计折旧变动，分析是否存在改变折旧计提方法，多计成本的问题。</a:t>
            </a:r>
            <a:r>
              <a:rPr lang="zh-CN" altLang="en-US" sz="2800">
                <a:ea typeface="宋体" pitchFamily="2" charset="-122"/>
              </a:rPr>
              <a:t> </a:t>
            </a:r>
          </a:p>
        </p:txBody>
      </p:sp>
    </p:spTree>
    <p:extLst>
      <p:ext uri="{BB962C8B-B14F-4D97-AF65-F5344CB8AC3E}">
        <p14:creationId xmlns:p14="http://schemas.microsoft.com/office/powerpoint/2010/main" val="14718807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1" name="Rectangle 1027"/>
          <p:cNvSpPr>
            <a:spLocks noGrp="1" noChangeArrowheads="1"/>
          </p:cNvSpPr>
          <p:nvPr>
            <p:ph idx="1"/>
          </p:nvPr>
        </p:nvSpPr>
        <p:spPr>
          <a:xfrm>
            <a:off x="323528" y="404664"/>
            <a:ext cx="7753672" cy="6051072"/>
          </a:xfrm>
        </p:spPr>
        <p:txBody>
          <a:bodyPr/>
          <a:lstStyle/>
          <a:p>
            <a:pPr marL="0" indent="0">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1</a:t>
            </a:r>
            <a:r>
              <a:rPr lang="zh-CN" altLang="en-US" dirty="0" smtClean="0">
                <a:solidFill>
                  <a:srgbClr val="000000"/>
                </a:solidFill>
                <a:latin typeface="宋体" pitchFamily="2" charset="-122"/>
              </a:rPr>
              <a:t>）收入类评估分析指标</a:t>
            </a:r>
            <a:r>
              <a:rPr lang="zh-CN" altLang="en-US" dirty="0" smtClean="0">
                <a:latin typeface="华文新魏" pitchFamily="2" charset="-122"/>
                <a:ea typeface="华文新魏" pitchFamily="2" charset="-122"/>
              </a:rPr>
              <a:t> </a:t>
            </a:r>
          </a:p>
          <a:p>
            <a:pPr lvl="1"/>
            <a:r>
              <a:rPr lang="zh-CN" altLang="en-US" dirty="0" smtClean="0">
                <a:solidFill>
                  <a:srgbClr val="000000"/>
                </a:solidFill>
                <a:latin typeface="宋体" pitchFamily="2" charset="-122"/>
              </a:rPr>
              <a:t>主</a:t>
            </a:r>
            <a:r>
              <a:rPr lang="zh-CN" altLang="en-US" dirty="0" smtClean="0">
                <a:solidFill>
                  <a:srgbClr val="000000"/>
                </a:solidFill>
                <a:latin typeface="宋体" pitchFamily="2" charset="-122"/>
              </a:rPr>
              <a:t>营业务收入变动率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（本期主营业务收入－基期主营业务收入）÷基期主营业务收入×</a:t>
            </a:r>
            <a:r>
              <a:rPr lang="zh-CN" altLang="en-US" dirty="0" smtClean="0">
                <a:solidFill>
                  <a:srgbClr val="000000"/>
                </a:solidFill>
                <a:latin typeface="" charset="0"/>
              </a:rPr>
              <a:t>100%</a:t>
            </a:r>
            <a:r>
              <a:rPr lang="zh-CN" altLang="en-US" dirty="0" smtClean="0">
                <a:latin typeface="华文新魏" pitchFamily="2" charset="-122"/>
                <a:ea typeface="华文新魏" pitchFamily="2" charset="-122"/>
              </a:rPr>
              <a:t> </a:t>
            </a:r>
          </a:p>
          <a:p>
            <a:pPr lvl="2"/>
            <a:endParaRPr lang="zh-CN" altLang="en-US" dirty="0">
              <a:latin typeface="华文新魏" pitchFamily="2" charset="-122"/>
              <a:ea typeface="华文新魏" pitchFamily="2" charset="-122"/>
            </a:endParaRPr>
          </a:p>
        </p:txBody>
      </p:sp>
      <p:sp>
        <p:nvSpPr>
          <p:cNvPr id="263172" name="Oval 1028"/>
          <p:cNvSpPr>
            <a:spLocks noChangeArrowheads="1"/>
          </p:cNvSpPr>
          <p:nvPr/>
        </p:nvSpPr>
        <p:spPr bwMode="auto">
          <a:xfrm>
            <a:off x="1781065" y="2798440"/>
            <a:ext cx="3810000" cy="702568"/>
          </a:xfrm>
          <a:prstGeom prst="ellipse">
            <a:avLst/>
          </a:prstGeom>
          <a:gradFill rotWithShape="0">
            <a:gsLst>
              <a:gs pos="0">
                <a:schemeClr val="accent1">
                  <a:gamma/>
                  <a:shade val="46275"/>
                  <a:invGamma/>
                </a:schemeClr>
              </a:gs>
              <a:gs pos="50000">
                <a:schemeClr val="accent1"/>
              </a:gs>
              <a:gs pos="100000">
                <a:schemeClr val="accent1">
                  <a:gamma/>
                  <a:shade val="46275"/>
                  <a:invGamma/>
                </a:schemeClr>
              </a:gs>
            </a:gsLst>
            <a:lin ang="5400000" scaled="1"/>
          </a:gradFill>
          <a:ln w="9525">
            <a:noFill/>
            <a:round/>
            <a:headEnd/>
            <a:tailEnd/>
          </a:ln>
          <a:effectLst/>
        </p:spPr>
        <p:txBody>
          <a:bodyPr wrap="none" anchor="ctr"/>
          <a:lstStyle/>
          <a:p>
            <a:pPr algn="ctr">
              <a:buFont typeface="Wingdings" pitchFamily="2" charset="2"/>
              <a:buNone/>
            </a:pPr>
            <a:r>
              <a:rPr lang="zh-CN" altLang="en-US" dirty="0">
                <a:solidFill>
                  <a:prstClr val="black"/>
                </a:solidFill>
              </a:rPr>
              <a:t>主营业务收入变动率</a:t>
            </a:r>
          </a:p>
        </p:txBody>
      </p:sp>
      <p:sp>
        <p:nvSpPr>
          <p:cNvPr id="263173" name="Oval 1029"/>
          <p:cNvSpPr>
            <a:spLocks noChangeArrowheads="1"/>
          </p:cNvSpPr>
          <p:nvPr/>
        </p:nvSpPr>
        <p:spPr bwMode="auto">
          <a:xfrm>
            <a:off x="5562600" y="4191000"/>
            <a:ext cx="914400" cy="914400"/>
          </a:xfrm>
          <a:prstGeom prst="ellipse">
            <a:avLst/>
          </a:prstGeom>
          <a:noFill/>
          <a:ln w="9525">
            <a:noFill/>
            <a:round/>
            <a:headEnd/>
            <a:tailEnd/>
          </a:ln>
          <a:effectLst/>
        </p:spPr>
        <p:txBody>
          <a:bodyPr wrap="none" anchor="ctr"/>
          <a:lstStyle/>
          <a:p>
            <a:endParaRPr lang="zh-CN" altLang="en-US">
              <a:solidFill>
                <a:prstClr val="black"/>
              </a:solidFill>
            </a:endParaRPr>
          </a:p>
        </p:txBody>
      </p:sp>
      <p:sp>
        <p:nvSpPr>
          <p:cNvPr id="263174" name="AutoShape 1030"/>
          <p:cNvSpPr>
            <a:spLocks noChangeArrowheads="1"/>
          </p:cNvSpPr>
          <p:nvPr/>
        </p:nvSpPr>
        <p:spPr bwMode="auto">
          <a:xfrm>
            <a:off x="0" y="4221088"/>
            <a:ext cx="3886200" cy="715888"/>
          </a:xfrm>
          <a:prstGeom prst="diamond">
            <a:avLst/>
          </a:prstGeom>
          <a:gradFill rotWithShape="0">
            <a:gsLst>
              <a:gs pos="0">
                <a:schemeClr val="accent1">
                  <a:gamma/>
                  <a:shade val="46275"/>
                  <a:invGamma/>
                </a:schemeClr>
              </a:gs>
              <a:gs pos="50000">
                <a:schemeClr val="accent1"/>
              </a:gs>
              <a:gs pos="100000">
                <a:schemeClr val="accent1">
                  <a:gamma/>
                  <a:shade val="46275"/>
                  <a:invGamma/>
                </a:schemeClr>
              </a:gs>
            </a:gsLst>
            <a:lin ang="5400000" scaled="1"/>
          </a:gradFill>
          <a:ln w="9525">
            <a:noFill/>
            <a:miter lim="800000"/>
            <a:headEnd/>
            <a:tailEnd/>
          </a:ln>
          <a:effectLst/>
        </p:spPr>
        <p:txBody>
          <a:bodyPr wrap="none" anchor="ctr"/>
          <a:lstStyle/>
          <a:p>
            <a:pPr algn="ctr">
              <a:buFont typeface="Wingdings" pitchFamily="2" charset="2"/>
              <a:buNone/>
            </a:pPr>
            <a:r>
              <a:rPr lang="zh-CN" altLang="en-US" dirty="0">
                <a:solidFill>
                  <a:prstClr val="black"/>
                </a:solidFill>
              </a:rPr>
              <a:t>正值≈预警值</a:t>
            </a:r>
          </a:p>
        </p:txBody>
      </p:sp>
      <p:sp>
        <p:nvSpPr>
          <p:cNvPr id="263175" name="AutoShape 1031"/>
          <p:cNvSpPr>
            <a:spLocks noChangeArrowheads="1"/>
          </p:cNvSpPr>
          <p:nvPr/>
        </p:nvSpPr>
        <p:spPr bwMode="auto">
          <a:xfrm>
            <a:off x="3962400" y="4221088"/>
            <a:ext cx="4114800" cy="792088"/>
          </a:xfrm>
          <a:prstGeom prst="diamond">
            <a:avLst/>
          </a:prstGeom>
          <a:solidFill>
            <a:schemeClr val="hlink"/>
          </a:solidFill>
          <a:ln w="9525">
            <a:noFill/>
            <a:miter lim="800000"/>
            <a:headEnd/>
            <a:tailEnd/>
          </a:ln>
          <a:effectLst/>
        </p:spPr>
        <p:txBody>
          <a:bodyPr wrap="none" anchor="ctr"/>
          <a:lstStyle/>
          <a:p>
            <a:pPr algn="ctr">
              <a:buFont typeface="Wingdings" pitchFamily="2" charset="2"/>
              <a:buNone/>
            </a:pPr>
            <a:r>
              <a:rPr lang="zh-CN" altLang="en-US" sz="2400" dirty="0">
                <a:solidFill>
                  <a:prstClr val="black"/>
                </a:solidFill>
              </a:rPr>
              <a:t>负值、或正值＜预警值</a:t>
            </a:r>
          </a:p>
        </p:txBody>
      </p:sp>
      <p:sp>
        <p:nvSpPr>
          <p:cNvPr id="263176" name="Oval 1032"/>
          <p:cNvSpPr>
            <a:spLocks noChangeArrowheads="1"/>
          </p:cNvSpPr>
          <p:nvPr/>
        </p:nvSpPr>
        <p:spPr bwMode="auto">
          <a:xfrm>
            <a:off x="447565" y="5919553"/>
            <a:ext cx="2667000" cy="457200"/>
          </a:xfrm>
          <a:prstGeom prst="ellipse">
            <a:avLst/>
          </a:prstGeom>
          <a:gradFill rotWithShape="0">
            <a:gsLst>
              <a:gs pos="0">
                <a:schemeClr val="accent1"/>
              </a:gs>
              <a:gs pos="100000">
                <a:schemeClr val="accent1">
                  <a:gamma/>
                  <a:shade val="46275"/>
                  <a:invGamma/>
                </a:schemeClr>
              </a:gs>
            </a:gsLst>
            <a:lin ang="0" scaled="1"/>
          </a:gradFill>
          <a:ln w="9525">
            <a:noFill/>
            <a:round/>
            <a:headEnd/>
            <a:tailEnd/>
          </a:ln>
          <a:effectLst/>
        </p:spPr>
        <p:txBody>
          <a:bodyPr wrap="none" anchor="ctr"/>
          <a:lstStyle/>
          <a:p>
            <a:pPr algn="ctr">
              <a:buFont typeface="Wingdings" pitchFamily="2" charset="2"/>
              <a:buNone/>
            </a:pPr>
            <a:r>
              <a:rPr lang="zh-CN" altLang="en-US" dirty="0">
                <a:solidFill>
                  <a:prstClr val="black"/>
                </a:solidFill>
              </a:rPr>
              <a:t>正常</a:t>
            </a:r>
          </a:p>
        </p:txBody>
      </p:sp>
      <p:sp>
        <p:nvSpPr>
          <p:cNvPr id="263177" name="Oval 1033"/>
          <p:cNvSpPr>
            <a:spLocks noChangeArrowheads="1"/>
          </p:cNvSpPr>
          <p:nvPr/>
        </p:nvSpPr>
        <p:spPr bwMode="auto">
          <a:xfrm>
            <a:off x="4724400" y="5928625"/>
            <a:ext cx="2590800" cy="533400"/>
          </a:xfrm>
          <a:prstGeom prst="ellipse">
            <a:avLst/>
          </a:prstGeom>
          <a:solidFill>
            <a:schemeClr val="hlink"/>
          </a:solidFill>
          <a:ln w="9525">
            <a:noFill/>
            <a:round/>
            <a:headEnd/>
            <a:tailEnd/>
          </a:ln>
          <a:effectLst/>
        </p:spPr>
        <p:txBody>
          <a:bodyPr wrap="none" anchor="ctr"/>
          <a:lstStyle/>
          <a:p>
            <a:pPr algn="ctr">
              <a:buFont typeface="Wingdings" pitchFamily="2" charset="2"/>
              <a:buNone/>
            </a:pPr>
            <a:r>
              <a:rPr lang="zh-CN" altLang="en-US" dirty="0">
                <a:solidFill>
                  <a:prstClr val="black"/>
                </a:solidFill>
              </a:rPr>
              <a:t>少计收入</a:t>
            </a:r>
          </a:p>
        </p:txBody>
      </p:sp>
      <p:sp>
        <p:nvSpPr>
          <p:cNvPr id="263178" name="Line 1034"/>
          <p:cNvSpPr>
            <a:spLocks noChangeShapeType="1"/>
          </p:cNvSpPr>
          <p:nvPr/>
        </p:nvSpPr>
        <p:spPr bwMode="auto">
          <a:xfrm flipH="1">
            <a:off x="1691680" y="3573016"/>
            <a:ext cx="1584176" cy="648072"/>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3179" name="Line 1035"/>
          <p:cNvSpPr>
            <a:spLocks noChangeShapeType="1"/>
          </p:cNvSpPr>
          <p:nvPr/>
        </p:nvSpPr>
        <p:spPr bwMode="auto">
          <a:xfrm>
            <a:off x="4501434" y="3502946"/>
            <a:ext cx="1512168" cy="72008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3180" name="Line 1036"/>
          <p:cNvSpPr>
            <a:spLocks noChangeShapeType="1"/>
          </p:cNvSpPr>
          <p:nvPr/>
        </p:nvSpPr>
        <p:spPr bwMode="auto">
          <a:xfrm>
            <a:off x="1808279" y="5013176"/>
            <a:ext cx="0" cy="9144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3181" name="Line 1037"/>
          <p:cNvSpPr>
            <a:spLocks noChangeShapeType="1"/>
          </p:cNvSpPr>
          <p:nvPr/>
        </p:nvSpPr>
        <p:spPr bwMode="auto">
          <a:xfrm flipH="1">
            <a:off x="6019800" y="5013175"/>
            <a:ext cx="0" cy="906377"/>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Tree>
    <p:extLst>
      <p:ext uri="{BB962C8B-B14F-4D97-AF65-F5344CB8AC3E}">
        <p14:creationId xmlns:p14="http://schemas.microsoft.com/office/powerpoint/2010/main" val="2894338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3172"/>
                                        </p:tgtEl>
                                        <p:attrNameLst>
                                          <p:attrName>style.visibility</p:attrName>
                                        </p:attrNameLst>
                                      </p:cBhvr>
                                      <p:to>
                                        <p:strVal val="visible"/>
                                      </p:to>
                                    </p:set>
                                    <p:anim calcmode="lin" valueType="num">
                                      <p:cBhvr additive="base">
                                        <p:cTn id="7" dur="500" fill="hold"/>
                                        <p:tgtEl>
                                          <p:spTgt spid="263172"/>
                                        </p:tgtEl>
                                        <p:attrNameLst>
                                          <p:attrName>ppt_x</p:attrName>
                                        </p:attrNameLst>
                                      </p:cBhvr>
                                      <p:tavLst>
                                        <p:tav tm="0">
                                          <p:val>
                                            <p:strVal val="0-#ppt_w/2"/>
                                          </p:val>
                                        </p:tav>
                                        <p:tav tm="100000">
                                          <p:val>
                                            <p:strVal val="#ppt_x"/>
                                          </p:val>
                                        </p:tav>
                                      </p:tavLst>
                                    </p:anim>
                                    <p:anim calcmode="lin" valueType="num">
                                      <p:cBhvr additive="base">
                                        <p:cTn id="8" dur="500" fill="hold"/>
                                        <p:tgtEl>
                                          <p:spTgt spid="2631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3178"/>
                                        </p:tgtEl>
                                        <p:attrNameLst>
                                          <p:attrName>style.visibility</p:attrName>
                                        </p:attrNameLst>
                                      </p:cBhvr>
                                      <p:to>
                                        <p:strVal val="visible"/>
                                      </p:to>
                                    </p:set>
                                    <p:anim calcmode="lin" valueType="num">
                                      <p:cBhvr additive="base">
                                        <p:cTn id="13" dur="500" fill="hold"/>
                                        <p:tgtEl>
                                          <p:spTgt spid="263178"/>
                                        </p:tgtEl>
                                        <p:attrNameLst>
                                          <p:attrName>ppt_x</p:attrName>
                                        </p:attrNameLst>
                                      </p:cBhvr>
                                      <p:tavLst>
                                        <p:tav tm="0">
                                          <p:val>
                                            <p:strVal val="0-#ppt_w/2"/>
                                          </p:val>
                                        </p:tav>
                                        <p:tav tm="100000">
                                          <p:val>
                                            <p:strVal val="#ppt_x"/>
                                          </p:val>
                                        </p:tav>
                                      </p:tavLst>
                                    </p:anim>
                                    <p:anim calcmode="lin" valueType="num">
                                      <p:cBhvr additive="base">
                                        <p:cTn id="14" dur="500" fill="hold"/>
                                        <p:tgtEl>
                                          <p:spTgt spid="26317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3174"/>
                                        </p:tgtEl>
                                        <p:attrNameLst>
                                          <p:attrName>style.visibility</p:attrName>
                                        </p:attrNameLst>
                                      </p:cBhvr>
                                      <p:to>
                                        <p:strVal val="visible"/>
                                      </p:to>
                                    </p:set>
                                    <p:anim calcmode="lin" valueType="num">
                                      <p:cBhvr additive="base">
                                        <p:cTn id="19" dur="500" fill="hold"/>
                                        <p:tgtEl>
                                          <p:spTgt spid="263174"/>
                                        </p:tgtEl>
                                        <p:attrNameLst>
                                          <p:attrName>ppt_x</p:attrName>
                                        </p:attrNameLst>
                                      </p:cBhvr>
                                      <p:tavLst>
                                        <p:tav tm="0">
                                          <p:val>
                                            <p:strVal val="0-#ppt_w/2"/>
                                          </p:val>
                                        </p:tav>
                                        <p:tav tm="100000">
                                          <p:val>
                                            <p:strVal val="#ppt_x"/>
                                          </p:val>
                                        </p:tav>
                                      </p:tavLst>
                                    </p:anim>
                                    <p:anim calcmode="lin" valueType="num">
                                      <p:cBhvr additive="base">
                                        <p:cTn id="20" dur="500" fill="hold"/>
                                        <p:tgtEl>
                                          <p:spTgt spid="26317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63180"/>
                                        </p:tgtEl>
                                        <p:attrNameLst>
                                          <p:attrName>style.visibility</p:attrName>
                                        </p:attrNameLst>
                                      </p:cBhvr>
                                      <p:to>
                                        <p:strVal val="visible"/>
                                      </p:to>
                                    </p:set>
                                    <p:anim calcmode="lin" valueType="num">
                                      <p:cBhvr additive="base">
                                        <p:cTn id="25" dur="500" fill="hold"/>
                                        <p:tgtEl>
                                          <p:spTgt spid="263180"/>
                                        </p:tgtEl>
                                        <p:attrNameLst>
                                          <p:attrName>ppt_x</p:attrName>
                                        </p:attrNameLst>
                                      </p:cBhvr>
                                      <p:tavLst>
                                        <p:tav tm="0">
                                          <p:val>
                                            <p:strVal val="0-#ppt_w/2"/>
                                          </p:val>
                                        </p:tav>
                                        <p:tav tm="100000">
                                          <p:val>
                                            <p:strVal val="#ppt_x"/>
                                          </p:val>
                                        </p:tav>
                                      </p:tavLst>
                                    </p:anim>
                                    <p:anim calcmode="lin" valueType="num">
                                      <p:cBhvr additive="base">
                                        <p:cTn id="26" dur="500" fill="hold"/>
                                        <p:tgtEl>
                                          <p:spTgt spid="26318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3176"/>
                                        </p:tgtEl>
                                        <p:attrNameLst>
                                          <p:attrName>style.visibility</p:attrName>
                                        </p:attrNameLst>
                                      </p:cBhvr>
                                      <p:to>
                                        <p:strVal val="visible"/>
                                      </p:to>
                                    </p:set>
                                    <p:anim calcmode="lin" valueType="num">
                                      <p:cBhvr additive="base">
                                        <p:cTn id="31" dur="500" fill="hold"/>
                                        <p:tgtEl>
                                          <p:spTgt spid="263176"/>
                                        </p:tgtEl>
                                        <p:attrNameLst>
                                          <p:attrName>ppt_x</p:attrName>
                                        </p:attrNameLst>
                                      </p:cBhvr>
                                      <p:tavLst>
                                        <p:tav tm="0">
                                          <p:val>
                                            <p:strVal val="0-#ppt_w/2"/>
                                          </p:val>
                                        </p:tav>
                                        <p:tav tm="100000">
                                          <p:val>
                                            <p:strVal val="#ppt_x"/>
                                          </p:val>
                                        </p:tav>
                                      </p:tavLst>
                                    </p:anim>
                                    <p:anim calcmode="lin" valueType="num">
                                      <p:cBhvr additive="base">
                                        <p:cTn id="32" dur="500" fill="hold"/>
                                        <p:tgtEl>
                                          <p:spTgt spid="26317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3179"/>
                                        </p:tgtEl>
                                        <p:attrNameLst>
                                          <p:attrName>style.visibility</p:attrName>
                                        </p:attrNameLst>
                                      </p:cBhvr>
                                      <p:to>
                                        <p:strVal val="visible"/>
                                      </p:to>
                                    </p:set>
                                    <p:anim calcmode="lin" valueType="num">
                                      <p:cBhvr additive="base">
                                        <p:cTn id="37" dur="500" fill="hold"/>
                                        <p:tgtEl>
                                          <p:spTgt spid="263179"/>
                                        </p:tgtEl>
                                        <p:attrNameLst>
                                          <p:attrName>ppt_x</p:attrName>
                                        </p:attrNameLst>
                                      </p:cBhvr>
                                      <p:tavLst>
                                        <p:tav tm="0">
                                          <p:val>
                                            <p:strVal val="0-#ppt_w/2"/>
                                          </p:val>
                                        </p:tav>
                                        <p:tav tm="100000">
                                          <p:val>
                                            <p:strVal val="#ppt_x"/>
                                          </p:val>
                                        </p:tav>
                                      </p:tavLst>
                                    </p:anim>
                                    <p:anim calcmode="lin" valueType="num">
                                      <p:cBhvr additive="base">
                                        <p:cTn id="38" dur="500" fill="hold"/>
                                        <p:tgtEl>
                                          <p:spTgt spid="26317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63175"/>
                                        </p:tgtEl>
                                        <p:attrNameLst>
                                          <p:attrName>style.visibility</p:attrName>
                                        </p:attrNameLst>
                                      </p:cBhvr>
                                      <p:to>
                                        <p:strVal val="visible"/>
                                      </p:to>
                                    </p:set>
                                    <p:anim calcmode="lin" valueType="num">
                                      <p:cBhvr additive="base">
                                        <p:cTn id="43" dur="500" fill="hold"/>
                                        <p:tgtEl>
                                          <p:spTgt spid="263175"/>
                                        </p:tgtEl>
                                        <p:attrNameLst>
                                          <p:attrName>ppt_x</p:attrName>
                                        </p:attrNameLst>
                                      </p:cBhvr>
                                      <p:tavLst>
                                        <p:tav tm="0">
                                          <p:val>
                                            <p:strVal val="0-#ppt_w/2"/>
                                          </p:val>
                                        </p:tav>
                                        <p:tav tm="100000">
                                          <p:val>
                                            <p:strVal val="#ppt_x"/>
                                          </p:val>
                                        </p:tav>
                                      </p:tavLst>
                                    </p:anim>
                                    <p:anim calcmode="lin" valueType="num">
                                      <p:cBhvr additive="base">
                                        <p:cTn id="44" dur="500" fill="hold"/>
                                        <p:tgtEl>
                                          <p:spTgt spid="26317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63181"/>
                                        </p:tgtEl>
                                        <p:attrNameLst>
                                          <p:attrName>style.visibility</p:attrName>
                                        </p:attrNameLst>
                                      </p:cBhvr>
                                      <p:to>
                                        <p:strVal val="visible"/>
                                      </p:to>
                                    </p:set>
                                    <p:anim calcmode="lin" valueType="num">
                                      <p:cBhvr additive="base">
                                        <p:cTn id="49" dur="500" fill="hold"/>
                                        <p:tgtEl>
                                          <p:spTgt spid="263181"/>
                                        </p:tgtEl>
                                        <p:attrNameLst>
                                          <p:attrName>ppt_x</p:attrName>
                                        </p:attrNameLst>
                                      </p:cBhvr>
                                      <p:tavLst>
                                        <p:tav tm="0">
                                          <p:val>
                                            <p:strVal val="0-#ppt_w/2"/>
                                          </p:val>
                                        </p:tav>
                                        <p:tav tm="100000">
                                          <p:val>
                                            <p:strVal val="#ppt_x"/>
                                          </p:val>
                                        </p:tav>
                                      </p:tavLst>
                                    </p:anim>
                                    <p:anim calcmode="lin" valueType="num">
                                      <p:cBhvr additive="base">
                                        <p:cTn id="50" dur="500" fill="hold"/>
                                        <p:tgtEl>
                                          <p:spTgt spid="26318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63177"/>
                                        </p:tgtEl>
                                        <p:attrNameLst>
                                          <p:attrName>style.visibility</p:attrName>
                                        </p:attrNameLst>
                                      </p:cBhvr>
                                      <p:to>
                                        <p:strVal val="visible"/>
                                      </p:to>
                                    </p:set>
                                    <p:anim calcmode="lin" valueType="num">
                                      <p:cBhvr additive="base">
                                        <p:cTn id="55" dur="500" fill="hold"/>
                                        <p:tgtEl>
                                          <p:spTgt spid="263177"/>
                                        </p:tgtEl>
                                        <p:attrNameLst>
                                          <p:attrName>ppt_x</p:attrName>
                                        </p:attrNameLst>
                                      </p:cBhvr>
                                      <p:tavLst>
                                        <p:tav tm="0">
                                          <p:val>
                                            <p:strVal val="0-#ppt_w/2"/>
                                          </p:val>
                                        </p:tav>
                                        <p:tav tm="100000">
                                          <p:val>
                                            <p:strVal val="#ppt_x"/>
                                          </p:val>
                                        </p:tav>
                                      </p:tavLst>
                                    </p:anim>
                                    <p:anim calcmode="lin" valueType="num">
                                      <p:cBhvr additive="base">
                                        <p:cTn id="56" dur="500" fill="hold"/>
                                        <p:tgtEl>
                                          <p:spTgt spid="2631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animBg="1" autoUpdateAnimBg="0"/>
      <p:bldP spid="263174" grpId="0" animBg="1" autoUpdateAnimBg="0"/>
      <p:bldP spid="263175" grpId="0" animBg="1" autoUpdateAnimBg="0"/>
      <p:bldP spid="263176" grpId="0" animBg="1" autoUpdateAnimBg="0"/>
      <p:bldP spid="263177" grpId="0" animBg="1" autoUpdateAnimBg="0"/>
      <p:bldP spid="263178" grpId="0" animBg="1"/>
      <p:bldP spid="263179" grpId="0" animBg="1"/>
      <p:bldP spid="263180" grpId="0" animBg="1"/>
      <p:bldP spid="26318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Rectangle 1027"/>
          <p:cNvSpPr>
            <a:spLocks noGrp="1" noChangeArrowheads="1"/>
          </p:cNvSpPr>
          <p:nvPr>
            <p:ph idx="1"/>
          </p:nvPr>
        </p:nvSpPr>
        <p:spPr>
          <a:xfrm>
            <a:off x="395536" y="764704"/>
            <a:ext cx="7300664" cy="5691032"/>
          </a:xfrm>
        </p:spPr>
        <p:txBody>
          <a:bodyPr/>
          <a:lstStyle/>
          <a:p>
            <a:pPr marL="0" indent="0">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2</a:t>
            </a:r>
            <a:r>
              <a:rPr lang="zh-CN" altLang="en-US" dirty="0" smtClean="0">
                <a:solidFill>
                  <a:srgbClr val="000000"/>
                </a:solidFill>
                <a:latin typeface="宋体" pitchFamily="2" charset="-122"/>
              </a:rPr>
              <a:t>）成本类评估分析指标</a:t>
            </a:r>
            <a:r>
              <a:rPr lang="zh-CN" altLang="en-US" dirty="0" smtClean="0">
                <a:latin typeface="华文新魏" pitchFamily="2" charset="-122"/>
                <a:ea typeface="华文新魏" pitchFamily="2" charset="-122"/>
              </a:rPr>
              <a:t> </a:t>
            </a:r>
          </a:p>
          <a:p>
            <a:pPr lvl="1"/>
            <a:r>
              <a:rPr lang="en-US" altLang="zh-CN" dirty="0" smtClean="0">
                <a:solidFill>
                  <a:srgbClr val="000000"/>
                </a:solidFill>
                <a:latin typeface="宋体" pitchFamily="2" charset="-122"/>
              </a:rPr>
              <a:t>①</a:t>
            </a:r>
            <a:r>
              <a:rPr lang="zh-CN" altLang="en-US" dirty="0" smtClean="0">
                <a:solidFill>
                  <a:srgbClr val="000000"/>
                </a:solidFill>
                <a:latin typeface="宋体" pitchFamily="2" charset="-122"/>
              </a:rPr>
              <a:t>单位产成品原材料耗用率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本期投入原材料÷本期产成品成本×</a:t>
            </a:r>
            <a:r>
              <a:rPr lang="zh-CN" altLang="en-US" dirty="0" smtClean="0">
                <a:solidFill>
                  <a:srgbClr val="000000"/>
                </a:solidFill>
                <a:latin typeface="" charset="0"/>
              </a:rPr>
              <a:t>100%</a:t>
            </a:r>
          </a:p>
          <a:p>
            <a:endParaRPr lang="en-US" altLang="zh-CN" dirty="0" smtClean="0">
              <a:latin typeface="华文新魏" pitchFamily="2" charset="-122"/>
              <a:ea typeface="华文新魏" pitchFamily="2" charset="-122"/>
            </a:endParaRPr>
          </a:p>
          <a:p>
            <a:endParaRPr lang="en-US" altLang="zh-CN" dirty="0" smtClean="0">
              <a:latin typeface="华文新魏" pitchFamily="2" charset="-122"/>
              <a:ea typeface="华文新魏" pitchFamily="2" charset="-122"/>
            </a:endParaRPr>
          </a:p>
          <a:p>
            <a:endParaRPr lang="en-US" altLang="zh-CN" dirty="0" smtClean="0">
              <a:latin typeface="华文新魏" pitchFamily="2" charset="-122"/>
              <a:ea typeface="华文新魏" pitchFamily="2" charset="-122"/>
            </a:endParaRPr>
          </a:p>
          <a:p>
            <a:endParaRPr lang="zh-CN" altLang="en-US" dirty="0">
              <a:latin typeface="华文新魏" pitchFamily="2" charset="-122"/>
              <a:ea typeface="华文新魏" pitchFamily="2" charset="-122"/>
            </a:endParaRPr>
          </a:p>
        </p:txBody>
      </p:sp>
      <p:sp>
        <p:nvSpPr>
          <p:cNvPr id="266244" name="Oval 1028"/>
          <p:cNvSpPr>
            <a:spLocks noChangeArrowheads="1"/>
          </p:cNvSpPr>
          <p:nvPr/>
        </p:nvSpPr>
        <p:spPr bwMode="auto">
          <a:xfrm>
            <a:off x="1693370" y="2348880"/>
            <a:ext cx="4038600" cy="922784"/>
          </a:xfrm>
          <a:prstGeom prst="ellipse">
            <a:avLst/>
          </a:prstGeom>
          <a:solidFill>
            <a:schemeClr val="hlink"/>
          </a:solidFill>
          <a:ln w="9525">
            <a:noFill/>
            <a:round/>
            <a:headEnd/>
            <a:tailEnd/>
          </a:ln>
          <a:effectLst/>
          <a:scene3d>
            <a:camera prst="legacyObliqueBottomLeft"/>
            <a:lightRig rig="legacyFlat3" dir="t"/>
          </a:scene3d>
          <a:sp3d extrusionH="430200" prstMaterial="legacyMatte">
            <a:bevelT w="13500" h="13500" prst="angle"/>
            <a:bevelB w="13500" h="13500" prst="angle"/>
            <a:extrusionClr>
              <a:schemeClr val="hlink"/>
            </a:extrusionClr>
          </a:sp3d>
        </p:spPr>
        <p:txBody>
          <a:bodyPr wrap="none" anchor="ctr">
            <a:flatTx/>
          </a:bodyPr>
          <a:lstStyle/>
          <a:p>
            <a:pPr algn="ctr">
              <a:buFont typeface="Wingdings" pitchFamily="2" charset="2"/>
              <a:buNone/>
            </a:pPr>
            <a:r>
              <a:rPr lang="zh-CN" altLang="en-US" dirty="0">
                <a:solidFill>
                  <a:prstClr val="black"/>
                </a:solidFill>
              </a:rPr>
              <a:t>原材料耗用率</a:t>
            </a:r>
          </a:p>
        </p:txBody>
      </p:sp>
      <p:sp>
        <p:nvSpPr>
          <p:cNvPr id="266246" name="AutoShape 1030"/>
          <p:cNvSpPr>
            <a:spLocks noChangeArrowheads="1"/>
          </p:cNvSpPr>
          <p:nvPr/>
        </p:nvSpPr>
        <p:spPr bwMode="auto">
          <a:xfrm>
            <a:off x="-110831" y="4449688"/>
            <a:ext cx="3886200" cy="960512"/>
          </a:xfrm>
          <a:prstGeom prst="diamond">
            <a:avLst/>
          </a:prstGeom>
          <a:gradFill rotWithShape="0">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p>
            <a:pPr algn="ctr">
              <a:buFont typeface="Wingdings" pitchFamily="2" charset="2"/>
              <a:buNone/>
            </a:pPr>
            <a:r>
              <a:rPr lang="zh-CN" altLang="en-US">
                <a:solidFill>
                  <a:prstClr val="black"/>
                </a:solidFill>
              </a:rPr>
              <a:t>过高</a:t>
            </a:r>
          </a:p>
        </p:txBody>
      </p:sp>
      <p:sp>
        <p:nvSpPr>
          <p:cNvPr id="266247" name="AutoShape 1031"/>
          <p:cNvSpPr>
            <a:spLocks noChangeArrowheads="1"/>
          </p:cNvSpPr>
          <p:nvPr/>
        </p:nvSpPr>
        <p:spPr bwMode="auto">
          <a:xfrm>
            <a:off x="4060371" y="4570276"/>
            <a:ext cx="4572000" cy="719336"/>
          </a:xfrm>
          <a:prstGeom prst="diamond">
            <a:avLst/>
          </a:prstGeom>
          <a:gradFill rotWithShape="0">
            <a:gsLst>
              <a:gs pos="0">
                <a:schemeClr val="hlink"/>
              </a:gs>
              <a:gs pos="100000">
                <a:schemeClr val="hlink">
                  <a:gamma/>
                  <a:shade val="46275"/>
                  <a:invGamma/>
                </a:schemeClr>
              </a:gs>
            </a:gsLst>
            <a:lin ang="5400000" scaled="1"/>
          </a:gradFill>
          <a:ln w="9525">
            <a:noFill/>
            <a:miter lim="800000"/>
            <a:headEnd/>
            <a:tailEnd/>
          </a:ln>
          <a:effectLst/>
        </p:spPr>
        <p:txBody>
          <a:bodyPr wrap="none" anchor="ctr"/>
          <a:lstStyle/>
          <a:p>
            <a:pPr algn="ctr">
              <a:buFont typeface="Wingdings" pitchFamily="2" charset="2"/>
              <a:buNone/>
            </a:pPr>
            <a:r>
              <a:rPr lang="zh-CN" altLang="en-US" dirty="0">
                <a:solidFill>
                  <a:prstClr val="black"/>
                </a:solidFill>
              </a:rPr>
              <a:t>过低</a:t>
            </a:r>
          </a:p>
        </p:txBody>
      </p:sp>
      <p:sp>
        <p:nvSpPr>
          <p:cNvPr id="266248" name="Oval 1032"/>
          <p:cNvSpPr>
            <a:spLocks noChangeArrowheads="1"/>
          </p:cNvSpPr>
          <p:nvPr/>
        </p:nvSpPr>
        <p:spPr bwMode="auto">
          <a:xfrm>
            <a:off x="0" y="5791200"/>
            <a:ext cx="3581400" cy="1066800"/>
          </a:xfrm>
          <a:prstGeom prst="ellipse">
            <a:avLst/>
          </a:prstGeom>
          <a:gradFill rotWithShape="0">
            <a:gsLst>
              <a:gs pos="0">
                <a:schemeClr val="hlink"/>
              </a:gs>
              <a:gs pos="50000">
                <a:schemeClr val="hlink">
                  <a:gamma/>
                  <a:shade val="46275"/>
                  <a:invGamma/>
                </a:schemeClr>
              </a:gs>
              <a:gs pos="100000">
                <a:schemeClr val="hlink"/>
              </a:gs>
            </a:gsLst>
            <a:lin ang="5400000" scaled="1"/>
          </a:gradFill>
          <a:ln w="9525">
            <a:solidFill>
              <a:schemeClr val="bg1"/>
            </a:solidFill>
            <a:round/>
            <a:headEnd/>
            <a:tailEnd/>
          </a:ln>
          <a:effectLst/>
        </p:spPr>
        <p:txBody>
          <a:bodyPr wrap="none" anchor="ctr"/>
          <a:lstStyle/>
          <a:p>
            <a:pPr algn="ctr">
              <a:buFont typeface="Wingdings" pitchFamily="2" charset="2"/>
              <a:buNone/>
            </a:pPr>
            <a:r>
              <a:rPr lang="zh-CN" altLang="en-US" dirty="0">
                <a:solidFill>
                  <a:prstClr val="black"/>
                </a:solidFill>
              </a:rPr>
              <a:t>未入库、账外销售</a:t>
            </a:r>
          </a:p>
        </p:txBody>
      </p:sp>
      <p:sp>
        <p:nvSpPr>
          <p:cNvPr id="266249" name="Oval 1033"/>
          <p:cNvSpPr>
            <a:spLocks noChangeArrowheads="1"/>
          </p:cNvSpPr>
          <p:nvPr/>
        </p:nvSpPr>
        <p:spPr bwMode="auto">
          <a:xfrm>
            <a:off x="4988024" y="5899212"/>
            <a:ext cx="3200400" cy="1066800"/>
          </a:xfrm>
          <a:prstGeom prst="ellipse">
            <a:avLst/>
          </a:prstGeom>
          <a:gradFill rotWithShape="0">
            <a:gsLst>
              <a:gs pos="0">
                <a:schemeClr val="hlink">
                  <a:gamma/>
                  <a:shade val="46275"/>
                  <a:invGamma/>
                </a:schemeClr>
              </a:gs>
              <a:gs pos="50000">
                <a:schemeClr val="hlink"/>
              </a:gs>
              <a:gs pos="100000">
                <a:schemeClr val="hlink">
                  <a:gamma/>
                  <a:shade val="46275"/>
                  <a:invGamma/>
                </a:schemeClr>
              </a:gs>
            </a:gsLst>
            <a:lin ang="5400000" scaled="1"/>
          </a:gradFill>
          <a:ln w="9525">
            <a:noFill/>
            <a:round/>
            <a:headEnd/>
            <a:tailEnd/>
          </a:ln>
          <a:effectLst/>
        </p:spPr>
        <p:txBody>
          <a:bodyPr wrap="none" anchor="ctr"/>
          <a:lstStyle/>
          <a:p>
            <a:pPr algn="ctr">
              <a:buFont typeface="Wingdings" pitchFamily="2" charset="2"/>
              <a:buNone/>
            </a:pPr>
            <a:r>
              <a:rPr lang="zh-CN" altLang="en-US" dirty="0">
                <a:solidFill>
                  <a:prstClr val="black"/>
                </a:solidFill>
              </a:rPr>
              <a:t>多计产成品成本</a:t>
            </a:r>
          </a:p>
        </p:txBody>
      </p:sp>
      <p:sp>
        <p:nvSpPr>
          <p:cNvPr id="266250" name="Line 1034"/>
          <p:cNvSpPr>
            <a:spLocks noChangeShapeType="1"/>
          </p:cNvSpPr>
          <p:nvPr/>
        </p:nvSpPr>
        <p:spPr bwMode="auto">
          <a:xfrm>
            <a:off x="3742825" y="3475856"/>
            <a:ext cx="0" cy="457200"/>
          </a:xfrm>
          <a:prstGeom prst="line">
            <a:avLst/>
          </a:prstGeom>
          <a:noFill/>
          <a:ln w="9525">
            <a:solidFill>
              <a:schemeClr val="tx1"/>
            </a:solidFill>
            <a:round/>
            <a:headEnd/>
            <a:tailEnd/>
          </a:ln>
          <a:effectLst/>
        </p:spPr>
        <p:txBody>
          <a:bodyPr/>
          <a:lstStyle/>
          <a:p>
            <a:endParaRPr lang="zh-CN" altLang="en-US">
              <a:solidFill>
                <a:prstClr val="black"/>
              </a:solidFill>
            </a:endParaRPr>
          </a:p>
        </p:txBody>
      </p:sp>
      <p:sp>
        <p:nvSpPr>
          <p:cNvPr id="266251" name="Line 1035"/>
          <p:cNvSpPr>
            <a:spLocks noChangeShapeType="1"/>
          </p:cNvSpPr>
          <p:nvPr/>
        </p:nvSpPr>
        <p:spPr bwMode="auto">
          <a:xfrm>
            <a:off x="1259632" y="3897052"/>
            <a:ext cx="5328592" cy="72008"/>
          </a:xfrm>
          <a:prstGeom prst="line">
            <a:avLst/>
          </a:prstGeom>
          <a:noFill/>
          <a:ln w="9525">
            <a:solidFill>
              <a:schemeClr val="tx1"/>
            </a:solidFill>
            <a:round/>
            <a:headEnd/>
            <a:tailEnd/>
          </a:ln>
          <a:effectLst/>
        </p:spPr>
        <p:txBody>
          <a:bodyPr/>
          <a:lstStyle/>
          <a:p>
            <a:endParaRPr lang="zh-CN" altLang="en-US">
              <a:solidFill>
                <a:prstClr val="black"/>
              </a:solidFill>
            </a:endParaRPr>
          </a:p>
        </p:txBody>
      </p:sp>
      <p:sp>
        <p:nvSpPr>
          <p:cNvPr id="266252" name="Line 1036"/>
          <p:cNvSpPr>
            <a:spLocks noChangeShapeType="1"/>
          </p:cNvSpPr>
          <p:nvPr/>
        </p:nvSpPr>
        <p:spPr bwMode="auto">
          <a:xfrm>
            <a:off x="1253140" y="3992488"/>
            <a:ext cx="6491" cy="470644"/>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6253" name="Line 1037"/>
          <p:cNvSpPr>
            <a:spLocks noChangeShapeType="1"/>
          </p:cNvSpPr>
          <p:nvPr/>
        </p:nvSpPr>
        <p:spPr bwMode="auto">
          <a:xfrm>
            <a:off x="6519460" y="4035276"/>
            <a:ext cx="9872" cy="427856"/>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6254" name="Line 1038"/>
          <p:cNvSpPr>
            <a:spLocks noChangeShapeType="1"/>
          </p:cNvSpPr>
          <p:nvPr/>
        </p:nvSpPr>
        <p:spPr bwMode="auto">
          <a:xfrm>
            <a:off x="1832269" y="5289612"/>
            <a:ext cx="0" cy="6096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266255" name="Line 1039"/>
          <p:cNvSpPr>
            <a:spLocks noChangeShapeType="1"/>
          </p:cNvSpPr>
          <p:nvPr/>
        </p:nvSpPr>
        <p:spPr bwMode="auto">
          <a:xfrm flipH="1">
            <a:off x="6575962" y="5289612"/>
            <a:ext cx="12261" cy="6096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Tree>
    <p:extLst>
      <p:ext uri="{BB962C8B-B14F-4D97-AF65-F5344CB8AC3E}">
        <p14:creationId xmlns:p14="http://schemas.microsoft.com/office/powerpoint/2010/main" val="279047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44"/>
                                        </p:tgtEl>
                                        <p:attrNameLst>
                                          <p:attrName>style.visibility</p:attrName>
                                        </p:attrNameLst>
                                      </p:cBhvr>
                                      <p:to>
                                        <p:strVal val="visible"/>
                                      </p:to>
                                    </p:set>
                                    <p:anim calcmode="lin" valueType="num">
                                      <p:cBhvr additive="base">
                                        <p:cTn id="7" dur="500" fill="hold"/>
                                        <p:tgtEl>
                                          <p:spTgt spid="266244"/>
                                        </p:tgtEl>
                                        <p:attrNameLst>
                                          <p:attrName>ppt_x</p:attrName>
                                        </p:attrNameLst>
                                      </p:cBhvr>
                                      <p:tavLst>
                                        <p:tav tm="0">
                                          <p:val>
                                            <p:strVal val="0-#ppt_w/2"/>
                                          </p:val>
                                        </p:tav>
                                        <p:tav tm="100000">
                                          <p:val>
                                            <p:strVal val="#ppt_x"/>
                                          </p:val>
                                        </p:tav>
                                      </p:tavLst>
                                    </p:anim>
                                    <p:anim calcmode="lin" valueType="num">
                                      <p:cBhvr additive="base">
                                        <p:cTn id="8" dur="500" fill="hold"/>
                                        <p:tgtEl>
                                          <p:spTgt spid="2662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6250"/>
                                        </p:tgtEl>
                                        <p:attrNameLst>
                                          <p:attrName>style.visibility</p:attrName>
                                        </p:attrNameLst>
                                      </p:cBhvr>
                                      <p:to>
                                        <p:strVal val="visible"/>
                                      </p:to>
                                    </p:set>
                                    <p:anim calcmode="lin" valueType="num">
                                      <p:cBhvr additive="base">
                                        <p:cTn id="13" dur="500" fill="hold"/>
                                        <p:tgtEl>
                                          <p:spTgt spid="266250"/>
                                        </p:tgtEl>
                                        <p:attrNameLst>
                                          <p:attrName>ppt_x</p:attrName>
                                        </p:attrNameLst>
                                      </p:cBhvr>
                                      <p:tavLst>
                                        <p:tav tm="0">
                                          <p:val>
                                            <p:strVal val="0-#ppt_w/2"/>
                                          </p:val>
                                        </p:tav>
                                        <p:tav tm="100000">
                                          <p:val>
                                            <p:strVal val="#ppt_x"/>
                                          </p:val>
                                        </p:tav>
                                      </p:tavLst>
                                    </p:anim>
                                    <p:anim calcmode="lin" valueType="num">
                                      <p:cBhvr additive="base">
                                        <p:cTn id="14" dur="500" fill="hold"/>
                                        <p:tgtEl>
                                          <p:spTgt spid="26625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6251"/>
                                        </p:tgtEl>
                                        <p:attrNameLst>
                                          <p:attrName>style.visibility</p:attrName>
                                        </p:attrNameLst>
                                      </p:cBhvr>
                                      <p:to>
                                        <p:strVal val="visible"/>
                                      </p:to>
                                    </p:set>
                                    <p:anim calcmode="lin" valueType="num">
                                      <p:cBhvr additive="base">
                                        <p:cTn id="19" dur="500" fill="hold"/>
                                        <p:tgtEl>
                                          <p:spTgt spid="266251"/>
                                        </p:tgtEl>
                                        <p:attrNameLst>
                                          <p:attrName>ppt_x</p:attrName>
                                        </p:attrNameLst>
                                      </p:cBhvr>
                                      <p:tavLst>
                                        <p:tav tm="0">
                                          <p:val>
                                            <p:strVal val="0-#ppt_w/2"/>
                                          </p:val>
                                        </p:tav>
                                        <p:tav tm="100000">
                                          <p:val>
                                            <p:strVal val="#ppt_x"/>
                                          </p:val>
                                        </p:tav>
                                      </p:tavLst>
                                    </p:anim>
                                    <p:anim calcmode="lin" valueType="num">
                                      <p:cBhvr additive="base">
                                        <p:cTn id="20" dur="500" fill="hold"/>
                                        <p:tgtEl>
                                          <p:spTgt spid="26625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66252"/>
                                        </p:tgtEl>
                                        <p:attrNameLst>
                                          <p:attrName>style.visibility</p:attrName>
                                        </p:attrNameLst>
                                      </p:cBhvr>
                                      <p:to>
                                        <p:strVal val="visible"/>
                                      </p:to>
                                    </p:set>
                                    <p:anim calcmode="lin" valueType="num">
                                      <p:cBhvr additive="base">
                                        <p:cTn id="25" dur="500" fill="hold"/>
                                        <p:tgtEl>
                                          <p:spTgt spid="266252"/>
                                        </p:tgtEl>
                                        <p:attrNameLst>
                                          <p:attrName>ppt_x</p:attrName>
                                        </p:attrNameLst>
                                      </p:cBhvr>
                                      <p:tavLst>
                                        <p:tav tm="0">
                                          <p:val>
                                            <p:strVal val="0-#ppt_w/2"/>
                                          </p:val>
                                        </p:tav>
                                        <p:tav tm="100000">
                                          <p:val>
                                            <p:strVal val="#ppt_x"/>
                                          </p:val>
                                        </p:tav>
                                      </p:tavLst>
                                    </p:anim>
                                    <p:anim calcmode="lin" valueType="num">
                                      <p:cBhvr additive="base">
                                        <p:cTn id="26" dur="500" fill="hold"/>
                                        <p:tgtEl>
                                          <p:spTgt spid="26625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66246"/>
                                        </p:tgtEl>
                                        <p:attrNameLst>
                                          <p:attrName>style.visibility</p:attrName>
                                        </p:attrNameLst>
                                      </p:cBhvr>
                                      <p:to>
                                        <p:strVal val="visible"/>
                                      </p:to>
                                    </p:set>
                                    <p:anim calcmode="lin" valueType="num">
                                      <p:cBhvr additive="base">
                                        <p:cTn id="31" dur="500" fill="hold"/>
                                        <p:tgtEl>
                                          <p:spTgt spid="266246"/>
                                        </p:tgtEl>
                                        <p:attrNameLst>
                                          <p:attrName>ppt_x</p:attrName>
                                        </p:attrNameLst>
                                      </p:cBhvr>
                                      <p:tavLst>
                                        <p:tav tm="0">
                                          <p:val>
                                            <p:strVal val="0-#ppt_w/2"/>
                                          </p:val>
                                        </p:tav>
                                        <p:tav tm="100000">
                                          <p:val>
                                            <p:strVal val="#ppt_x"/>
                                          </p:val>
                                        </p:tav>
                                      </p:tavLst>
                                    </p:anim>
                                    <p:anim calcmode="lin" valueType="num">
                                      <p:cBhvr additive="base">
                                        <p:cTn id="32" dur="500" fill="hold"/>
                                        <p:tgtEl>
                                          <p:spTgt spid="26624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6254"/>
                                        </p:tgtEl>
                                        <p:attrNameLst>
                                          <p:attrName>style.visibility</p:attrName>
                                        </p:attrNameLst>
                                      </p:cBhvr>
                                      <p:to>
                                        <p:strVal val="visible"/>
                                      </p:to>
                                    </p:set>
                                    <p:anim calcmode="lin" valueType="num">
                                      <p:cBhvr additive="base">
                                        <p:cTn id="37" dur="500" fill="hold"/>
                                        <p:tgtEl>
                                          <p:spTgt spid="266254"/>
                                        </p:tgtEl>
                                        <p:attrNameLst>
                                          <p:attrName>ppt_x</p:attrName>
                                        </p:attrNameLst>
                                      </p:cBhvr>
                                      <p:tavLst>
                                        <p:tav tm="0">
                                          <p:val>
                                            <p:strVal val="0-#ppt_w/2"/>
                                          </p:val>
                                        </p:tav>
                                        <p:tav tm="100000">
                                          <p:val>
                                            <p:strVal val="#ppt_x"/>
                                          </p:val>
                                        </p:tav>
                                      </p:tavLst>
                                    </p:anim>
                                    <p:anim calcmode="lin" valueType="num">
                                      <p:cBhvr additive="base">
                                        <p:cTn id="38" dur="500" fill="hold"/>
                                        <p:tgtEl>
                                          <p:spTgt spid="26625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66248"/>
                                        </p:tgtEl>
                                        <p:attrNameLst>
                                          <p:attrName>style.visibility</p:attrName>
                                        </p:attrNameLst>
                                      </p:cBhvr>
                                      <p:to>
                                        <p:strVal val="visible"/>
                                      </p:to>
                                    </p:set>
                                    <p:anim calcmode="lin" valueType="num">
                                      <p:cBhvr additive="base">
                                        <p:cTn id="43" dur="500" fill="hold"/>
                                        <p:tgtEl>
                                          <p:spTgt spid="266248"/>
                                        </p:tgtEl>
                                        <p:attrNameLst>
                                          <p:attrName>ppt_x</p:attrName>
                                        </p:attrNameLst>
                                      </p:cBhvr>
                                      <p:tavLst>
                                        <p:tav tm="0">
                                          <p:val>
                                            <p:strVal val="0-#ppt_w/2"/>
                                          </p:val>
                                        </p:tav>
                                        <p:tav tm="100000">
                                          <p:val>
                                            <p:strVal val="#ppt_x"/>
                                          </p:val>
                                        </p:tav>
                                      </p:tavLst>
                                    </p:anim>
                                    <p:anim calcmode="lin" valueType="num">
                                      <p:cBhvr additive="base">
                                        <p:cTn id="44" dur="500" fill="hold"/>
                                        <p:tgtEl>
                                          <p:spTgt spid="26624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66253"/>
                                        </p:tgtEl>
                                        <p:attrNameLst>
                                          <p:attrName>style.visibility</p:attrName>
                                        </p:attrNameLst>
                                      </p:cBhvr>
                                      <p:to>
                                        <p:strVal val="visible"/>
                                      </p:to>
                                    </p:set>
                                    <p:anim calcmode="lin" valueType="num">
                                      <p:cBhvr additive="base">
                                        <p:cTn id="49" dur="500" fill="hold"/>
                                        <p:tgtEl>
                                          <p:spTgt spid="266253"/>
                                        </p:tgtEl>
                                        <p:attrNameLst>
                                          <p:attrName>ppt_x</p:attrName>
                                        </p:attrNameLst>
                                      </p:cBhvr>
                                      <p:tavLst>
                                        <p:tav tm="0">
                                          <p:val>
                                            <p:strVal val="0-#ppt_w/2"/>
                                          </p:val>
                                        </p:tav>
                                        <p:tav tm="100000">
                                          <p:val>
                                            <p:strVal val="#ppt_x"/>
                                          </p:val>
                                        </p:tav>
                                      </p:tavLst>
                                    </p:anim>
                                    <p:anim calcmode="lin" valueType="num">
                                      <p:cBhvr additive="base">
                                        <p:cTn id="50" dur="500" fill="hold"/>
                                        <p:tgtEl>
                                          <p:spTgt spid="26625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66247"/>
                                        </p:tgtEl>
                                        <p:attrNameLst>
                                          <p:attrName>style.visibility</p:attrName>
                                        </p:attrNameLst>
                                      </p:cBhvr>
                                      <p:to>
                                        <p:strVal val="visible"/>
                                      </p:to>
                                    </p:set>
                                    <p:anim calcmode="lin" valueType="num">
                                      <p:cBhvr additive="base">
                                        <p:cTn id="55" dur="500" fill="hold"/>
                                        <p:tgtEl>
                                          <p:spTgt spid="266247"/>
                                        </p:tgtEl>
                                        <p:attrNameLst>
                                          <p:attrName>ppt_x</p:attrName>
                                        </p:attrNameLst>
                                      </p:cBhvr>
                                      <p:tavLst>
                                        <p:tav tm="0">
                                          <p:val>
                                            <p:strVal val="0-#ppt_w/2"/>
                                          </p:val>
                                        </p:tav>
                                        <p:tav tm="100000">
                                          <p:val>
                                            <p:strVal val="#ppt_x"/>
                                          </p:val>
                                        </p:tav>
                                      </p:tavLst>
                                    </p:anim>
                                    <p:anim calcmode="lin" valueType="num">
                                      <p:cBhvr additive="base">
                                        <p:cTn id="56" dur="500" fill="hold"/>
                                        <p:tgtEl>
                                          <p:spTgt spid="266247"/>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66255"/>
                                        </p:tgtEl>
                                        <p:attrNameLst>
                                          <p:attrName>style.visibility</p:attrName>
                                        </p:attrNameLst>
                                      </p:cBhvr>
                                      <p:to>
                                        <p:strVal val="visible"/>
                                      </p:to>
                                    </p:set>
                                    <p:anim calcmode="lin" valueType="num">
                                      <p:cBhvr additive="base">
                                        <p:cTn id="61" dur="500" fill="hold"/>
                                        <p:tgtEl>
                                          <p:spTgt spid="266255"/>
                                        </p:tgtEl>
                                        <p:attrNameLst>
                                          <p:attrName>ppt_x</p:attrName>
                                        </p:attrNameLst>
                                      </p:cBhvr>
                                      <p:tavLst>
                                        <p:tav tm="0">
                                          <p:val>
                                            <p:strVal val="0-#ppt_w/2"/>
                                          </p:val>
                                        </p:tav>
                                        <p:tav tm="100000">
                                          <p:val>
                                            <p:strVal val="#ppt_x"/>
                                          </p:val>
                                        </p:tav>
                                      </p:tavLst>
                                    </p:anim>
                                    <p:anim calcmode="lin" valueType="num">
                                      <p:cBhvr additive="base">
                                        <p:cTn id="62" dur="500" fill="hold"/>
                                        <p:tgtEl>
                                          <p:spTgt spid="26625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66249"/>
                                        </p:tgtEl>
                                        <p:attrNameLst>
                                          <p:attrName>style.visibility</p:attrName>
                                        </p:attrNameLst>
                                      </p:cBhvr>
                                      <p:to>
                                        <p:strVal val="visible"/>
                                      </p:to>
                                    </p:set>
                                    <p:anim calcmode="lin" valueType="num">
                                      <p:cBhvr additive="base">
                                        <p:cTn id="67" dur="500" fill="hold"/>
                                        <p:tgtEl>
                                          <p:spTgt spid="266249"/>
                                        </p:tgtEl>
                                        <p:attrNameLst>
                                          <p:attrName>ppt_x</p:attrName>
                                        </p:attrNameLst>
                                      </p:cBhvr>
                                      <p:tavLst>
                                        <p:tav tm="0">
                                          <p:val>
                                            <p:strVal val="0-#ppt_w/2"/>
                                          </p:val>
                                        </p:tav>
                                        <p:tav tm="100000">
                                          <p:val>
                                            <p:strVal val="#ppt_x"/>
                                          </p:val>
                                        </p:tav>
                                      </p:tavLst>
                                    </p:anim>
                                    <p:anim calcmode="lin" valueType="num">
                                      <p:cBhvr additive="base">
                                        <p:cTn id="68" dur="500" fill="hold"/>
                                        <p:tgtEl>
                                          <p:spTgt spid="2662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4" grpId="0" animBg="1" autoUpdateAnimBg="0"/>
      <p:bldP spid="266246" grpId="0" animBg="1" autoUpdateAnimBg="0"/>
      <p:bldP spid="266247" grpId="0" animBg="1" autoUpdateAnimBg="0"/>
      <p:bldP spid="266248" grpId="0" animBg="1" autoUpdateAnimBg="0"/>
      <p:bldP spid="266249" grpId="0" animBg="1" autoUpdateAnimBg="0"/>
      <p:bldP spid="266250" grpId="0" animBg="1"/>
      <p:bldP spid="266251" grpId="0" animBg="1"/>
      <p:bldP spid="266252" grpId="0" animBg="1"/>
      <p:bldP spid="266253" grpId="0" animBg="1"/>
      <p:bldP spid="266254" grpId="0" animBg="1"/>
      <p:bldP spid="26625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7" name="Rectangle 1027"/>
          <p:cNvSpPr>
            <a:spLocks noGrp="1" noChangeArrowheads="1"/>
          </p:cNvSpPr>
          <p:nvPr>
            <p:ph idx="1"/>
          </p:nvPr>
        </p:nvSpPr>
        <p:spPr/>
        <p:txBody>
          <a:bodyPr>
            <a:noAutofit/>
          </a:bodyPr>
          <a:lstStyle/>
          <a:p>
            <a:pPr marL="0" indent="0">
              <a:buNone/>
            </a:pPr>
            <a:r>
              <a:rPr lang="zh-CN" altLang="en-US" sz="3200" dirty="0" smtClean="0">
                <a:solidFill>
                  <a:srgbClr val="000000"/>
                </a:solidFill>
                <a:latin typeface="宋体" pitchFamily="2" charset="-122"/>
              </a:rPr>
              <a:t>（</a:t>
            </a:r>
            <a:r>
              <a:rPr lang="en-US" altLang="zh-CN" sz="3200" dirty="0" smtClean="0">
                <a:solidFill>
                  <a:srgbClr val="000000"/>
                </a:solidFill>
                <a:latin typeface="宋体" pitchFamily="2" charset="-122"/>
              </a:rPr>
              <a:t>2）</a:t>
            </a:r>
            <a:r>
              <a:rPr lang="zh-CN" altLang="en-US" sz="3200" dirty="0" smtClean="0">
                <a:solidFill>
                  <a:srgbClr val="000000"/>
                </a:solidFill>
                <a:latin typeface="宋体" pitchFamily="2" charset="-122"/>
              </a:rPr>
              <a:t>成本类评估分析指标</a:t>
            </a:r>
            <a:r>
              <a:rPr lang="zh-CN" altLang="en-US" sz="3200" dirty="0" smtClean="0">
                <a:latin typeface="华文新魏" pitchFamily="2" charset="-122"/>
                <a:ea typeface="华文新魏" pitchFamily="2" charset="-122"/>
              </a:rPr>
              <a:t> </a:t>
            </a:r>
          </a:p>
          <a:p>
            <a:pPr lvl="1"/>
            <a:r>
              <a:rPr lang="en-US" altLang="zh-CN" sz="2800" dirty="0" smtClean="0">
                <a:solidFill>
                  <a:srgbClr val="000000"/>
                </a:solidFill>
                <a:latin typeface="宋体" pitchFamily="2" charset="-122"/>
              </a:rPr>
              <a:t>②</a:t>
            </a:r>
            <a:r>
              <a:rPr lang="zh-CN" altLang="en-US" sz="2800" dirty="0" smtClean="0">
                <a:solidFill>
                  <a:srgbClr val="000000"/>
                </a:solidFill>
                <a:latin typeface="宋体" pitchFamily="2" charset="-122"/>
              </a:rPr>
              <a:t>主营业务成本变动率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（本期主营业务成本</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基期主营业务成本）÷基期主营业务成本×</a:t>
            </a:r>
            <a:r>
              <a:rPr lang="zh-CN" altLang="en-US" sz="2800" dirty="0" smtClean="0">
                <a:solidFill>
                  <a:srgbClr val="000000"/>
                </a:solidFill>
                <a:latin typeface="" charset="0"/>
              </a:rPr>
              <a:t>100%</a:t>
            </a:r>
            <a:r>
              <a:rPr lang="zh-CN" altLang="en-US" sz="2800" dirty="0" smtClean="0">
                <a:latin typeface="华文新魏" pitchFamily="2" charset="-122"/>
                <a:ea typeface="华文新魏" pitchFamily="2" charset="-122"/>
              </a:rPr>
              <a:t> </a:t>
            </a:r>
          </a:p>
          <a:p>
            <a:pPr lvl="2"/>
            <a:r>
              <a:rPr lang="zh-CN" altLang="en-US" sz="2800" dirty="0" smtClean="0">
                <a:solidFill>
                  <a:srgbClr val="000000"/>
                </a:solidFill>
                <a:latin typeface="宋体" pitchFamily="2" charset="-122"/>
              </a:rPr>
              <a:t>其中</a:t>
            </a:r>
            <a:r>
              <a:rPr lang="zh-CN" altLang="en-US" sz="2800" dirty="0">
                <a:solidFill>
                  <a:srgbClr val="000000"/>
                </a:solidFill>
                <a:latin typeface="宋体" pitchFamily="2" charset="-122"/>
              </a:rPr>
              <a:t>，主营业务成本率</a:t>
            </a:r>
            <a:r>
              <a:rPr lang="zh-CN" altLang="en-US" sz="2800" dirty="0">
                <a:solidFill>
                  <a:srgbClr val="000000"/>
                </a:solidFill>
                <a:latin typeface="" charset="0"/>
              </a:rPr>
              <a:t>=</a:t>
            </a:r>
            <a:r>
              <a:rPr lang="zh-CN" altLang="en-US" sz="2800" dirty="0">
                <a:solidFill>
                  <a:srgbClr val="000000"/>
                </a:solidFill>
                <a:latin typeface="宋体" pitchFamily="2" charset="-122"/>
              </a:rPr>
              <a:t>主营业务成本÷主营业务收入</a:t>
            </a:r>
            <a:r>
              <a:rPr lang="zh-CN" altLang="en-US" sz="2800" dirty="0">
                <a:latin typeface="华文新魏" pitchFamily="2" charset="-122"/>
                <a:ea typeface="华文新魏" pitchFamily="2" charset="-122"/>
              </a:rPr>
              <a:t> </a:t>
            </a:r>
          </a:p>
          <a:p>
            <a:pPr lvl="2"/>
            <a:r>
              <a:rPr lang="zh-CN" altLang="en-US" sz="2800" dirty="0">
                <a:solidFill>
                  <a:srgbClr val="000000"/>
                </a:solidFill>
                <a:latin typeface="华文新魏" pitchFamily="2" charset="-122"/>
                <a:ea typeface="华文新魏" pitchFamily="2" charset="-122"/>
              </a:rPr>
              <a:t>主营业务成本变动率超出预警值范围，可能存在销售未计收入、多列成本费用、扩大税前扣除范围等问题</a:t>
            </a:r>
            <a:r>
              <a:rPr lang="zh-CN" altLang="en-US" sz="2800" dirty="0">
                <a:solidFill>
                  <a:srgbClr val="000000"/>
                </a:solidFill>
                <a:latin typeface="宋体" pitchFamily="2" charset="-122"/>
              </a:rPr>
              <a:t>。</a:t>
            </a:r>
            <a:r>
              <a:rPr lang="zh-CN" altLang="en-US" sz="2800" dirty="0">
                <a:latin typeface="华文新魏" pitchFamily="2" charset="-122"/>
                <a:ea typeface="华文新魏" pitchFamily="2" charset="-122"/>
              </a:rPr>
              <a:t> </a:t>
            </a:r>
          </a:p>
        </p:txBody>
      </p:sp>
    </p:spTree>
    <p:extLst>
      <p:ext uri="{BB962C8B-B14F-4D97-AF65-F5344CB8AC3E}">
        <p14:creationId xmlns:p14="http://schemas.microsoft.com/office/powerpoint/2010/main" val="3792563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pPr marL="0" indent="0">
              <a:lnSpc>
                <a:spcPct val="90000"/>
              </a:lnSpc>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a:t>
            </a:r>
            <a:r>
              <a:rPr lang="zh-CN" altLang="en-US" dirty="0">
                <a:solidFill>
                  <a:srgbClr val="000000"/>
                </a:solidFill>
                <a:latin typeface="宋体" pitchFamily="2" charset="-122"/>
              </a:rPr>
              <a:t>类评估分析指标</a:t>
            </a:r>
            <a:r>
              <a:rPr lang="zh-CN" altLang="en-US" dirty="0">
                <a:latin typeface="华文新魏" pitchFamily="2" charset="-122"/>
                <a:ea typeface="华文新魏" pitchFamily="2" charset="-122"/>
              </a:rPr>
              <a:t> </a:t>
            </a:r>
          </a:p>
          <a:p>
            <a:pPr lvl="1">
              <a:lnSpc>
                <a:spcPct val="90000"/>
              </a:lnSpc>
            </a:pPr>
            <a:r>
              <a:rPr lang="en-US" altLang="zh-CN" sz="2800" dirty="0" smtClean="0">
                <a:solidFill>
                  <a:srgbClr val="000000"/>
                </a:solidFill>
                <a:latin typeface="宋体" pitchFamily="2" charset="-122"/>
              </a:rPr>
              <a:t>①</a:t>
            </a:r>
            <a:r>
              <a:rPr lang="zh-CN" altLang="en-US" sz="2800" dirty="0" smtClean="0">
                <a:solidFill>
                  <a:srgbClr val="000000"/>
                </a:solidFill>
                <a:latin typeface="宋体" pitchFamily="2" charset="-122"/>
              </a:rPr>
              <a:t>营业</a:t>
            </a:r>
            <a:r>
              <a:rPr lang="zh-CN" altLang="en-US" sz="2800" dirty="0">
                <a:solidFill>
                  <a:srgbClr val="000000"/>
                </a:solidFill>
                <a:latin typeface="宋体" pitchFamily="2" charset="-122"/>
              </a:rPr>
              <a:t>（管理、财务）费用变动率</a:t>
            </a:r>
            <a:r>
              <a:rPr lang="zh-CN" altLang="en-US" sz="2800" dirty="0">
                <a:solidFill>
                  <a:srgbClr val="000000"/>
                </a:solidFill>
                <a:latin typeface="" charset="0"/>
              </a:rPr>
              <a:t>=</a:t>
            </a:r>
            <a:r>
              <a:rPr lang="zh-CN" altLang="en-US" sz="2800" dirty="0">
                <a:solidFill>
                  <a:srgbClr val="000000"/>
                </a:solidFill>
                <a:latin typeface="宋体" pitchFamily="2" charset="-122"/>
              </a:rPr>
              <a:t>〔本期营业（管理、财务）费用</a:t>
            </a:r>
            <a:r>
              <a:rPr lang="zh-CN" altLang="en-US" sz="2800" dirty="0">
                <a:solidFill>
                  <a:srgbClr val="000000"/>
                </a:solidFill>
                <a:latin typeface="" charset="0"/>
              </a:rPr>
              <a:t>-</a:t>
            </a:r>
            <a:r>
              <a:rPr lang="zh-CN" altLang="en-US" sz="2800" dirty="0">
                <a:solidFill>
                  <a:srgbClr val="000000"/>
                </a:solidFill>
                <a:latin typeface="宋体" pitchFamily="2" charset="-122"/>
              </a:rPr>
              <a:t>基期营业（管理、财务）费用〕÷基期营业（管理、财务）费用×</a:t>
            </a:r>
            <a:r>
              <a:rPr lang="zh-CN" altLang="en-US" sz="2800" dirty="0">
                <a:solidFill>
                  <a:srgbClr val="000000"/>
                </a:solidFill>
                <a:latin typeface="" charset="0"/>
              </a:rPr>
              <a:t>100%</a:t>
            </a:r>
          </a:p>
          <a:p>
            <a:pPr marL="530352" lvl="2" indent="0">
              <a:lnSpc>
                <a:spcPct val="90000"/>
              </a:lnSpc>
              <a:buNone/>
            </a:pPr>
            <a:r>
              <a:rPr lang="zh-CN" altLang="en-US" sz="2800" dirty="0" smtClean="0">
                <a:solidFill>
                  <a:srgbClr val="000000"/>
                </a:solidFill>
                <a:latin typeface="宋体" pitchFamily="2" charset="-122"/>
              </a:rPr>
              <a:t>如果</a:t>
            </a:r>
            <a:r>
              <a:rPr lang="zh-CN" altLang="en-US" sz="2800" dirty="0">
                <a:solidFill>
                  <a:srgbClr val="000000"/>
                </a:solidFill>
                <a:latin typeface="宋体" pitchFamily="2" charset="-122"/>
              </a:rPr>
              <a:t>营业（管理、财务）费用变动率与前期相差较大，可能存在税前多列支营业（管理、财务）费用问题。</a:t>
            </a:r>
          </a:p>
        </p:txBody>
      </p:sp>
    </p:spTree>
    <p:extLst>
      <p:ext uri="{BB962C8B-B14F-4D97-AF65-F5344CB8AC3E}">
        <p14:creationId xmlns:p14="http://schemas.microsoft.com/office/powerpoint/2010/main" val="2982771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8291" name="Rectangle 3"/>
          <p:cNvSpPr>
            <a:spLocks noGrp="1" noChangeArrowheads="1"/>
          </p:cNvSpPr>
          <p:nvPr>
            <p:ph idx="1"/>
          </p:nvPr>
        </p:nvSpPr>
        <p:spPr>
          <a:xfrm>
            <a:off x="467544" y="980728"/>
            <a:ext cx="7228656" cy="5475008"/>
          </a:xfrm>
        </p:spPr>
        <p:txBody>
          <a:bodyPr/>
          <a:lstStyle/>
          <a:p>
            <a:pPr marL="0" indent="0">
              <a:lnSpc>
                <a:spcPct val="90000"/>
              </a:lnSpc>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ea typeface="华文新魏" pitchFamily="2" charset="-122"/>
              </a:rPr>
              <a:t> </a:t>
            </a:r>
          </a:p>
          <a:p>
            <a:r>
              <a:rPr lang="en-US" altLang="zh-CN" dirty="0" smtClean="0">
                <a:solidFill>
                  <a:srgbClr val="000000"/>
                </a:solidFill>
                <a:latin typeface="" charset="0"/>
              </a:rPr>
              <a:t>②</a:t>
            </a:r>
            <a:r>
              <a:rPr lang="zh-CN" altLang="en-US" dirty="0" smtClean="0">
                <a:solidFill>
                  <a:srgbClr val="000000"/>
                </a:solidFill>
                <a:latin typeface="宋体" pitchFamily="2" charset="-122"/>
              </a:rPr>
              <a:t>成本费用率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（本期营业费用</a:t>
            </a:r>
            <a:r>
              <a:rPr lang="zh-CN" altLang="en-US" dirty="0" smtClean="0">
                <a:solidFill>
                  <a:srgbClr val="000000"/>
                </a:solidFill>
                <a:latin typeface="" charset="0"/>
              </a:rPr>
              <a:t>+</a:t>
            </a:r>
            <a:r>
              <a:rPr lang="zh-CN" altLang="en-US" dirty="0" smtClean="0">
                <a:solidFill>
                  <a:srgbClr val="000000"/>
                </a:solidFill>
                <a:latin typeface="宋体" pitchFamily="2" charset="-122"/>
              </a:rPr>
              <a:t>本期管理费用</a:t>
            </a:r>
            <a:r>
              <a:rPr lang="zh-CN" altLang="en-US" dirty="0" smtClean="0">
                <a:solidFill>
                  <a:srgbClr val="000000"/>
                </a:solidFill>
                <a:latin typeface="" charset="0"/>
              </a:rPr>
              <a:t>+</a:t>
            </a:r>
            <a:r>
              <a:rPr lang="zh-CN" altLang="en-US" dirty="0" smtClean="0">
                <a:solidFill>
                  <a:srgbClr val="000000"/>
                </a:solidFill>
                <a:latin typeface="宋体" pitchFamily="2" charset="-122"/>
              </a:rPr>
              <a:t>本期财务费用）÷本期主营业务成本×</a:t>
            </a:r>
            <a:r>
              <a:rPr lang="zh-CN" altLang="en-US" dirty="0" smtClean="0">
                <a:solidFill>
                  <a:srgbClr val="000000"/>
                </a:solidFill>
                <a:latin typeface="" charset="0"/>
              </a:rPr>
              <a:t>100%</a:t>
            </a:r>
            <a:endParaRPr lang="zh-CN" altLang="en-US" dirty="0" smtClean="0">
              <a:solidFill>
                <a:srgbClr val="000000"/>
              </a:solidFill>
              <a:latin typeface="宋体" pitchFamily="2" charset="-122"/>
            </a:endParaRPr>
          </a:p>
          <a:p>
            <a:pPr lvl="1"/>
            <a:r>
              <a:rPr lang="zh-CN" altLang="en-US" dirty="0" smtClean="0">
                <a:solidFill>
                  <a:srgbClr val="000000"/>
                </a:solidFill>
                <a:latin typeface="Times New Roman"/>
              </a:rPr>
              <a:t>    </a:t>
            </a:r>
            <a:r>
              <a:rPr lang="zh-CN" altLang="en-US" dirty="0" smtClean="0">
                <a:solidFill>
                  <a:srgbClr val="000000"/>
                </a:solidFill>
                <a:latin typeface="" charset="0"/>
              </a:rPr>
              <a:t> </a:t>
            </a:r>
            <a:r>
              <a:rPr lang="zh-CN" altLang="en-US" dirty="0" smtClean="0">
                <a:solidFill>
                  <a:srgbClr val="000000"/>
                </a:solidFill>
                <a:latin typeface="宋体" pitchFamily="2" charset="-122"/>
              </a:rPr>
              <a:t>两者之间关系：期间费用的增长 幅度 应低于主营业务成本的增长幅度</a:t>
            </a:r>
          </a:p>
          <a:p>
            <a:endParaRPr lang="zh-CN" altLang="en-US" dirty="0">
              <a:solidFill>
                <a:srgbClr val="000000"/>
              </a:solidFill>
              <a:latin typeface="宋体" pitchFamily="2" charset="-122"/>
            </a:endParaRPr>
          </a:p>
        </p:txBody>
      </p:sp>
      <p:sp>
        <p:nvSpPr>
          <p:cNvPr id="268292" name="Oval 4"/>
          <p:cNvSpPr>
            <a:spLocks noChangeArrowheads="1"/>
          </p:cNvSpPr>
          <p:nvPr/>
        </p:nvSpPr>
        <p:spPr bwMode="auto">
          <a:xfrm>
            <a:off x="2195736" y="3140968"/>
            <a:ext cx="3048000" cy="106680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dirty="0">
                <a:solidFill>
                  <a:prstClr val="black"/>
                </a:solidFill>
              </a:rPr>
              <a:t>成本费用率</a:t>
            </a:r>
          </a:p>
        </p:txBody>
      </p:sp>
      <p:sp>
        <p:nvSpPr>
          <p:cNvPr id="268293" name="AutoShape 5"/>
          <p:cNvSpPr>
            <a:spLocks noChangeArrowheads="1"/>
          </p:cNvSpPr>
          <p:nvPr/>
        </p:nvSpPr>
        <p:spPr bwMode="auto">
          <a:xfrm>
            <a:off x="539552" y="5013176"/>
            <a:ext cx="2304256" cy="1008112"/>
          </a:xfrm>
          <a:prstGeom prst="wedgeRoundRectCallout">
            <a:avLst>
              <a:gd name="adj1" fmla="val 70356"/>
              <a:gd name="adj2" fmla="val -138310"/>
              <a:gd name="adj3" fmla="val 16667"/>
            </a:avLst>
          </a:prstGeom>
          <a:solidFill>
            <a:schemeClr val="accent1"/>
          </a:solidFill>
          <a:ln w="9525">
            <a:noFill/>
            <a:miter lim="800000"/>
            <a:headEnd/>
            <a:tailEnd/>
          </a:ln>
          <a:effectLst/>
        </p:spPr>
        <p:txBody>
          <a:bodyPr/>
          <a:lstStyle/>
          <a:p>
            <a:pPr>
              <a:buFont typeface="Wingdings" pitchFamily="2" charset="2"/>
              <a:buNone/>
            </a:pPr>
            <a:r>
              <a:rPr lang="zh-CN" altLang="en-US">
                <a:solidFill>
                  <a:prstClr val="black"/>
                </a:solidFill>
              </a:rPr>
              <a:t>≈预警值：正常</a:t>
            </a:r>
          </a:p>
        </p:txBody>
      </p:sp>
      <p:sp>
        <p:nvSpPr>
          <p:cNvPr id="268294" name="AutoShape 6"/>
          <p:cNvSpPr>
            <a:spLocks noChangeArrowheads="1"/>
          </p:cNvSpPr>
          <p:nvPr/>
        </p:nvSpPr>
        <p:spPr bwMode="auto">
          <a:xfrm>
            <a:off x="3591790" y="4968552"/>
            <a:ext cx="4320480" cy="1052736"/>
          </a:xfrm>
          <a:prstGeom prst="wedgeRoundRectCallout">
            <a:avLst>
              <a:gd name="adj1" fmla="val -37898"/>
              <a:gd name="adj2" fmla="val -121100"/>
              <a:gd name="adj3" fmla="val 16667"/>
            </a:avLst>
          </a:prstGeom>
          <a:solidFill>
            <a:schemeClr val="accent1"/>
          </a:solidFill>
          <a:ln w="9525">
            <a:noFill/>
            <a:miter lim="800000"/>
            <a:headEnd/>
            <a:tailEnd/>
          </a:ln>
          <a:effectLst/>
        </p:spPr>
        <p:txBody>
          <a:bodyPr/>
          <a:lstStyle/>
          <a:p>
            <a:pPr>
              <a:buFont typeface="Wingdings" pitchFamily="2" charset="2"/>
              <a:buNone/>
            </a:pPr>
            <a:r>
              <a:rPr lang="zh-CN" altLang="en-US" sz="2400" dirty="0">
                <a:solidFill>
                  <a:prstClr val="black"/>
                </a:solidFill>
              </a:rPr>
              <a:t>1.＞预警值：多列期间费用</a:t>
            </a:r>
          </a:p>
          <a:p>
            <a:pPr>
              <a:buFont typeface="Wingdings" pitchFamily="2" charset="2"/>
              <a:buNone/>
            </a:pPr>
            <a:r>
              <a:rPr lang="zh-CN" altLang="en-US" sz="2400" dirty="0">
                <a:solidFill>
                  <a:prstClr val="black"/>
                </a:solidFill>
              </a:rPr>
              <a:t>2.＜预警值：多列成本</a:t>
            </a:r>
          </a:p>
        </p:txBody>
      </p:sp>
    </p:spTree>
    <p:extLst>
      <p:ext uri="{BB962C8B-B14F-4D97-AF65-F5344CB8AC3E}">
        <p14:creationId xmlns:p14="http://schemas.microsoft.com/office/powerpoint/2010/main" val="81940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8292"/>
                                        </p:tgtEl>
                                        <p:attrNameLst>
                                          <p:attrName>style.visibility</p:attrName>
                                        </p:attrNameLst>
                                      </p:cBhvr>
                                      <p:to>
                                        <p:strVal val="visible"/>
                                      </p:to>
                                    </p:set>
                                    <p:anim calcmode="lin" valueType="num">
                                      <p:cBhvr additive="base">
                                        <p:cTn id="7" dur="500" fill="hold"/>
                                        <p:tgtEl>
                                          <p:spTgt spid="268292"/>
                                        </p:tgtEl>
                                        <p:attrNameLst>
                                          <p:attrName>ppt_x</p:attrName>
                                        </p:attrNameLst>
                                      </p:cBhvr>
                                      <p:tavLst>
                                        <p:tav tm="0">
                                          <p:val>
                                            <p:strVal val="0-#ppt_w/2"/>
                                          </p:val>
                                        </p:tav>
                                        <p:tav tm="100000">
                                          <p:val>
                                            <p:strVal val="#ppt_x"/>
                                          </p:val>
                                        </p:tav>
                                      </p:tavLst>
                                    </p:anim>
                                    <p:anim calcmode="lin" valueType="num">
                                      <p:cBhvr additive="base">
                                        <p:cTn id="8" dur="500" fill="hold"/>
                                        <p:tgtEl>
                                          <p:spTgt spid="2682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8293"/>
                                        </p:tgtEl>
                                        <p:attrNameLst>
                                          <p:attrName>style.visibility</p:attrName>
                                        </p:attrNameLst>
                                      </p:cBhvr>
                                      <p:to>
                                        <p:strVal val="visible"/>
                                      </p:to>
                                    </p:set>
                                    <p:anim calcmode="lin" valueType="num">
                                      <p:cBhvr additive="base">
                                        <p:cTn id="13" dur="500" fill="hold"/>
                                        <p:tgtEl>
                                          <p:spTgt spid="268293"/>
                                        </p:tgtEl>
                                        <p:attrNameLst>
                                          <p:attrName>ppt_x</p:attrName>
                                        </p:attrNameLst>
                                      </p:cBhvr>
                                      <p:tavLst>
                                        <p:tav tm="0">
                                          <p:val>
                                            <p:strVal val="0-#ppt_w/2"/>
                                          </p:val>
                                        </p:tav>
                                        <p:tav tm="100000">
                                          <p:val>
                                            <p:strVal val="#ppt_x"/>
                                          </p:val>
                                        </p:tav>
                                      </p:tavLst>
                                    </p:anim>
                                    <p:anim calcmode="lin" valueType="num">
                                      <p:cBhvr additive="base">
                                        <p:cTn id="14" dur="500" fill="hold"/>
                                        <p:tgtEl>
                                          <p:spTgt spid="26829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68294"/>
                                        </p:tgtEl>
                                        <p:attrNameLst>
                                          <p:attrName>style.visibility</p:attrName>
                                        </p:attrNameLst>
                                      </p:cBhvr>
                                      <p:to>
                                        <p:strVal val="visible"/>
                                      </p:to>
                                    </p:set>
                                    <p:anim calcmode="lin" valueType="num">
                                      <p:cBhvr additive="base">
                                        <p:cTn id="19" dur="500" fill="hold"/>
                                        <p:tgtEl>
                                          <p:spTgt spid="268294"/>
                                        </p:tgtEl>
                                        <p:attrNameLst>
                                          <p:attrName>ppt_x</p:attrName>
                                        </p:attrNameLst>
                                      </p:cBhvr>
                                      <p:tavLst>
                                        <p:tav tm="0">
                                          <p:val>
                                            <p:strVal val="0-#ppt_w/2"/>
                                          </p:val>
                                        </p:tav>
                                        <p:tav tm="100000">
                                          <p:val>
                                            <p:strVal val="#ppt_x"/>
                                          </p:val>
                                        </p:tav>
                                      </p:tavLst>
                                    </p:anim>
                                    <p:anim calcmode="lin" valueType="num">
                                      <p:cBhvr additive="base">
                                        <p:cTn id="20" dur="500" fill="hold"/>
                                        <p:tgtEl>
                                          <p:spTgt spid="2682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2" grpId="0" animBg="1" autoUpdateAnimBg="0"/>
      <p:bldP spid="268293" grpId="0" animBg="1" autoUpdateAnimBg="0"/>
      <p:bldP spid="268294"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a:t>通过财务数据信息对比分析等方法，对企业纳税申报情况的真实性和合理性作出判断。</a:t>
            </a:r>
            <a:endParaRPr lang="en-US" altLang="zh-CN" sz="3200" dirty="0"/>
          </a:p>
          <a:p>
            <a:pPr marL="0" indent="0">
              <a:buNone/>
            </a:pPr>
            <a:endParaRPr lang="zh-CN" altLang="en-US" dirty="0"/>
          </a:p>
        </p:txBody>
      </p:sp>
    </p:spTree>
    <p:extLst>
      <p:ext uri="{BB962C8B-B14F-4D97-AF65-F5344CB8AC3E}">
        <p14:creationId xmlns:p14="http://schemas.microsoft.com/office/powerpoint/2010/main" val="26844525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3" name="Rectangle 3"/>
          <p:cNvSpPr>
            <a:spLocks noGrp="1" noChangeArrowheads="1"/>
          </p:cNvSpPr>
          <p:nvPr>
            <p:ph idx="1"/>
          </p:nvPr>
        </p:nvSpPr>
        <p:spPr>
          <a:xfrm>
            <a:off x="395536" y="908720"/>
            <a:ext cx="7300664" cy="5547016"/>
          </a:xfrm>
        </p:spPr>
        <p:txBody>
          <a:bodyPr/>
          <a:lstStyle/>
          <a:p>
            <a:pPr marL="0" indent="0">
              <a:lnSpc>
                <a:spcPct val="90000"/>
              </a:lnSpc>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ea typeface="华文新魏" pitchFamily="2" charset="-122"/>
              </a:rPr>
              <a:t> </a:t>
            </a:r>
          </a:p>
          <a:p>
            <a:r>
              <a:rPr lang="en-US" altLang="zh-CN" dirty="0" smtClean="0">
                <a:solidFill>
                  <a:srgbClr val="000000"/>
                </a:solidFill>
                <a:latin typeface="宋体" pitchFamily="2" charset="-122"/>
              </a:rPr>
              <a:t>③</a:t>
            </a:r>
            <a:r>
              <a:rPr lang="zh-CN" altLang="en-US" dirty="0" smtClean="0">
                <a:solidFill>
                  <a:srgbClr val="000000"/>
                </a:solidFill>
                <a:latin typeface="宋体" pitchFamily="2" charset="-122"/>
              </a:rPr>
              <a:t>成本费用利润率</a:t>
            </a:r>
            <a:r>
              <a:rPr lang="zh-CN" altLang="en-US" dirty="0" smtClean="0">
                <a:solidFill>
                  <a:srgbClr val="000000"/>
                </a:solidFill>
                <a:latin typeface="" charset="0"/>
              </a:rPr>
              <a:t>=</a:t>
            </a:r>
            <a:r>
              <a:rPr lang="zh-CN" altLang="en-US" dirty="0" smtClean="0">
                <a:solidFill>
                  <a:srgbClr val="000000"/>
                </a:solidFill>
                <a:latin typeface="宋体" pitchFamily="2" charset="-122"/>
              </a:rPr>
              <a:t>利润总额÷成本费用总额×</a:t>
            </a:r>
            <a:r>
              <a:rPr lang="zh-CN" altLang="en-US" dirty="0" smtClean="0">
                <a:solidFill>
                  <a:srgbClr val="000000"/>
                </a:solidFill>
                <a:latin typeface="" charset="0"/>
              </a:rPr>
              <a:t>100%</a:t>
            </a:r>
            <a:endParaRPr lang="zh-CN" altLang="en-US" dirty="0" smtClean="0">
              <a:solidFill>
                <a:srgbClr val="000000"/>
              </a:solidFill>
              <a:latin typeface="宋体" pitchFamily="2" charset="-122"/>
            </a:endParaRPr>
          </a:p>
          <a:p>
            <a:r>
              <a:rPr lang="zh-CN" altLang="en-US" dirty="0" smtClean="0">
                <a:solidFill>
                  <a:srgbClr val="000000"/>
                </a:solidFill>
                <a:latin typeface="宋体" pitchFamily="2" charset="-122"/>
              </a:rPr>
              <a:t>其中：成本费用总额</a:t>
            </a:r>
            <a:r>
              <a:rPr lang="zh-CN" altLang="en-US" dirty="0" smtClean="0">
                <a:solidFill>
                  <a:srgbClr val="000000"/>
                </a:solidFill>
                <a:latin typeface="" charset="0"/>
              </a:rPr>
              <a:t>=</a:t>
            </a:r>
            <a:r>
              <a:rPr lang="zh-CN" altLang="en-US" dirty="0" smtClean="0">
                <a:solidFill>
                  <a:srgbClr val="000000"/>
                </a:solidFill>
                <a:latin typeface="宋体" pitchFamily="2" charset="-122"/>
              </a:rPr>
              <a:t>主营业务成本总额</a:t>
            </a:r>
            <a:r>
              <a:rPr lang="zh-CN" altLang="en-US" dirty="0" smtClean="0">
                <a:solidFill>
                  <a:srgbClr val="000000"/>
                </a:solidFill>
                <a:latin typeface="" charset="0"/>
              </a:rPr>
              <a:t>+</a:t>
            </a:r>
            <a:r>
              <a:rPr lang="zh-CN" altLang="en-US" dirty="0" smtClean="0">
                <a:solidFill>
                  <a:srgbClr val="000000"/>
                </a:solidFill>
                <a:latin typeface="宋体" pitchFamily="2" charset="-122"/>
              </a:rPr>
              <a:t>费用总额</a:t>
            </a:r>
            <a:endParaRPr lang="zh-CN" altLang="en-US" dirty="0">
              <a:solidFill>
                <a:srgbClr val="000000"/>
              </a:solidFill>
              <a:latin typeface="" charset="0"/>
            </a:endParaRPr>
          </a:p>
          <a:p>
            <a:pPr lvl="1">
              <a:buFont typeface="Wingdings" pitchFamily="2" charset="2"/>
              <a:buNone/>
            </a:pPr>
            <a:r>
              <a:rPr lang="zh-CN" altLang="en-US" dirty="0">
                <a:solidFill>
                  <a:srgbClr val="000000"/>
                </a:solidFill>
                <a:latin typeface="宋体" pitchFamily="2" charset="-122"/>
              </a:rPr>
              <a:t></a:t>
            </a:r>
          </a:p>
        </p:txBody>
      </p:sp>
      <p:sp>
        <p:nvSpPr>
          <p:cNvPr id="271364" name="Oval 4"/>
          <p:cNvSpPr>
            <a:spLocks noChangeArrowheads="1"/>
          </p:cNvSpPr>
          <p:nvPr/>
        </p:nvSpPr>
        <p:spPr bwMode="auto">
          <a:xfrm>
            <a:off x="2255912" y="3140968"/>
            <a:ext cx="3048000" cy="106680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a:solidFill>
                  <a:prstClr val="black"/>
                </a:solidFill>
              </a:rPr>
              <a:t>成本费用利润率</a:t>
            </a:r>
          </a:p>
        </p:txBody>
      </p:sp>
      <p:sp>
        <p:nvSpPr>
          <p:cNvPr id="271365" name="AutoShape 5"/>
          <p:cNvSpPr>
            <a:spLocks noChangeArrowheads="1"/>
          </p:cNvSpPr>
          <p:nvPr/>
        </p:nvSpPr>
        <p:spPr bwMode="auto">
          <a:xfrm>
            <a:off x="302951" y="5085184"/>
            <a:ext cx="2667000" cy="1231776"/>
          </a:xfrm>
          <a:prstGeom prst="wedgeRoundRectCallout">
            <a:avLst>
              <a:gd name="adj1" fmla="val 70665"/>
              <a:gd name="adj2" fmla="val -119563"/>
              <a:gd name="adj3" fmla="val 16667"/>
            </a:avLst>
          </a:prstGeom>
          <a:solidFill>
            <a:schemeClr val="accent1"/>
          </a:solidFill>
          <a:ln w="9525">
            <a:noFill/>
            <a:miter lim="800000"/>
            <a:headEnd/>
            <a:tailEnd/>
          </a:ln>
          <a:effectLst/>
        </p:spPr>
        <p:txBody>
          <a:bodyPr/>
          <a:lstStyle/>
          <a:p>
            <a:pPr>
              <a:buFont typeface="Wingdings" pitchFamily="2" charset="2"/>
              <a:buNone/>
            </a:pPr>
            <a:endParaRPr lang="zh-CN" altLang="en-US" sz="2400" dirty="0">
              <a:solidFill>
                <a:prstClr val="black"/>
              </a:solidFill>
            </a:endParaRPr>
          </a:p>
          <a:p>
            <a:pPr>
              <a:buFont typeface="Wingdings" pitchFamily="2" charset="2"/>
              <a:buNone/>
            </a:pPr>
            <a:r>
              <a:rPr lang="zh-CN" altLang="en-US" sz="2400" dirty="0">
                <a:solidFill>
                  <a:prstClr val="black"/>
                </a:solidFill>
              </a:rPr>
              <a:t>≥预警值：正常</a:t>
            </a:r>
          </a:p>
        </p:txBody>
      </p:sp>
      <p:sp>
        <p:nvSpPr>
          <p:cNvPr id="271366" name="AutoShape 6"/>
          <p:cNvSpPr>
            <a:spLocks noChangeArrowheads="1"/>
          </p:cNvSpPr>
          <p:nvPr/>
        </p:nvSpPr>
        <p:spPr bwMode="auto">
          <a:xfrm>
            <a:off x="3779912" y="5085184"/>
            <a:ext cx="4104456" cy="1231776"/>
          </a:xfrm>
          <a:prstGeom prst="wedgeRoundRectCallout">
            <a:avLst>
              <a:gd name="adj1" fmla="val -36224"/>
              <a:gd name="adj2" fmla="val -120311"/>
              <a:gd name="adj3" fmla="val 16667"/>
            </a:avLst>
          </a:prstGeom>
          <a:solidFill>
            <a:schemeClr val="accent1"/>
          </a:solidFill>
          <a:ln w="9525">
            <a:noFill/>
            <a:miter lim="800000"/>
            <a:headEnd/>
            <a:tailEnd/>
          </a:ln>
          <a:effectLst/>
        </p:spPr>
        <p:txBody>
          <a:bodyPr/>
          <a:lstStyle/>
          <a:p>
            <a:pPr>
              <a:buFont typeface="Wingdings" pitchFamily="2" charset="2"/>
              <a:buNone/>
            </a:pPr>
            <a:endParaRPr lang="zh-CN" altLang="en-US" sz="2400" dirty="0">
              <a:solidFill>
                <a:prstClr val="black"/>
              </a:solidFill>
            </a:endParaRPr>
          </a:p>
          <a:p>
            <a:pPr>
              <a:buFont typeface="Wingdings" pitchFamily="2" charset="2"/>
              <a:buNone/>
            </a:pPr>
            <a:r>
              <a:rPr lang="zh-CN" altLang="en-US" sz="2400" dirty="0">
                <a:solidFill>
                  <a:prstClr val="black"/>
                </a:solidFill>
              </a:rPr>
              <a:t>＜预警值</a:t>
            </a:r>
            <a:r>
              <a:rPr lang="zh-CN" altLang="en-US" sz="2400" dirty="0">
                <a:solidFill>
                  <a:prstClr val="black"/>
                </a:solidFill>
                <a:sym typeface="Wingdings" pitchFamily="2" charset="2"/>
              </a:rPr>
              <a:t>（1）</a:t>
            </a:r>
            <a:r>
              <a:rPr lang="zh-CN" altLang="en-US" sz="2400" dirty="0">
                <a:solidFill>
                  <a:prstClr val="black"/>
                </a:solidFill>
              </a:rPr>
              <a:t>多列费用</a:t>
            </a:r>
          </a:p>
          <a:p>
            <a:pPr>
              <a:buFont typeface="Wingdings" pitchFamily="2" charset="2"/>
              <a:buNone/>
            </a:pPr>
            <a:r>
              <a:rPr lang="zh-CN" altLang="en-US" sz="2400" dirty="0">
                <a:solidFill>
                  <a:prstClr val="black"/>
                </a:solidFill>
              </a:rPr>
              <a:t>             （2）少计收入</a:t>
            </a:r>
          </a:p>
        </p:txBody>
      </p:sp>
    </p:spTree>
    <p:extLst>
      <p:ext uri="{BB962C8B-B14F-4D97-AF65-F5344CB8AC3E}">
        <p14:creationId xmlns:p14="http://schemas.microsoft.com/office/powerpoint/2010/main" val="1156209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1364"/>
                                        </p:tgtEl>
                                        <p:attrNameLst>
                                          <p:attrName>style.visibility</p:attrName>
                                        </p:attrNameLst>
                                      </p:cBhvr>
                                      <p:to>
                                        <p:strVal val="visible"/>
                                      </p:to>
                                    </p:set>
                                    <p:anim calcmode="lin" valueType="num">
                                      <p:cBhvr additive="base">
                                        <p:cTn id="7" dur="500" fill="hold"/>
                                        <p:tgtEl>
                                          <p:spTgt spid="271364"/>
                                        </p:tgtEl>
                                        <p:attrNameLst>
                                          <p:attrName>ppt_x</p:attrName>
                                        </p:attrNameLst>
                                      </p:cBhvr>
                                      <p:tavLst>
                                        <p:tav tm="0">
                                          <p:val>
                                            <p:strVal val="0-#ppt_w/2"/>
                                          </p:val>
                                        </p:tav>
                                        <p:tav tm="100000">
                                          <p:val>
                                            <p:strVal val="#ppt_x"/>
                                          </p:val>
                                        </p:tav>
                                      </p:tavLst>
                                    </p:anim>
                                    <p:anim calcmode="lin" valueType="num">
                                      <p:cBhvr additive="base">
                                        <p:cTn id="8" dur="500" fill="hold"/>
                                        <p:tgtEl>
                                          <p:spTgt spid="27136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1365"/>
                                        </p:tgtEl>
                                        <p:attrNameLst>
                                          <p:attrName>style.visibility</p:attrName>
                                        </p:attrNameLst>
                                      </p:cBhvr>
                                      <p:to>
                                        <p:strVal val="visible"/>
                                      </p:to>
                                    </p:set>
                                    <p:anim calcmode="lin" valueType="num">
                                      <p:cBhvr additive="base">
                                        <p:cTn id="13" dur="500" fill="hold"/>
                                        <p:tgtEl>
                                          <p:spTgt spid="271365"/>
                                        </p:tgtEl>
                                        <p:attrNameLst>
                                          <p:attrName>ppt_x</p:attrName>
                                        </p:attrNameLst>
                                      </p:cBhvr>
                                      <p:tavLst>
                                        <p:tav tm="0">
                                          <p:val>
                                            <p:strVal val="0-#ppt_w/2"/>
                                          </p:val>
                                        </p:tav>
                                        <p:tav tm="100000">
                                          <p:val>
                                            <p:strVal val="#ppt_x"/>
                                          </p:val>
                                        </p:tav>
                                      </p:tavLst>
                                    </p:anim>
                                    <p:anim calcmode="lin" valueType="num">
                                      <p:cBhvr additive="base">
                                        <p:cTn id="14" dur="500" fill="hold"/>
                                        <p:tgtEl>
                                          <p:spTgt spid="27136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1366"/>
                                        </p:tgtEl>
                                        <p:attrNameLst>
                                          <p:attrName>style.visibility</p:attrName>
                                        </p:attrNameLst>
                                      </p:cBhvr>
                                      <p:to>
                                        <p:strVal val="visible"/>
                                      </p:to>
                                    </p:set>
                                    <p:anim calcmode="lin" valueType="num">
                                      <p:cBhvr additive="base">
                                        <p:cTn id="19" dur="500" fill="hold"/>
                                        <p:tgtEl>
                                          <p:spTgt spid="271366"/>
                                        </p:tgtEl>
                                        <p:attrNameLst>
                                          <p:attrName>ppt_x</p:attrName>
                                        </p:attrNameLst>
                                      </p:cBhvr>
                                      <p:tavLst>
                                        <p:tav tm="0">
                                          <p:val>
                                            <p:strVal val="0-#ppt_w/2"/>
                                          </p:val>
                                        </p:tav>
                                        <p:tav tm="100000">
                                          <p:val>
                                            <p:strVal val="#ppt_x"/>
                                          </p:val>
                                        </p:tav>
                                      </p:tavLst>
                                    </p:anim>
                                    <p:anim calcmode="lin" valueType="num">
                                      <p:cBhvr additive="base">
                                        <p:cTn id="20" dur="500" fill="hold"/>
                                        <p:tgtEl>
                                          <p:spTgt spid="271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4" grpId="0" animBg="1" autoUpdateAnimBg="0"/>
      <p:bldP spid="271365" grpId="0" animBg="1" autoUpdateAnimBg="0"/>
      <p:bldP spid="271366"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a:xfrm>
            <a:off x="457200" y="1268760"/>
            <a:ext cx="7239000" cy="5186976"/>
          </a:xfrm>
        </p:spPr>
        <p:txBody>
          <a:bodyPr>
            <a:normAutofit/>
          </a:bodyPr>
          <a:lstStyle/>
          <a:p>
            <a:pPr marL="0" indent="0">
              <a:lnSpc>
                <a:spcPct val="90000"/>
              </a:lnSpc>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ea typeface="华文新魏" pitchFamily="2" charset="-122"/>
              </a:rPr>
              <a:t> </a:t>
            </a:r>
            <a:endParaRPr lang="en-US" altLang="zh-CN" dirty="0" smtClean="0">
              <a:latin typeface="华文新魏" pitchFamily="2" charset="-122"/>
              <a:ea typeface="华文新魏" pitchFamily="2" charset="-122"/>
            </a:endParaRPr>
          </a:p>
          <a:p>
            <a:pPr lvl="1"/>
            <a:r>
              <a:rPr lang="zh-CN" altLang="en-US" sz="2800" dirty="0" smtClean="0">
                <a:solidFill>
                  <a:srgbClr val="000000"/>
                </a:solidFill>
                <a:latin typeface="宋体" pitchFamily="2" charset="-122"/>
              </a:rPr>
              <a:t>税</a:t>
            </a:r>
            <a:r>
              <a:rPr lang="zh-CN" altLang="en-US" sz="2800" dirty="0">
                <a:solidFill>
                  <a:srgbClr val="000000"/>
                </a:solidFill>
                <a:latin typeface="宋体" pitchFamily="2" charset="-122"/>
              </a:rPr>
              <a:t>前列支费用评估分析指标：</a:t>
            </a:r>
          </a:p>
          <a:p>
            <a:pPr lvl="2"/>
            <a:r>
              <a:rPr lang="zh-CN" altLang="en-US" sz="2400" dirty="0">
                <a:solidFill>
                  <a:srgbClr val="000000"/>
                </a:solidFill>
                <a:latin typeface="宋体" pitchFamily="2" charset="-122"/>
              </a:rPr>
              <a:t>工资扣除限额</a:t>
            </a:r>
          </a:p>
          <a:p>
            <a:pPr lvl="2"/>
            <a:r>
              <a:rPr lang="zh-CN" altLang="en-US" sz="2400" dirty="0">
                <a:solidFill>
                  <a:srgbClr val="000000"/>
                </a:solidFill>
                <a:latin typeface=""/>
              </a:rPr>
              <a:t>“</a:t>
            </a:r>
            <a:r>
              <a:rPr lang="zh-CN" altLang="en-US" sz="2400" dirty="0">
                <a:solidFill>
                  <a:srgbClr val="000000"/>
                </a:solidFill>
                <a:latin typeface="宋体" pitchFamily="2" charset="-122"/>
              </a:rPr>
              <a:t>三费</a:t>
            </a:r>
            <a:r>
              <a:rPr lang="zh-CN" altLang="en-US" sz="2400" dirty="0">
                <a:solidFill>
                  <a:srgbClr val="000000"/>
                </a:solidFill>
                <a:latin typeface=""/>
              </a:rPr>
              <a:t>”</a:t>
            </a:r>
            <a:r>
              <a:rPr lang="zh-CN" altLang="en-US" sz="2400" dirty="0">
                <a:solidFill>
                  <a:srgbClr val="000000"/>
                </a:solidFill>
                <a:latin typeface="宋体" pitchFamily="2" charset="-122"/>
              </a:rPr>
              <a:t>（职工福利费、工会经费、职工教育经费）扣除限额</a:t>
            </a:r>
          </a:p>
          <a:p>
            <a:pPr lvl="2"/>
            <a:r>
              <a:rPr lang="zh-CN" altLang="en-US" sz="2400" dirty="0">
                <a:solidFill>
                  <a:srgbClr val="000000"/>
                </a:solidFill>
                <a:latin typeface="宋体" pitchFamily="2" charset="-122"/>
              </a:rPr>
              <a:t>交际应酬费列支额（业务招待费扣除限额）</a:t>
            </a:r>
          </a:p>
          <a:p>
            <a:pPr lvl="2"/>
            <a:r>
              <a:rPr lang="zh-CN" altLang="en-US" sz="2400" dirty="0">
                <a:solidFill>
                  <a:srgbClr val="000000"/>
                </a:solidFill>
                <a:latin typeface="宋体" pitchFamily="2" charset="-122"/>
              </a:rPr>
              <a:t>公益救济性捐赠扣除限额</a:t>
            </a:r>
          </a:p>
          <a:p>
            <a:pPr lvl="2"/>
            <a:r>
              <a:rPr lang="zh-CN" altLang="en-US" sz="2400" dirty="0">
                <a:solidFill>
                  <a:srgbClr val="000000"/>
                </a:solidFill>
                <a:latin typeface="宋体" pitchFamily="2" charset="-122"/>
              </a:rPr>
              <a:t>开办费摊销额</a:t>
            </a:r>
          </a:p>
          <a:p>
            <a:pPr lvl="2"/>
            <a:r>
              <a:rPr lang="zh-CN" altLang="en-US" sz="2400" dirty="0">
                <a:solidFill>
                  <a:srgbClr val="000000"/>
                </a:solidFill>
                <a:latin typeface="宋体" pitchFamily="2" charset="-122"/>
              </a:rPr>
              <a:t>技术开发费加计扣除额</a:t>
            </a:r>
          </a:p>
          <a:p>
            <a:pPr lvl="2"/>
            <a:r>
              <a:rPr lang="zh-CN" altLang="en-US" sz="2400" dirty="0">
                <a:solidFill>
                  <a:srgbClr val="000000"/>
                </a:solidFill>
                <a:latin typeface="宋体" pitchFamily="2" charset="-122"/>
              </a:rPr>
              <a:t>广告费扣除限额</a:t>
            </a:r>
          </a:p>
          <a:p>
            <a:pPr lvl="2"/>
            <a:r>
              <a:rPr lang="zh-CN" altLang="en-US" sz="2400" dirty="0">
                <a:solidFill>
                  <a:srgbClr val="000000"/>
                </a:solidFill>
                <a:latin typeface="宋体" pitchFamily="2" charset="-122"/>
              </a:rPr>
              <a:t>业务宣传费扣除限额</a:t>
            </a:r>
          </a:p>
          <a:p>
            <a:pPr lvl="2"/>
            <a:r>
              <a:rPr lang="zh-CN" altLang="en-US" sz="2400" dirty="0">
                <a:solidFill>
                  <a:srgbClr val="000000"/>
                </a:solidFill>
                <a:latin typeface="宋体" pitchFamily="2" charset="-122"/>
              </a:rPr>
              <a:t>财产损失扣除限额</a:t>
            </a:r>
          </a:p>
        </p:txBody>
      </p:sp>
    </p:spTree>
    <p:extLst>
      <p:ext uri="{BB962C8B-B14F-4D97-AF65-F5344CB8AC3E}">
        <p14:creationId xmlns:p14="http://schemas.microsoft.com/office/powerpoint/2010/main" val="39147535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457200" y="692696"/>
            <a:ext cx="7239000" cy="5763040"/>
          </a:xfrm>
        </p:spPr>
        <p:txBody>
          <a:bodyPr>
            <a:normAutofit/>
          </a:bodyPr>
          <a:lstStyle/>
          <a:p>
            <a:pPr>
              <a:lnSpc>
                <a:spcPct val="90000"/>
              </a:lnSpc>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3）</a:t>
            </a:r>
            <a:r>
              <a:rPr lang="zh-CN" altLang="en-US" dirty="0" smtClean="0">
                <a:solidFill>
                  <a:srgbClr val="000000"/>
                </a:solidFill>
                <a:latin typeface="宋体" pitchFamily="2" charset="-122"/>
              </a:rPr>
              <a:t>费用类评估分析指标</a:t>
            </a:r>
            <a:r>
              <a:rPr lang="zh-CN" altLang="en-US" dirty="0" smtClean="0">
                <a:latin typeface="华文新魏" pitchFamily="2" charset="-122"/>
                <a:ea typeface="华文新魏" pitchFamily="2" charset="-122"/>
              </a:rPr>
              <a:t> </a:t>
            </a:r>
            <a:endParaRPr lang="en-US" altLang="zh-CN" dirty="0" smtClean="0">
              <a:latin typeface="华文新魏" pitchFamily="2" charset="-122"/>
              <a:ea typeface="华文新魏" pitchFamily="2" charset="-122"/>
            </a:endParaRPr>
          </a:p>
          <a:p>
            <a:pPr lvl="1"/>
            <a:r>
              <a:rPr lang="zh-CN" altLang="en-US" sz="3200" dirty="0" smtClean="0">
                <a:solidFill>
                  <a:srgbClr val="000000"/>
                </a:solidFill>
                <a:latin typeface="宋体" pitchFamily="2" charset="-122"/>
              </a:rPr>
              <a:t>税前列支费用评估分析指标：</a:t>
            </a:r>
          </a:p>
          <a:p>
            <a:pPr lvl="2"/>
            <a:r>
              <a:rPr lang="zh-CN" altLang="en-US" sz="2800" dirty="0" smtClean="0">
                <a:solidFill>
                  <a:srgbClr val="000000"/>
                </a:solidFill>
                <a:latin typeface="宋体" pitchFamily="2" charset="-122"/>
              </a:rPr>
              <a:t>呆</a:t>
            </a:r>
            <a:r>
              <a:rPr lang="zh-CN" altLang="en-US" sz="2800" dirty="0">
                <a:solidFill>
                  <a:srgbClr val="000000"/>
                </a:solidFill>
                <a:latin typeface="宋体" pitchFamily="2" charset="-122"/>
              </a:rPr>
              <a:t>（坏）账损失扣除限额</a:t>
            </a:r>
          </a:p>
          <a:p>
            <a:pPr lvl="2"/>
            <a:r>
              <a:rPr lang="zh-CN" altLang="en-US" sz="2800" dirty="0">
                <a:solidFill>
                  <a:srgbClr val="000000"/>
                </a:solidFill>
                <a:latin typeface="宋体" pitchFamily="2" charset="-122"/>
              </a:rPr>
              <a:t>总机构管理费扣除限额</a:t>
            </a:r>
          </a:p>
          <a:p>
            <a:pPr lvl="2"/>
            <a:r>
              <a:rPr lang="zh-CN" altLang="en-US" sz="2800" dirty="0">
                <a:solidFill>
                  <a:srgbClr val="000000"/>
                </a:solidFill>
                <a:latin typeface="宋体" pitchFamily="2" charset="-122"/>
              </a:rPr>
              <a:t>社会保险费扣除限额</a:t>
            </a:r>
          </a:p>
          <a:p>
            <a:pPr lvl="2"/>
            <a:r>
              <a:rPr lang="zh-CN" altLang="en-US" sz="2800" dirty="0">
                <a:solidFill>
                  <a:srgbClr val="000000"/>
                </a:solidFill>
                <a:latin typeface="宋体" pitchFamily="2" charset="-122"/>
              </a:rPr>
              <a:t>无形资产摊销额</a:t>
            </a:r>
          </a:p>
          <a:p>
            <a:pPr lvl="2"/>
            <a:r>
              <a:rPr lang="zh-CN" altLang="en-US" sz="2800" dirty="0">
                <a:solidFill>
                  <a:srgbClr val="000000"/>
                </a:solidFill>
                <a:latin typeface="宋体" pitchFamily="2" charset="-122"/>
              </a:rPr>
              <a:t>递延资产摊销额等。</a:t>
            </a:r>
            <a:r>
              <a:rPr lang="zh-CN" altLang="en-US" sz="2800" dirty="0">
                <a:solidFill>
                  <a:srgbClr val="000000"/>
                </a:solidFill>
                <a:latin typeface="" charset="0"/>
              </a:rPr>
              <a:t/>
            </a:r>
            <a:br>
              <a:rPr lang="zh-CN" altLang="en-US" sz="2800" dirty="0">
                <a:solidFill>
                  <a:srgbClr val="000000"/>
                </a:solidFill>
                <a:latin typeface="" charset="0"/>
              </a:rPr>
            </a:br>
            <a:r>
              <a:rPr lang="zh-CN" altLang="en-US" sz="2800" dirty="0">
                <a:solidFill>
                  <a:srgbClr val="000000"/>
                </a:solidFill>
                <a:latin typeface="Times New Roman"/>
              </a:rPr>
              <a:t>   </a:t>
            </a:r>
            <a:r>
              <a:rPr lang="zh-CN" altLang="en-US" sz="2800" dirty="0">
                <a:solidFill>
                  <a:srgbClr val="000000"/>
                </a:solidFill>
                <a:latin typeface="" charset="0"/>
              </a:rPr>
              <a:t> </a:t>
            </a:r>
            <a:r>
              <a:rPr lang="zh-CN" altLang="en-US" sz="2800" dirty="0">
                <a:solidFill>
                  <a:srgbClr val="000000"/>
                </a:solidFill>
                <a:latin typeface="宋体" pitchFamily="2" charset="-122"/>
              </a:rPr>
              <a:t>如果申报扣除（摊销）额超过允许扣除（摊销）标准，可能存在未按规定进行纳税调整，擅自扩大扣除（摊销）基数等问题。</a:t>
            </a:r>
            <a:r>
              <a:rPr lang="zh-CN" altLang="en-US" sz="2800" dirty="0">
                <a:latin typeface="华文新魏" pitchFamily="2" charset="-122"/>
                <a:ea typeface="华文新魏" pitchFamily="2" charset="-122"/>
              </a:rPr>
              <a:t> </a:t>
            </a:r>
          </a:p>
        </p:txBody>
      </p:sp>
    </p:spTree>
    <p:extLst>
      <p:ext uri="{BB962C8B-B14F-4D97-AF65-F5344CB8AC3E}">
        <p14:creationId xmlns:p14="http://schemas.microsoft.com/office/powerpoint/2010/main" val="17242742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5" name="Rectangle 3"/>
          <p:cNvSpPr>
            <a:spLocks noGrp="1" noChangeArrowheads="1"/>
          </p:cNvSpPr>
          <p:nvPr>
            <p:ph idx="1"/>
          </p:nvPr>
        </p:nvSpPr>
        <p:spPr>
          <a:xfrm>
            <a:off x="457200" y="620688"/>
            <a:ext cx="7239000" cy="5835048"/>
          </a:xfrm>
        </p:spPr>
        <p:txBody>
          <a:bodyPr/>
          <a:lstStyle/>
          <a:p>
            <a:pPr marL="0" indent="0">
              <a:buNone/>
            </a:pPr>
            <a:r>
              <a:rPr lang="zh-CN" altLang="en-US" dirty="0" smtClean="0">
                <a:solidFill>
                  <a:srgbClr val="000000"/>
                </a:solidFill>
                <a:latin typeface="宋体" pitchFamily="2" charset="-122"/>
              </a:rPr>
              <a:t>（</a:t>
            </a:r>
            <a:r>
              <a:rPr lang="en-US" altLang="zh-CN" dirty="0" smtClean="0">
                <a:solidFill>
                  <a:srgbClr val="000000"/>
                </a:solidFill>
                <a:latin typeface="宋体" pitchFamily="2" charset="-122"/>
              </a:rPr>
              <a:t>4）</a:t>
            </a:r>
            <a:r>
              <a:rPr lang="zh-CN" altLang="en-US" dirty="0" smtClean="0">
                <a:solidFill>
                  <a:srgbClr val="000000"/>
                </a:solidFill>
                <a:latin typeface="宋体" pitchFamily="2" charset="-122"/>
              </a:rPr>
              <a:t>利润类评估分析指标：</a:t>
            </a:r>
          </a:p>
          <a:p>
            <a:pPr lvl="1"/>
            <a:r>
              <a:rPr lang="en-US" altLang="zh-CN" dirty="0" smtClean="0">
                <a:solidFill>
                  <a:srgbClr val="000000"/>
                </a:solidFill>
                <a:latin typeface="宋体" pitchFamily="2" charset="-122"/>
              </a:rPr>
              <a:t>①</a:t>
            </a:r>
            <a:r>
              <a:rPr lang="zh-CN" altLang="en-US" dirty="0" smtClean="0">
                <a:solidFill>
                  <a:srgbClr val="000000"/>
                </a:solidFill>
                <a:latin typeface="宋体" pitchFamily="2" charset="-122"/>
              </a:rPr>
              <a:t>主营业务利润变动率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（本期主营业务利润</a:t>
            </a:r>
            <a:r>
              <a:rPr lang="zh-CN" altLang="en-US" dirty="0" smtClean="0">
                <a:solidFill>
                  <a:srgbClr val="000000"/>
                </a:solidFill>
                <a:latin typeface="" charset="0"/>
              </a:rPr>
              <a:t>-</a:t>
            </a:r>
            <a:r>
              <a:rPr lang="zh-CN" altLang="en-US" dirty="0" smtClean="0">
                <a:solidFill>
                  <a:srgbClr val="000000"/>
                </a:solidFill>
                <a:latin typeface="宋体" pitchFamily="2" charset="-122"/>
              </a:rPr>
              <a:t>基期主营业务利润）÷基期主营业务利润×</a:t>
            </a:r>
            <a:r>
              <a:rPr lang="zh-CN" altLang="en-US" dirty="0" smtClean="0">
                <a:solidFill>
                  <a:srgbClr val="000000"/>
                </a:solidFill>
                <a:latin typeface="" charset="0"/>
              </a:rPr>
              <a:t>100%</a:t>
            </a:r>
          </a:p>
          <a:p>
            <a:pPr lvl="1"/>
            <a:r>
              <a:rPr lang="en-US" altLang="zh-CN" dirty="0" smtClean="0">
                <a:solidFill>
                  <a:srgbClr val="000000"/>
                </a:solidFill>
                <a:latin typeface="宋体" pitchFamily="2" charset="-122"/>
              </a:rPr>
              <a:t>②</a:t>
            </a:r>
            <a:r>
              <a:rPr lang="zh-CN" altLang="en-US" dirty="0" smtClean="0">
                <a:solidFill>
                  <a:srgbClr val="000000"/>
                </a:solidFill>
                <a:latin typeface="宋体" pitchFamily="2" charset="-122"/>
              </a:rPr>
              <a:t>其他业务利润变动率</a:t>
            </a:r>
            <a:r>
              <a:rPr lang="zh-CN" altLang="en-US" dirty="0" smtClean="0">
                <a:solidFill>
                  <a:srgbClr val="000000"/>
                </a:solidFill>
                <a:latin typeface="" charset="0"/>
              </a:rPr>
              <a:t>=</a:t>
            </a:r>
            <a:r>
              <a:rPr lang="zh-CN" altLang="en-US" dirty="0" smtClean="0">
                <a:solidFill>
                  <a:srgbClr val="000000"/>
                </a:solidFill>
                <a:latin typeface="宋体" pitchFamily="2" charset="-122"/>
              </a:rPr>
              <a:t>（本期其他业务利润</a:t>
            </a:r>
            <a:r>
              <a:rPr lang="zh-CN" altLang="en-US" dirty="0" smtClean="0">
                <a:solidFill>
                  <a:srgbClr val="000000"/>
                </a:solidFill>
                <a:latin typeface="" charset="0"/>
              </a:rPr>
              <a:t>-</a:t>
            </a:r>
            <a:r>
              <a:rPr lang="zh-CN" altLang="en-US" dirty="0" smtClean="0">
                <a:solidFill>
                  <a:srgbClr val="000000"/>
                </a:solidFill>
                <a:latin typeface="宋体" pitchFamily="2" charset="-122"/>
              </a:rPr>
              <a:t>基期其他业务利润）÷基期其他业务利润×</a:t>
            </a:r>
            <a:r>
              <a:rPr lang="zh-CN" altLang="en-US" dirty="0" smtClean="0">
                <a:solidFill>
                  <a:srgbClr val="000000"/>
                </a:solidFill>
                <a:latin typeface="" charset="0"/>
              </a:rPr>
              <a:t>100%</a:t>
            </a:r>
            <a:endParaRPr lang="zh-CN" altLang="en-US" dirty="0">
              <a:solidFill>
                <a:srgbClr val="000000"/>
              </a:solidFill>
              <a:latin typeface="宋体" pitchFamily="2" charset="-122"/>
            </a:endParaRPr>
          </a:p>
        </p:txBody>
      </p:sp>
      <p:sp>
        <p:nvSpPr>
          <p:cNvPr id="274436" name="Oval 4"/>
          <p:cNvSpPr>
            <a:spLocks noChangeArrowheads="1"/>
          </p:cNvSpPr>
          <p:nvPr/>
        </p:nvSpPr>
        <p:spPr bwMode="auto">
          <a:xfrm>
            <a:off x="1619672" y="3068960"/>
            <a:ext cx="4191000" cy="72008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dirty="0">
                <a:solidFill>
                  <a:prstClr val="black"/>
                </a:solidFill>
              </a:rPr>
              <a:t>主营业务利润变动率</a:t>
            </a:r>
          </a:p>
        </p:txBody>
      </p:sp>
      <p:sp>
        <p:nvSpPr>
          <p:cNvPr id="274437" name="AutoShape 5"/>
          <p:cNvSpPr>
            <a:spLocks noChangeArrowheads="1"/>
          </p:cNvSpPr>
          <p:nvPr/>
        </p:nvSpPr>
        <p:spPr bwMode="auto">
          <a:xfrm>
            <a:off x="539552" y="4586064"/>
            <a:ext cx="2448272" cy="817984"/>
          </a:xfrm>
          <a:prstGeom prst="wedgeRoundRectCallout">
            <a:avLst>
              <a:gd name="adj1" fmla="val 59061"/>
              <a:gd name="adj2" fmla="val -146231"/>
              <a:gd name="adj3" fmla="val 16667"/>
            </a:avLst>
          </a:prstGeom>
          <a:solidFill>
            <a:schemeClr val="accent1"/>
          </a:solidFill>
          <a:ln w="9525">
            <a:noFill/>
            <a:miter lim="800000"/>
            <a:headEnd/>
            <a:tailEnd/>
          </a:ln>
          <a:effectLst/>
        </p:spPr>
        <p:txBody>
          <a:bodyPr/>
          <a:lstStyle/>
          <a:p>
            <a:pPr>
              <a:buFont typeface="Wingdings" pitchFamily="2" charset="2"/>
              <a:buNone/>
            </a:pPr>
            <a:r>
              <a:rPr lang="zh-CN" altLang="en-US" dirty="0">
                <a:solidFill>
                  <a:prstClr val="black"/>
                </a:solidFill>
              </a:rPr>
              <a:t>≥预警值：正常</a:t>
            </a:r>
          </a:p>
        </p:txBody>
      </p:sp>
      <p:sp>
        <p:nvSpPr>
          <p:cNvPr id="274438" name="AutoShape 6"/>
          <p:cNvSpPr>
            <a:spLocks noChangeArrowheads="1"/>
          </p:cNvSpPr>
          <p:nvPr/>
        </p:nvSpPr>
        <p:spPr bwMode="auto">
          <a:xfrm>
            <a:off x="3647593" y="4586064"/>
            <a:ext cx="3888432" cy="817984"/>
          </a:xfrm>
          <a:prstGeom prst="wedgeRoundRectCallout">
            <a:avLst>
              <a:gd name="adj1" fmla="val -33170"/>
              <a:gd name="adj2" fmla="val -136689"/>
              <a:gd name="adj3" fmla="val 16667"/>
            </a:avLst>
          </a:prstGeom>
          <a:solidFill>
            <a:schemeClr val="accent1"/>
          </a:solidFill>
          <a:ln w="9525">
            <a:noFill/>
            <a:miter lim="800000"/>
            <a:headEnd/>
            <a:tailEnd/>
          </a:ln>
          <a:effectLst/>
        </p:spPr>
        <p:txBody>
          <a:bodyPr/>
          <a:lstStyle/>
          <a:p>
            <a:pPr>
              <a:buFont typeface="Wingdings" pitchFamily="2" charset="2"/>
              <a:buNone/>
            </a:pPr>
            <a:r>
              <a:rPr lang="zh-CN" altLang="en-US" sz="2400" dirty="0">
                <a:solidFill>
                  <a:prstClr val="black"/>
                </a:solidFill>
              </a:rPr>
              <a:t>＜预警值：多列成本</a:t>
            </a:r>
          </a:p>
          <a:p>
            <a:pPr>
              <a:buFont typeface="Wingdings" pitchFamily="2" charset="2"/>
              <a:buNone/>
            </a:pPr>
            <a:r>
              <a:rPr lang="zh-CN" altLang="en-US" sz="2400" dirty="0">
                <a:solidFill>
                  <a:prstClr val="black"/>
                </a:solidFill>
              </a:rPr>
              <a:t>                少列收入</a:t>
            </a:r>
          </a:p>
        </p:txBody>
      </p:sp>
    </p:spTree>
    <p:extLst>
      <p:ext uri="{BB962C8B-B14F-4D97-AF65-F5344CB8AC3E}">
        <p14:creationId xmlns:p14="http://schemas.microsoft.com/office/powerpoint/2010/main" val="337220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4436"/>
                                        </p:tgtEl>
                                        <p:attrNameLst>
                                          <p:attrName>style.visibility</p:attrName>
                                        </p:attrNameLst>
                                      </p:cBhvr>
                                      <p:to>
                                        <p:strVal val="visible"/>
                                      </p:to>
                                    </p:set>
                                    <p:anim calcmode="lin" valueType="num">
                                      <p:cBhvr additive="base">
                                        <p:cTn id="7" dur="500" fill="hold"/>
                                        <p:tgtEl>
                                          <p:spTgt spid="274436"/>
                                        </p:tgtEl>
                                        <p:attrNameLst>
                                          <p:attrName>ppt_x</p:attrName>
                                        </p:attrNameLst>
                                      </p:cBhvr>
                                      <p:tavLst>
                                        <p:tav tm="0">
                                          <p:val>
                                            <p:strVal val="0-#ppt_w/2"/>
                                          </p:val>
                                        </p:tav>
                                        <p:tav tm="100000">
                                          <p:val>
                                            <p:strVal val="#ppt_x"/>
                                          </p:val>
                                        </p:tav>
                                      </p:tavLst>
                                    </p:anim>
                                    <p:anim calcmode="lin" valueType="num">
                                      <p:cBhvr additive="base">
                                        <p:cTn id="8" dur="500" fill="hold"/>
                                        <p:tgtEl>
                                          <p:spTgt spid="2744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4437"/>
                                        </p:tgtEl>
                                        <p:attrNameLst>
                                          <p:attrName>style.visibility</p:attrName>
                                        </p:attrNameLst>
                                      </p:cBhvr>
                                      <p:to>
                                        <p:strVal val="visible"/>
                                      </p:to>
                                    </p:set>
                                    <p:anim calcmode="lin" valueType="num">
                                      <p:cBhvr additive="base">
                                        <p:cTn id="13" dur="500" fill="hold"/>
                                        <p:tgtEl>
                                          <p:spTgt spid="274437"/>
                                        </p:tgtEl>
                                        <p:attrNameLst>
                                          <p:attrName>ppt_x</p:attrName>
                                        </p:attrNameLst>
                                      </p:cBhvr>
                                      <p:tavLst>
                                        <p:tav tm="0">
                                          <p:val>
                                            <p:strVal val="0-#ppt_w/2"/>
                                          </p:val>
                                        </p:tav>
                                        <p:tav tm="100000">
                                          <p:val>
                                            <p:strVal val="#ppt_x"/>
                                          </p:val>
                                        </p:tav>
                                      </p:tavLst>
                                    </p:anim>
                                    <p:anim calcmode="lin" valueType="num">
                                      <p:cBhvr additive="base">
                                        <p:cTn id="14" dur="500" fill="hold"/>
                                        <p:tgtEl>
                                          <p:spTgt spid="27443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4438"/>
                                        </p:tgtEl>
                                        <p:attrNameLst>
                                          <p:attrName>style.visibility</p:attrName>
                                        </p:attrNameLst>
                                      </p:cBhvr>
                                      <p:to>
                                        <p:strVal val="visible"/>
                                      </p:to>
                                    </p:set>
                                    <p:anim calcmode="lin" valueType="num">
                                      <p:cBhvr additive="base">
                                        <p:cTn id="19" dur="500" fill="hold"/>
                                        <p:tgtEl>
                                          <p:spTgt spid="274438"/>
                                        </p:tgtEl>
                                        <p:attrNameLst>
                                          <p:attrName>ppt_x</p:attrName>
                                        </p:attrNameLst>
                                      </p:cBhvr>
                                      <p:tavLst>
                                        <p:tav tm="0">
                                          <p:val>
                                            <p:strVal val="0-#ppt_w/2"/>
                                          </p:val>
                                        </p:tav>
                                        <p:tav tm="100000">
                                          <p:val>
                                            <p:strVal val="#ppt_x"/>
                                          </p:val>
                                        </p:tav>
                                      </p:tavLst>
                                    </p:anim>
                                    <p:anim calcmode="lin" valueType="num">
                                      <p:cBhvr additive="base">
                                        <p:cTn id="20" dur="500" fill="hold"/>
                                        <p:tgtEl>
                                          <p:spTgt spid="2744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6" grpId="0" animBg="1" autoUpdateAnimBg="0"/>
      <p:bldP spid="274437" grpId="0" animBg="1" autoUpdateAnimBg="0"/>
      <p:bldP spid="274438"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p:txBody>
          <a:bodyPr>
            <a:normAutofit/>
          </a:bodyPr>
          <a:lstStyle/>
          <a:p>
            <a:pPr marL="0" indent="0">
              <a:buNone/>
            </a:pPr>
            <a:r>
              <a:rPr lang="zh-CN" altLang="en-US" sz="3600" dirty="0" smtClean="0">
                <a:solidFill>
                  <a:srgbClr val="000000"/>
                </a:solidFill>
                <a:latin typeface="宋体" pitchFamily="2" charset="-122"/>
              </a:rPr>
              <a:t>（</a:t>
            </a:r>
            <a:r>
              <a:rPr lang="en-US" altLang="zh-CN" sz="3600" dirty="0" smtClean="0">
                <a:solidFill>
                  <a:srgbClr val="000000"/>
                </a:solidFill>
                <a:latin typeface="宋体" pitchFamily="2" charset="-122"/>
              </a:rPr>
              <a:t>4）</a:t>
            </a:r>
            <a:r>
              <a:rPr lang="zh-CN" altLang="en-US" sz="3600" dirty="0" smtClean="0">
                <a:solidFill>
                  <a:srgbClr val="000000"/>
                </a:solidFill>
                <a:latin typeface="宋体" pitchFamily="2" charset="-122"/>
              </a:rPr>
              <a:t>利润类评估分析指标：</a:t>
            </a:r>
          </a:p>
          <a:p>
            <a:pPr lvl="1"/>
            <a:r>
              <a:rPr lang="en-US" altLang="zh-CN" sz="3600" dirty="0" smtClean="0">
                <a:solidFill>
                  <a:srgbClr val="000000"/>
                </a:solidFill>
                <a:latin typeface="宋体" pitchFamily="2" charset="-122"/>
              </a:rPr>
              <a:t>③</a:t>
            </a:r>
            <a:r>
              <a:rPr lang="zh-CN" altLang="en-US" sz="3600" dirty="0" smtClean="0">
                <a:solidFill>
                  <a:srgbClr val="000000"/>
                </a:solidFill>
                <a:latin typeface="宋体" pitchFamily="2" charset="-122"/>
              </a:rPr>
              <a:t>税</a:t>
            </a:r>
            <a:r>
              <a:rPr lang="zh-CN" altLang="en-US" sz="3600" dirty="0">
                <a:solidFill>
                  <a:srgbClr val="000000"/>
                </a:solidFill>
                <a:latin typeface="宋体" pitchFamily="2" charset="-122"/>
              </a:rPr>
              <a:t>前弥补亏损扣除限额。按税法规定审核分析允许弥补的亏损数额。</a:t>
            </a:r>
          </a:p>
          <a:p>
            <a:pPr lvl="2">
              <a:buNone/>
            </a:pPr>
            <a:r>
              <a:rPr lang="zh-CN" altLang="en-US" sz="3600" dirty="0">
                <a:solidFill>
                  <a:srgbClr val="000000"/>
                </a:solidFill>
                <a:latin typeface="宋体" pitchFamily="2" charset="-122"/>
              </a:rPr>
              <a:t>税前弥补的亏损额与会计报表的亏损额的差异：要经过纳税调整</a:t>
            </a:r>
          </a:p>
        </p:txBody>
      </p:sp>
    </p:spTree>
    <p:extLst>
      <p:ext uri="{BB962C8B-B14F-4D97-AF65-F5344CB8AC3E}">
        <p14:creationId xmlns:p14="http://schemas.microsoft.com/office/powerpoint/2010/main" val="37644717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7" name="Rectangle 3"/>
          <p:cNvSpPr>
            <a:spLocks noGrp="1" noChangeArrowheads="1"/>
          </p:cNvSpPr>
          <p:nvPr>
            <p:ph idx="1"/>
          </p:nvPr>
        </p:nvSpPr>
        <p:spPr>
          <a:xfrm>
            <a:off x="457200" y="1052736"/>
            <a:ext cx="7643192" cy="5403000"/>
          </a:xfrm>
        </p:spPr>
        <p:txBody>
          <a:bodyPr>
            <a:normAutofit/>
          </a:bodyPr>
          <a:lstStyle/>
          <a:p>
            <a:pPr marL="0" indent="0">
              <a:buNone/>
            </a:pPr>
            <a:r>
              <a:rPr lang="zh-CN" altLang="en-US" sz="3600" dirty="0" smtClean="0">
                <a:solidFill>
                  <a:srgbClr val="000000"/>
                </a:solidFill>
                <a:latin typeface="宋体" pitchFamily="2" charset="-122"/>
              </a:rPr>
              <a:t>（</a:t>
            </a:r>
            <a:r>
              <a:rPr lang="en-US" altLang="zh-CN" sz="3600" dirty="0" smtClean="0">
                <a:solidFill>
                  <a:srgbClr val="000000"/>
                </a:solidFill>
                <a:latin typeface="宋体" pitchFamily="2" charset="-122"/>
              </a:rPr>
              <a:t>4）</a:t>
            </a:r>
            <a:r>
              <a:rPr lang="zh-CN" altLang="en-US" sz="3600" dirty="0" smtClean="0">
                <a:solidFill>
                  <a:srgbClr val="000000"/>
                </a:solidFill>
                <a:latin typeface="宋体" pitchFamily="2" charset="-122"/>
              </a:rPr>
              <a:t>利润类评估分析指标：</a:t>
            </a:r>
          </a:p>
          <a:p>
            <a:pPr>
              <a:lnSpc>
                <a:spcPct val="90000"/>
              </a:lnSpc>
            </a:pPr>
            <a:r>
              <a:rPr lang="en-US" altLang="zh-CN" sz="3600" dirty="0" smtClean="0">
                <a:solidFill>
                  <a:srgbClr val="000000"/>
                </a:solidFill>
                <a:latin typeface="宋体" pitchFamily="2" charset="-122"/>
              </a:rPr>
              <a:t>④</a:t>
            </a:r>
            <a:r>
              <a:rPr lang="zh-CN" altLang="en-US" sz="3600" dirty="0">
                <a:solidFill>
                  <a:srgbClr val="000000"/>
                </a:solidFill>
                <a:latin typeface="宋体" pitchFamily="2" charset="-122"/>
              </a:rPr>
              <a:t> 营业外收支增减额。营业外收入增减额与基期相比减少较多，可能存在隐瞒营业外收入问题。营业外支出增减额与基期相比支出增加较多，可能存在将不符合规定支出列入营业外支出。</a:t>
            </a:r>
          </a:p>
        </p:txBody>
      </p:sp>
    </p:spTree>
    <p:extLst>
      <p:ext uri="{BB962C8B-B14F-4D97-AF65-F5344CB8AC3E}">
        <p14:creationId xmlns:p14="http://schemas.microsoft.com/office/powerpoint/2010/main" val="12715919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二、配比分析</a:t>
            </a:r>
            <a:endParaRPr lang="zh-CN" altLang="en-US" dirty="0"/>
          </a:p>
        </p:txBody>
      </p:sp>
      <p:sp>
        <p:nvSpPr>
          <p:cNvPr id="3" name="内容占位符 2"/>
          <p:cNvSpPr>
            <a:spLocks noGrp="1"/>
          </p:cNvSpPr>
          <p:nvPr>
            <p:ph idx="1"/>
          </p:nvPr>
        </p:nvSpPr>
        <p:spPr/>
        <p:txBody>
          <a:bodyPr/>
          <a:lstStyle/>
          <a:p>
            <a:r>
              <a:rPr lang="zh-CN" altLang="en-US" dirty="0" smtClean="0"/>
              <a:t>（一）、主营业务收入变动率与主营业务利润变动率配比分析</a:t>
            </a:r>
            <a:endParaRPr lang="en-US" altLang="zh-CN" dirty="0" smtClean="0"/>
          </a:p>
          <a:p>
            <a:r>
              <a:rPr lang="zh-CN" altLang="en-US" dirty="0" smtClean="0"/>
              <a:t>正常情况下，主营业务收入变动率与主营业务利润变动应该是同步增长。</a:t>
            </a:r>
            <a:endParaRPr lang="en-US" altLang="zh-CN" dirty="0" smtClean="0"/>
          </a:p>
          <a:p>
            <a:r>
              <a:rPr lang="zh-CN" altLang="en-US" dirty="0" smtClean="0"/>
              <a:t>当比值小于</a:t>
            </a:r>
            <a:r>
              <a:rPr lang="en-US" altLang="zh-CN" dirty="0" smtClean="0"/>
              <a:t>1</a:t>
            </a:r>
            <a:r>
              <a:rPr lang="zh-CN" altLang="en-US" dirty="0" smtClean="0"/>
              <a:t>且相差较大、两者都为负时，或比值大于</a:t>
            </a:r>
            <a:r>
              <a:rPr lang="en-US" altLang="zh-CN" dirty="0" smtClean="0"/>
              <a:t>1</a:t>
            </a:r>
            <a:r>
              <a:rPr lang="zh-CN" altLang="en-US" dirty="0" smtClean="0"/>
              <a:t>且相差较大、两者都为正时，或者比值为负数且前者为正、后者为负时，可能存在企业多列成本费用、扩大税前扣除范围等问题。</a:t>
            </a:r>
            <a:endParaRPr lang="en-US" altLang="zh-CN" dirty="0" smtClean="0"/>
          </a:p>
          <a:p>
            <a:endParaRPr lang="zh-CN" altLang="en-US" dirty="0"/>
          </a:p>
        </p:txBody>
      </p:sp>
    </p:spTree>
    <p:extLst>
      <p:ext uri="{BB962C8B-B14F-4D97-AF65-F5344CB8AC3E}">
        <p14:creationId xmlns:p14="http://schemas.microsoft.com/office/powerpoint/2010/main" val="4215267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（二）、主营业务收入变动率与主营业务成本变动率的配比分析</a:t>
            </a:r>
            <a:endParaRPr lang="en-US" altLang="zh-CN" dirty="0" smtClean="0"/>
          </a:p>
          <a:p>
            <a:r>
              <a:rPr lang="zh-CN" altLang="en-US" dirty="0" smtClean="0"/>
              <a:t>正常情况下、主营业务收入变动率与主营业务成本变动率应该同步增加，且比值接近</a:t>
            </a:r>
            <a:r>
              <a:rPr lang="en-US" altLang="zh-CN" dirty="0" smtClean="0"/>
              <a:t>1.</a:t>
            </a:r>
          </a:p>
          <a:p>
            <a:r>
              <a:rPr lang="zh-CN" altLang="en-US" dirty="0" smtClean="0"/>
              <a:t>当比值小于</a:t>
            </a:r>
            <a:r>
              <a:rPr lang="en-US" altLang="zh-CN" dirty="0" smtClean="0"/>
              <a:t>1</a:t>
            </a:r>
            <a:r>
              <a:rPr lang="zh-CN" altLang="en-US" dirty="0" smtClean="0"/>
              <a:t>且相差较大、两者都为负时，或当比值大于</a:t>
            </a:r>
            <a:r>
              <a:rPr lang="en-US" altLang="zh-CN" dirty="0" smtClean="0"/>
              <a:t>1</a:t>
            </a:r>
            <a:r>
              <a:rPr lang="zh-CN" altLang="en-US" dirty="0" smtClean="0"/>
              <a:t>且相差较大、两者都为正时，或当比值为负数且前者为正、后者为负时、可能存在企业多列费用、扩大税前扣除范围等问题</a:t>
            </a:r>
            <a:endParaRPr lang="zh-CN" altLang="en-US" dirty="0"/>
          </a:p>
        </p:txBody>
      </p:sp>
    </p:spTree>
    <p:extLst>
      <p:ext uri="{BB962C8B-B14F-4D97-AF65-F5344CB8AC3E}">
        <p14:creationId xmlns:p14="http://schemas.microsoft.com/office/powerpoint/2010/main" val="2921005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（三）、主营业务收入变动率与主营业务费用率配比分析</a:t>
            </a:r>
            <a:endParaRPr lang="en-US" altLang="zh-CN" dirty="0" smtClean="0"/>
          </a:p>
          <a:p>
            <a:r>
              <a:rPr lang="zh-CN" altLang="en-US" dirty="0" smtClean="0"/>
              <a:t>正常情况下，主营业务收入变动率与主营业务费用率应同步增长。</a:t>
            </a:r>
            <a:endParaRPr lang="en-US" altLang="zh-CN" dirty="0" smtClean="0"/>
          </a:p>
          <a:p>
            <a:r>
              <a:rPr lang="zh-CN" altLang="en-US" dirty="0" smtClean="0"/>
              <a:t>当比值小于</a:t>
            </a:r>
            <a:r>
              <a:rPr lang="en-US" altLang="zh-CN" dirty="0" smtClean="0"/>
              <a:t>1</a:t>
            </a:r>
            <a:r>
              <a:rPr lang="zh-CN" altLang="en-US" dirty="0" smtClean="0"/>
              <a:t>且相差较大、两者都为负时，或当比值小于</a:t>
            </a:r>
            <a:r>
              <a:rPr lang="en-US" altLang="zh-CN" dirty="0" smtClean="0"/>
              <a:t>1</a:t>
            </a:r>
            <a:r>
              <a:rPr lang="zh-CN" altLang="en-US" dirty="0" smtClean="0"/>
              <a:t>且相差较大、两者都为正时，或当比值为负数且前者为正、后者为负时，可能存在企业多列成本费用、扩大税前扣除范围等问题。</a:t>
            </a:r>
            <a:endParaRPr lang="zh-CN" altLang="en-US" dirty="0"/>
          </a:p>
        </p:txBody>
      </p:sp>
    </p:spTree>
    <p:extLst>
      <p:ext uri="{BB962C8B-B14F-4D97-AF65-F5344CB8AC3E}">
        <p14:creationId xmlns:p14="http://schemas.microsoft.com/office/powerpoint/2010/main" val="3714822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（四）主营业务成本变动率与主营业务利润变动率配比分析</a:t>
            </a:r>
            <a:endParaRPr lang="en-US" altLang="zh-CN" dirty="0" smtClean="0"/>
          </a:p>
          <a:p>
            <a:r>
              <a:rPr lang="zh-CN" altLang="en-US" dirty="0" smtClean="0"/>
              <a:t>当两者比值大于</a:t>
            </a:r>
            <a:r>
              <a:rPr lang="en-US" altLang="zh-CN" dirty="0" smtClean="0"/>
              <a:t>1</a:t>
            </a:r>
            <a:r>
              <a:rPr lang="zh-CN" altLang="en-US" dirty="0" smtClean="0"/>
              <a:t>且都为正数时，可能存在多列成本的问题；当前者为正、后者为负时，视为异常，可能存在多列成本、扩大税前扣除范围等问题。</a:t>
            </a:r>
            <a:endParaRPr lang="zh-CN" altLang="en-US" dirty="0"/>
          </a:p>
        </p:txBody>
      </p:sp>
    </p:spTree>
    <p:extLst>
      <p:ext uri="{BB962C8B-B14F-4D97-AF65-F5344CB8AC3E}">
        <p14:creationId xmlns:p14="http://schemas.microsoft.com/office/powerpoint/2010/main" val="1203046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3"/>
          <p:cNvSpPr>
            <a:spLocks noGrp="1" noChangeArrowheads="1"/>
          </p:cNvSpPr>
          <p:nvPr>
            <p:ph idx="1"/>
          </p:nvPr>
        </p:nvSpPr>
        <p:spPr>
          <a:xfrm>
            <a:off x="457200" y="836712"/>
            <a:ext cx="7239000" cy="5619024"/>
          </a:xfrm>
        </p:spPr>
        <p:txBody>
          <a:bodyPr/>
          <a:lstStyle/>
          <a:p>
            <a:pPr marL="0" indent="0">
              <a:buNone/>
            </a:pPr>
            <a:r>
              <a:rPr lang="zh-CN" altLang="en-US" dirty="0" smtClean="0">
                <a:solidFill>
                  <a:srgbClr val="000000"/>
                </a:solidFill>
                <a:latin typeface="宋体" pitchFamily="2" charset="-122"/>
              </a:rPr>
              <a:t>所得税税收负担率（简称税负率）</a:t>
            </a:r>
          </a:p>
          <a:p>
            <a:pPr lvl="1"/>
            <a:r>
              <a:rPr lang="zh-CN" altLang="en-US" dirty="0" smtClean="0">
                <a:solidFill>
                  <a:srgbClr val="000000"/>
                </a:solidFill>
                <a:latin typeface="宋体" pitchFamily="2" charset="-122"/>
              </a:rPr>
              <a:t>税负率</a:t>
            </a:r>
            <a:r>
              <a:rPr lang="zh-CN" altLang="en-US" dirty="0" smtClean="0">
                <a:solidFill>
                  <a:srgbClr val="000000"/>
                </a:solidFill>
                <a:latin typeface="" charset="0"/>
              </a:rPr>
              <a:t>=</a:t>
            </a:r>
            <a:r>
              <a:rPr lang="zh-CN" altLang="en-US" dirty="0" smtClean="0">
                <a:solidFill>
                  <a:srgbClr val="000000"/>
                </a:solidFill>
                <a:latin typeface="宋体" pitchFamily="2" charset="-122"/>
              </a:rPr>
              <a:t>应纳税额÷利润总额×</a:t>
            </a:r>
            <a:r>
              <a:rPr lang="zh-CN" altLang="en-US" dirty="0" smtClean="0">
                <a:solidFill>
                  <a:srgbClr val="000000"/>
                </a:solidFill>
                <a:latin typeface="" charset="0"/>
              </a:rPr>
              <a:t>100%</a:t>
            </a:r>
            <a:r>
              <a:rPr lang="zh-CN" altLang="en-US" dirty="0" smtClean="0">
                <a:latin typeface="华文新魏" pitchFamily="2" charset="-122"/>
                <a:ea typeface="华文新魏" pitchFamily="2" charset="-122"/>
              </a:rPr>
              <a:t> </a:t>
            </a:r>
            <a:endParaRPr lang="en-US" altLang="zh-CN" dirty="0" smtClean="0">
              <a:latin typeface="华文新魏" pitchFamily="2" charset="-122"/>
              <a:ea typeface="华文新魏" pitchFamily="2" charset="-122"/>
            </a:endParaRPr>
          </a:p>
          <a:p>
            <a:pPr marL="0" indent="0">
              <a:buNone/>
            </a:pPr>
            <a:r>
              <a:rPr lang="zh-CN" altLang="en-US" dirty="0" smtClean="0">
                <a:solidFill>
                  <a:srgbClr val="000000"/>
                </a:solidFill>
                <a:latin typeface="宋体" pitchFamily="2" charset="-122"/>
              </a:rPr>
              <a:t>主营业务利润税收负担率（简称利润税负率） </a:t>
            </a:r>
          </a:p>
          <a:p>
            <a:pPr lvl="1"/>
            <a:r>
              <a:rPr lang="zh-CN" altLang="en-US" sz="2600" dirty="0" smtClean="0">
                <a:solidFill>
                  <a:srgbClr val="000000"/>
                </a:solidFill>
                <a:latin typeface="宋体" pitchFamily="2" charset="-122"/>
              </a:rPr>
              <a:t>利润税负率=（本期应纳税额÷本期主营业务利润）×100% </a:t>
            </a:r>
            <a:endParaRPr lang="en-US" altLang="zh-CN" sz="2600" dirty="0" smtClean="0">
              <a:solidFill>
                <a:srgbClr val="000000"/>
              </a:solidFill>
              <a:latin typeface="宋体" pitchFamily="2" charset="-122"/>
            </a:endParaRPr>
          </a:p>
          <a:p>
            <a:pPr marL="292608" lvl="1" indent="0">
              <a:buNone/>
            </a:pPr>
            <a:endParaRPr lang="en-US" altLang="zh-CN" sz="2600" dirty="0">
              <a:solidFill>
                <a:srgbClr val="000000"/>
              </a:solidFill>
              <a:latin typeface="宋体" pitchFamily="2" charset="-122"/>
            </a:endParaRPr>
          </a:p>
          <a:p>
            <a:pPr marL="292608" lvl="1" indent="0">
              <a:buNone/>
            </a:pPr>
            <a:r>
              <a:rPr lang="zh-CN" altLang="en-US" sz="2600" dirty="0" smtClean="0">
                <a:solidFill>
                  <a:srgbClr val="000000"/>
                </a:solidFill>
                <a:latin typeface="宋体" pitchFamily="2" charset="-122"/>
              </a:rPr>
              <a:t>贡献率</a:t>
            </a:r>
            <a:r>
              <a:rPr lang="en-US" altLang="zh-CN" sz="2600" dirty="0" smtClean="0">
                <a:solidFill>
                  <a:srgbClr val="000000"/>
                </a:solidFill>
                <a:latin typeface="宋体" pitchFamily="2" charset="-122"/>
              </a:rPr>
              <a:t>=</a:t>
            </a:r>
            <a:r>
              <a:rPr lang="zh-CN" altLang="en-US" sz="2600" dirty="0" smtClean="0">
                <a:solidFill>
                  <a:srgbClr val="000000"/>
                </a:solidFill>
                <a:latin typeface="宋体" pitchFamily="2" charset="-122"/>
              </a:rPr>
              <a:t>本期应纳税额÷本期应税营业收入（主营营业收入</a:t>
            </a:r>
            <a:r>
              <a:rPr lang="zh-CN" altLang="en-US" sz="2600" dirty="0" smtClean="0">
                <a:solidFill>
                  <a:srgbClr val="000000"/>
                </a:solidFill>
                <a:latin typeface="宋体" pitchFamily="2" charset="-122"/>
              </a:rPr>
              <a:t>）</a:t>
            </a:r>
            <a:endParaRPr lang="en-US" altLang="zh-CN" sz="2600" dirty="0" smtClean="0">
              <a:solidFill>
                <a:srgbClr val="000000"/>
              </a:solidFill>
              <a:latin typeface="宋体" pitchFamily="2" charset="-122"/>
            </a:endParaRPr>
          </a:p>
          <a:p>
            <a:pPr marL="292608" lvl="1" indent="0">
              <a:buNone/>
            </a:pPr>
            <a:endParaRPr lang="en-US" altLang="zh-CN" sz="2600" dirty="0">
              <a:solidFill>
                <a:srgbClr val="000000"/>
              </a:solidFill>
              <a:latin typeface="宋体" pitchFamily="2" charset="-122"/>
            </a:endParaRPr>
          </a:p>
          <a:p>
            <a:pPr marL="292608" lvl="1" indent="0">
              <a:buNone/>
            </a:pPr>
            <a:r>
              <a:rPr lang="zh-CN" altLang="en-US" sz="2600" dirty="0" smtClean="0">
                <a:solidFill>
                  <a:srgbClr val="000000"/>
                </a:solidFill>
                <a:latin typeface="宋体" pitchFamily="2" charset="-122"/>
              </a:rPr>
              <a:t>税负率和贡献率（分母的差异）</a:t>
            </a:r>
            <a:endParaRPr lang="en-US" altLang="zh-CN" sz="2600" dirty="0" smtClean="0">
              <a:solidFill>
                <a:srgbClr val="000000"/>
              </a:solidFill>
              <a:latin typeface="宋体" pitchFamily="2" charset="-122"/>
            </a:endParaRPr>
          </a:p>
          <a:p>
            <a:pPr marL="292608" lvl="1" indent="0">
              <a:buNone/>
            </a:pPr>
            <a:r>
              <a:rPr lang="zh-CN" altLang="en-US" sz="2600" dirty="0" smtClean="0">
                <a:solidFill>
                  <a:srgbClr val="000000"/>
                </a:solidFill>
                <a:latin typeface="宋体" pitchFamily="2" charset="-122"/>
              </a:rPr>
              <a:t>          </a:t>
            </a:r>
          </a:p>
          <a:p>
            <a:endParaRPr lang="zh-CN" altLang="en-US" dirty="0" smtClean="0">
              <a:solidFill>
                <a:srgbClr val="000000"/>
              </a:solidFill>
              <a:latin typeface="宋体" pitchFamily="2" charset="-122"/>
            </a:endParaRPr>
          </a:p>
        </p:txBody>
      </p:sp>
    </p:spTree>
    <p:extLst>
      <p:ext uri="{BB962C8B-B14F-4D97-AF65-F5344CB8AC3E}">
        <p14:creationId xmlns:p14="http://schemas.microsoft.com/office/powerpoint/2010/main" val="14498068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a:xfrm>
            <a:off x="467544" y="980728"/>
            <a:ext cx="7228656" cy="5475008"/>
          </a:xfrm>
        </p:spPr>
        <p:txBody>
          <a:bodyPr>
            <a:normAutofit/>
          </a:bodyPr>
          <a:lstStyle/>
          <a:p>
            <a:pPr lvl="1"/>
            <a:r>
              <a:rPr lang="en-US" altLang="zh-CN" sz="2800" dirty="0" smtClean="0">
                <a:solidFill>
                  <a:srgbClr val="000000"/>
                </a:solidFill>
                <a:latin typeface="宋体" pitchFamily="2" charset="-122"/>
              </a:rPr>
              <a:t>①</a:t>
            </a:r>
            <a:r>
              <a:rPr lang="zh-CN" altLang="en-US" sz="2800" dirty="0" smtClean="0">
                <a:solidFill>
                  <a:srgbClr val="000000"/>
                </a:solidFill>
                <a:latin typeface="宋体" pitchFamily="2" charset="-122"/>
              </a:rPr>
              <a:t>净资产收益率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净利润÷平均净资产×</a:t>
            </a:r>
            <a:r>
              <a:rPr lang="zh-CN" altLang="en-US" sz="2800" dirty="0" smtClean="0">
                <a:solidFill>
                  <a:srgbClr val="000000"/>
                </a:solidFill>
                <a:latin typeface="" charset="0"/>
              </a:rPr>
              <a:t>100%</a:t>
            </a:r>
            <a:endParaRPr lang="zh-CN" altLang="en-US" sz="2800" dirty="0" smtClean="0">
              <a:solidFill>
                <a:srgbClr val="000000"/>
              </a:solidFill>
              <a:latin typeface="宋体" pitchFamily="2" charset="-122"/>
            </a:endParaRPr>
          </a:p>
          <a:p>
            <a:pPr lvl="2"/>
            <a:r>
              <a:rPr lang="zh-CN" altLang="en-US" sz="2400" dirty="0" smtClean="0">
                <a:solidFill>
                  <a:srgbClr val="000000"/>
                </a:solidFill>
                <a:latin typeface="宋体" pitchFamily="2" charset="-122"/>
              </a:rPr>
              <a:t>指标越高，说明企业利用全部资产的获利能力越强。</a:t>
            </a:r>
            <a:endParaRPr lang="zh-CN" altLang="en-US" sz="3600" dirty="0">
              <a:solidFill>
                <a:srgbClr val="000000"/>
              </a:solidFill>
              <a:latin typeface="华文行楷" pitchFamily="2" charset="-122"/>
              <a:ea typeface="华文行楷" pitchFamily="2" charset="-122"/>
            </a:endParaRPr>
          </a:p>
        </p:txBody>
      </p:sp>
      <p:sp>
        <p:nvSpPr>
          <p:cNvPr id="58372" name="Oval 4"/>
          <p:cNvSpPr>
            <a:spLocks noChangeArrowheads="1"/>
          </p:cNvSpPr>
          <p:nvPr/>
        </p:nvSpPr>
        <p:spPr bwMode="auto">
          <a:xfrm>
            <a:off x="2646536" y="3196952"/>
            <a:ext cx="3048000" cy="1168152"/>
          </a:xfrm>
          <a:prstGeom prst="ellipse">
            <a:avLst/>
          </a:prstGeom>
          <a:solidFill>
            <a:schemeClr val="accent1"/>
          </a:solidFill>
          <a:ln w="9525">
            <a:solidFill>
              <a:schemeClr val="accent1"/>
            </a:solidFill>
            <a:round/>
            <a:headEnd/>
            <a:tailEnd/>
          </a:ln>
          <a:effectLst/>
        </p:spPr>
        <p:txBody>
          <a:bodyPr wrap="none" anchor="ctr"/>
          <a:lstStyle/>
          <a:p>
            <a:pPr algn="ctr">
              <a:buFont typeface="Wingdings" pitchFamily="2" charset="2"/>
              <a:buNone/>
            </a:pPr>
            <a:r>
              <a:rPr lang="zh-CN" altLang="en-US" dirty="0">
                <a:solidFill>
                  <a:prstClr val="black"/>
                </a:solidFill>
              </a:rPr>
              <a:t>净资产收益率</a:t>
            </a:r>
          </a:p>
        </p:txBody>
      </p:sp>
      <p:sp>
        <p:nvSpPr>
          <p:cNvPr id="58373" name="AutoShape 5"/>
          <p:cNvSpPr>
            <a:spLocks noChangeArrowheads="1"/>
          </p:cNvSpPr>
          <p:nvPr/>
        </p:nvSpPr>
        <p:spPr bwMode="auto">
          <a:xfrm>
            <a:off x="1475656" y="4581128"/>
            <a:ext cx="1676400" cy="838200"/>
          </a:xfrm>
          <a:prstGeom prst="diamond">
            <a:avLst/>
          </a:prstGeom>
          <a:solidFill>
            <a:schemeClr val="accent1"/>
          </a:solidFill>
          <a:ln w="9525">
            <a:noFill/>
            <a:miter lim="800000"/>
            <a:headEnd/>
            <a:tailEnd/>
          </a:ln>
          <a:effectLst/>
        </p:spPr>
        <p:txBody>
          <a:bodyPr wrap="none" anchor="ctr"/>
          <a:lstStyle/>
          <a:p>
            <a:pPr algn="ctr">
              <a:buFont typeface="Wingdings" pitchFamily="2" charset="2"/>
              <a:buNone/>
            </a:pPr>
            <a:r>
              <a:rPr lang="zh-CN" altLang="en-US" dirty="0">
                <a:solidFill>
                  <a:prstClr val="black"/>
                </a:solidFill>
              </a:rPr>
              <a:t>过高</a:t>
            </a:r>
          </a:p>
        </p:txBody>
      </p:sp>
      <p:sp>
        <p:nvSpPr>
          <p:cNvPr id="58375" name="AutoShape 7"/>
          <p:cNvSpPr>
            <a:spLocks noChangeArrowheads="1"/>
          </p:cNvSpPr>
          <p:nvPr/>
        </p:nvSpPr>
        <p:spPr bwMode="auto">
          <a:xfrm>
            <a:off x="5652120" y="4725144"/>
            <a:ext cx="1600200" cy="838200"/>
          </a:xfrm>
          <a:prstGeom prst="diamond">
            <a:avLst/>
          </a:prstGeom>
          <a:solidFill>
            <a:schemeClr val="accent1"/>
          </a:solidFill>
          <a:ln w="9525">
            <a:noFill/>
            <a:miter lim="800000"/>
            <a:headEnd/>
            <a:tailEnd/>
          </a:ln>
          <a:effectLst/>
        </p:spPr>
        <p:txBody>
          <a:bodyPr wrap="none" anchor="ctr"/>
          <a:lstStyle/>
          <a:p>
            <a:pPr algn="ctr">
              <a:buFont typeface="Wingdings" pitchFamily="2" charset="2"/>
              <a:buNone/>
            </a:pPr>
            <a:r>
              <a:rPr lang="zh-CN" altLang="en-US" dirty="0">
                <a:solidFill>
                  <a:prstClr val="black"/>
                </a:solidFill>
              </a:rPr>
              <a:t>过低</a:t>
            </a:r>
          </a:p>
        </p:txBody>
      </p:sp>
      <p:sp>
        <p:nvSpPr>
          <p:cNvPr id="58376" name="Oval 8"/>
          <p:cNvSpPr>
            <a:spLocks noChangeArrowheads="1"/>
          </p:cNvSpPr>
          <p:nvPr/>
        </p:nvSpPr>
        <p:spPr bwMode="auto">
          <a:xfrm>
            <a:off x="827584" y="5877272"/>
            <a:ext cx="2895600" cy="68580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a:solidFill>
                  <a:prstClr val="black"/>
                </a:solidFill>
              </a:rPr>
              <a:t>多提折旧</a:t>
            </a:r>
          </a:p>
        </p:txBody>
      </p:sp>
      <p:sp>
        <p:nvSpPr>
          <p:cNvPr id="58377" name="Oval 9"/>
          <p:cNvSpPr>
            <a:spLocks noChangeArrowheads="1"/>
          </p:cNvSpPr>
          <p:nvPr/>
        </p:nvSpPr>
        <p:spPr bwMode="auto">
          <a:xfrm>
            <a:off x="4716016" y="6021288"/>
            <a:ext cx="3505200" cy="609600"/>
          </a:xfrm>
          <a:prstGeom prst="ellipse">
            <a:avLst/>
          </a:prstGeom>
          <a:solidFill>
            <a:schemeClr val="accent1"/>
          </a:solidFill>
          <a:ln w="9525">
            <a:noFill/>
            <a:round/>
            <a:headEnd/>
            <a:tailEnd/>
          </a:ln>
          <a:effectLst/>
        </p:spPr>
        <p:txBody>
          <a:bodyPr wrap="none" anchor="ctr"/>
          <a:lstStyle/>
          <a:p>
            <a:pPr algn="ctr">
              <a:buFont typeface="Wingdings" pitchFamily="2" charset="2"/>
              <a:buNone/>
            </a:pPr>
            <a:r>
              <a:rPr lang="zh-CN" altLang="en-US">
                <a:solidFill>
                  <a:prstClr val="black"/>
                </a:solidFill>
              </a:rPr>
              <a:t>隐匿收入</a:t>
            </a:r>
          </a:p>
        </p:txBody>
      </p:sp>
      <p:sp>
        <p:nvSpPr>
          <p:cNvPr id="58378" name="Line 10"/>
          <p:cNvSpPr>
            <a:spLocks noChangeShapeType="1"/>
          </p:cNvSpPr>
          <p:nvPr/>
        </p:nvSpPr>
        <p:spPr bwMode="auto">
          <a:xfrm flipH="1">
            <a:off x="2590800" y="4267200"/>
            <a:ext cx="2438400" cy="381000"/>
          </a:xfrm>
          <a:prstGeom prst="line">
            <a:avLst/>
          </a:prstGeom>
          <a:noFill/>
          <a:ln w="9525">
            <a:noFill/>
            <a:round/>
            <a:headEnd/>
            <a:tailEnd type="triangle" w="med" len="med"/>
          </a:ln>
          <a:effectLst/>
        </p:spPr>
        <p:txBody>
          <a:bodyPr/>
          <a:lstStyle/>
          <a:p>
            <a:endParaRPr lang="zh-CN" altLang="en-US">
              <a:solidFill>
                <a:prstClr val="black"/>
              </a:solidFill>
            </a:endParaRPr>
          </a:p>
        </p:txBody>
      </p:sp>
      <p:sp>
        <p:nvSpPr>
          <p:cNvPr id="58379" name="Line 11"/>
          <p:cNvSpPr>
            <a:spLocks noChangeShapeType="1"/>
          </p:cNvSpPr>
          <p:nvPr/>
        </p:nvSpPr>
        <p:spPr bwMode="auto">
          <a:xfrm flipH="1">
            <a:off x="2195736" y="4380148"/>
            <a:ext cx="1800200" cy="164976"/>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58380" name="Line 12"/>
          <p:cNvSpPr>
            <a:spLocks noChangeShapeType="1"/>
          </p:cNvSpPr>
          <p:nvPr/>
        </p:nvSpPr>
        <p:spPr bwMode="auto">
          <a:xfrm>
            <a:off x="5148064" y="4365104"/>
            <a:ext cx="1440160" cy="36004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58381" name="Line 13"/>
          <p:cNvSpPr>
            <a:spLocks noChangeShapeType="1"/>
          </p:cNvSpPr>
          <p:nvPr/>
        </p:nvSpPr>
        <p:spPr bwMode="auto">
          <a:xfrm>
            <a:off x="2267744" y="5373216"/>
            <a:ext cx="0" cy="6096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58382" name="Line 14"/>
          <p:cNvSpPr>
            <a:spLocks noChangeShapeType="1"/>
          </p:cNvSpPr>
          <p:nvPr/>
        </p:nvSpPr>
        <p:spPr bwMode="auto">
          <a:xfrm>
            <a:off x="6444208" y="5229200"/>
            <a:ext cx="0" cy="762000"/>
          </a:xfrm>
          <a:prstGeom prst="line">
            <a:avLst/>
          </a:prstGeom>
          <a:noFill/>
          <a:ln w="9525">
            <a:solidFill>
              <a:schemeClr val="tx1"/>
            </a:solidFill>
            <a:round/>
            <a:headEnd/>
            <a:tailEnd type="triangle" w="med" len="med"/>
          </a:ln>
          <a:effectLst/>
        </p:spPr>
        <p:txBody>
          <a:bodyPr/>
          <a:lstStyle/>
          <a:p>
            <a:endParaRPr lang="zh-CN" altLang="en-US">
              <a:solidFill>
                <a:prstClr val="black"/>
              </a:solidFill>
            </a:endParaRPr>
          </a:p>
        </p:txBody>
      </p:sp>
      <p:sp>
        <p:nvSpPr>
          <p:cNvPr id="13" name="标题 1"/>
          <p:cNvSpPr>
            <a:spLocks noGrp="1"/>
          </p:cNvSpPr>
          <p:nvPr>
            <p:ph type="title"/>
          </p:nvPr>
        </p:nvSpPr>
        <p:spPr>
          <a:xfrm>
            <a:off x="376436" y="0"/>
            <a:ext cx="7239000" cy="980728"/>
          </a:xfrm>
        </p:spPr>
        <p:txBody>
          <a:bodyPr/>
          <a:lstStyle/>
          <a:p>
            <a:r>
              <a:rPr lang="zh-CN" altLang="en-US" dirty="0" smtClean="0"/>
              <a:t>二、运营状况</a:t>
            </a:r>
            <a:endParaRPr lang="zh-CN" altLang="en-US" dirty="0"/>
          </a:p>
        </p:txBody>
      </p:sp>
    </p:spTree>
    <p:extLst>
      <p:ext uri="{BB962C8B-B14F-4D97-AF65-F5344CB8AC3E}">
        <p14:creationId xmlns:p14="http://schemas.microsoft.com/office/powerpoint/2010/main" val="100937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additive="base">
                                        <p:cTn id="7" dur="500" fill="hold"/>
                                        <p:tgtEl>
                                          <p:spTgt spid="58372"/>
                                        </p:tgtEl>
                                        <p:attrNameLst>
                                          <p:attrName>ppt_x</p:attrName>
                                        </p:attrNameLst>
                                      </p:cBhvr>
                                      <p:tavLst>
                                        <p:tav tm="0">
                                          <p:val>
                                            <p:strVal val="0-#ppt_w/2"/>
                                          </p:val>
                                        </p:tav>
                                        <p:tav tm="100000">
                                          <p:val>
                                            <p:strVal val="#ppt_x"/>
                                          </p:val>
                                        </p:tav>
                                      </p:tavLst>
                                    </p:anim>
                                    <p:anim calcmode="lin" valueType="num">
                                      <p:cBhvr additive="base">
                                        <p:cTn id="8" dur="500" fill="hold"/>
                                        <p:tgtEl>
                                          <p:spTgt spid="583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379"/>
                                        </p:tgtEl>
                                        <p:attrNameLst>
                                          <p:attrName>style.visibility</p:attrName>
                                        </p:attrNameLst>
                                      </p:cBhvr>
                                      <p:to>
                                        <p:strVal val="visible"/>
                                      </p:to>
                                    </p:set>
                                    <p:anim calcmode="lin" valueType="num">
                                      <p:cBhvr additive="base">
                                        <p:cTn id="13" dur="500" fill="hold"/>
                                        <p:tgtEl>
                                          <p:spTgt spid="58379"/>
                                        </p:tgtEl>
                                        <p:attrNameLst>
                                          <p:attrName>ppt_x</p:attrName>
                                        </p:attrNameLst>
                                      </p:cBhvr>
                                      <p:tavLst>
                                        <p:tav tm="0">
                                          <p:val>
                                            <p:strVal val="0-#ppt_w/2"/>
                                          </p:val>
                                        </p:tav>
                                        <p:tav tm="100000">
                                          <p:val>
                                            <p:strVal val="#ppt_x"/>
                                          </p:val>
                                        </p:tav>
                                      </p:tavLst>
                                    </p:anim>
                                    <p:anim calcmode="lin" valueType="num">
                                      <p:cBhvr additive="base">
                                        <p:cTn id="14" dur="500" fill="hold"/>
                                        <p:tgtEl>
                                          <p:spTgt spid="583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8373"/>
                                        </p:tgtEl>
                                        <p:attrNameLst>
                                          <p:attrName>style.visibility</p:attrName>
                                        </p:attrNameLst>
                                      </p:cBhvr>
                                      <p:to>
                                        <p:strVal val="visible"/>
                                      </p:to>
                                    </p:set>
                                    <p:anim calcmode="lin" valueType="num">
                                      <p:cBhvr additive="base">
                                        <p:cTn id="19" dur="500" fill="hold"/>
                                        <p:tgtEl>
                                          <p:spTgt spid="58373"/>
                                        </p:tgtEl>
                                        <p:attrNameLst>
                                          <p:attrName>ppt_x</p:attrName>
                                        </p:attrNameLst>
                                      </p:cBhvr>
                                      <p:tavLst>
                                        <p:tav tm="0">
                                          <p:val>
                                            <p:strVal val="0-#ppt_w/2"/>
                                          </p:val>
                                        </p:tav>
                                        <p:tav tm="100000">
                                          <p:val>
                                            <p:strVal val="#ppt_x"/>
                                          </p:val>
                                        </p:tav>
                                      </p:tavLst>
                                    </p:anim>
                                    <p:anim calcmode="lin" valueType="num">
                                      <p:cBhvr additive="base">
                                        <p:cTn id="20"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8381"/>
                                        </p:tgtEl>
                                        <p:attrNameLst>
                                          <p:attrName>style.visibility</p:attrName>
                                        </p:attrNameLst>
                                      </p:cBhvr>
                                      <p:to>
                                        <p:strVal val="visible"/>
                                      </p:to>
                                    </p:set>
                                    <p:anim calcmode="lin" valueType="num">
                                      <p:cBhvr additive="base">
                                        <p:cTn id="25" dur="500" fill="hold"/>
                                        <p:tgtEl>
                                          <p:spTgt spid="58381"/>
                                        </p:tgtEl>
                                        <p:attrNameLst>
                                          <p:attrName>ppt_x</p:attrName>
                                        </p:attrNameLst>
                                      </p:cBhvr>
                                      <p:tavLst>
                                        <p:tav tm="0">
                                          <p:val>
                                            <p:strVal val="0-#ppt_w/2"/>
                                          </p:val>
                                        </p:tav>
                                        <p:tav tm="100000">
                                          <p:val>
                                            <p:strVal val="#ppt_x"/>
                                          </p:val>
                                        </p:tav>
                                      </p:tavLst>
                                    </p:anim>
                                    <p:anim calcmode="lin" valueType="num">
                                      <p:cBhvr additive="base">
                                        <p:cTn id="26" dur="500" fill="hold"/>
                                        <p:tgtEl>
                                          <p:spTgt spid="5838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8376"/>
                                        </p:tgtEl>
                                        <p:attrNameLst>
                                          <p:attrName>style.visibility</p:attrName>
                                        </p:attrNameLst>
                                      </p:cBhvr>
                                      <p:to>
                                        <p:strVal val="visible"/>
                                      </p:to>
                                    </p:set>
                                    <p:anim calcmode="lin" valueType="num">
                                      <p:cBhvr additive="base">
                                        <p:cTn id="31" dur="500" fill="hold"/>
                                        <p:tgtEl>
                                          <p:spTgt spid="58376"/>
                                        </p:tgtEl>
                                        <p:attrNameLst>
                                          <p:attrName>ppt_x</p:attrName>
                                        </p:attrNameLst>
                                      </p:cBhvr>
                                      <p:tavLst>
                                        <p:tav tm="0">
                                          <p:val>
                                            <p:strVal val="0-#ppt_w/2"/>
                                          </p:val>
                                        </p:tav>
                                        <p:tav tm="100000">
                                          <p:val>
                                            <p:strVal val="#ppt_x"/>
                                          </p:val>
                                        </p:tav>
                                      </p:tavLst>
                                    </p:anim>
                                    <p:anim calcmode="lin" valueType="num">
                                      <p:cBhvr additive="base">
                                        <p:cTn id="32"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8380"/>
                                        </p:tgtEl>
                                        <p:attrNameLst>
                                          <p:attrName>style.visibility</p:attrName>
                                        </p:attrNameLst>
                                      </p:cBhvr>
                                      <p:to>
                                        <p:strVal val="visible"/>
                                      </p:to>
                                    </p:set>
                                    <p:anim calcmode="lin" valueType="num">
                                      <p:cBhvr additive="base">
                                        <p:cTn id="37" dur="500" fill="hold"/>
                                        <p:tgtEl>
                                          <p:spTgt spid="58380"/>
                                        </p:tgtEl>
                                        <p:attrNameLst>
                                          <p:attrName>ppt_x</p:attrName>
                                        </p:attrNameLst>
                                      </p:cBhvr>
                                      <p:tavLst>
                                        <p:tav tm="0">
                                          <p:val>
                                            <p:strVal val="0-#ppt_w/2"/>
                                          </p:val>
                                        </p:tav>
                                        <p:tav tm="100000">
                                          <p:val>
                                            <p:strVal val="#ppt_x"/>
                                          </p:val>
                                        </p:tav>
                                      </p:tavLst>
                                    </p:anim>
                                    <p:anim calcmode="lin" valueType="num">
                                      <p:cBhvr additive="base">
                                        <p:cTn id="38" dur="500" fill="hold"/>
                                        <p:tgtEl>
                                          <p:spTgt spid="5838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8375"/>
                                        </p:tgtEl>
                                        <p:attrNameLst>
                                          <p:attrName>style.visibility</p:attrName>
                                        </p:attrNameLst>
                                      </p:cBhvr>
                                      <p:to>
                                        <p:strVal val="visible"/>
                                      </p:to>
                                    </p:set>
                                    <p:anim calcmode="lin" valueType="num">
                                      <p:cBhvr additive="base">
                                        <p:cTn id="43" dur="500" fill="hold"/>
                                        <p:tgtEl>
                                          <p:spTgt spid="58375"/>
                                        </p:tgtEl>
                                        <p:attrNameLst>
                                          <p:attrName>ppt_x</p:attrName>
                                        </p:attrNameLst>
                                      </p:cBhvr>
                                      <p:tavLst>
                                        <p:tav tm="0">
                                          <p:val>
                                            <p:strVal val="0-#ppt_w/2"/>
                                          </p:val>
                                        </p:tav>
                                        <p:tav tm="100000">
                                          <p:val>
                                            <p:strVal val="#ppt_x"/>
                                          </p:val>
                                        </p:tav>
                                      </p:tavLst>
                                    </p:anim>
                                    <p:anim calcmode="lin" valueType="num">
                                      <p:cBhvr additive="base">
                                        <p:cTn id="44" dur="500" fill="hold"/>
                                        <p:tgtEl>
                                          <p:spTgt spid="5837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8382"/>
                                        </p:tgtEl>
                                        <p:attrNameLst>
                                          <p:attrName>style.visibility</p:attrName>
                                        </p:attrNameLst>
                                      </p:cBhvr>
                                      <p:to>
                                        <p:strVal val="visible"/>
                                      </p:to>
                                    </p:set>
                                    <p:anim calcmode="lin" valueType="num">
                                      <p:cBhvr additive="base">
                                        <p:cTn id="49" dur="500" fill="hold"/>
                                        <p:tgtEl>
                                          <p:spTgt spid="58382"/>
                                        </p:tgtEl>
                                        <p:attrNameLst>
                                          <p:attrName>ppt_x</p:attrName>
                                        </p:attrNameLst>
                                      </p:cBhvr>
                                      <p:tavLst>
                                        <p:tav tm="0">
                                          <p:val>
                                            <p:strVal val="0-#ppt_w/2"/>
                                          </p:val>
                                        </p:tav>
                                        <p:tav tm="100000">
                                          <p:val>
                                            <p:strVal val="#ppt_x"/>
                                          </p:val>
                                        </p:tav>
                                      </p:tavLst>
                                    </p:anim>
                                    <p:anim calcmode="lin" valueType="num">
                                      <p:cBhvr additive="base">
                                        <p:cTn id="50" dur="500" fill="hold"/>
                                        <p:tgtEl>
                                          <p:spTgt spid="5838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8377"/>
                                        </p:tgtEl>
                                        <p:attrNameLst>
                                          <p:attrName>style.visibility</p:attrName>
                                        </p:attrNameLst>
                                      </p:cBhvr>
                                      <p:to>
                                        <p:strVal val="visible"/>
                                      </p:to>
                                    </p:set>
                                    <p:anim calcmode="lin" valueType="num">
                                      <p:cBhvr additive="base">
                                        <p:cTn id="55" dur="500" fill="hold"/>
                                        <p:tgtEl>
                                          <p:spTgt spid="58377"/>
                                        </p:tgtEl>
                                        <p:attrNameLst>
                                          <p:attrName>ppt_x</p:attrName>
                                        </p:attrNameLst>
                                      </p:cBhvr>
                                      <p:tavLst>
                                        <p:tav tm="0">
                                          <p:val>
                                            <p:strVal val="0-#ppt_w/2"/>
                                          </p:val>
                                        </p:tav>
                                        <p:tav tm="100000">
                                          <p:val>
                                            <p:strVal val="#ppt_x"/>
                                          </p:val>
                                        </p:tav>
                                      </p:tavLst>
                                    </p:anim>
                                    <p:anim calcmode="lin" valueType="num">
                                      <p:cBhvr additive="base">
                                        <p:cTn id="56" dur="500" fill="hold"/>
                                        <p:tgtEl>
                                          <p:spTgt spid="583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autoUpdateAnimBg="0"/>
      <p:bldP spid="58373" grpId="0" animBg="1" autoUpdateAnimBg="0"/>
      <p:bldP spid="58375" grpId="0" animBg="1" autoUpdateAnimBg="0"/>
      <p:bldP spid="58376" grpId="0" animBg="1" autoUpdateAnimBg="0"/>
      <p:bldP spid="58377" grpId="0" animBg="1" autoUpdateAnimBg="0"/>
      <p:bldP spid="58379" grpId="0" animBg="1"/>
      <p:bldP spid="58380" grpId="0" animBg="1"/>
      <p:bldP spid="58381" grpId="0" animBg="1"/>
      <p:bldP spid="5838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a:xfrm>
            <a:off x="457200" y="1340768"/>
            <a:ext cx="7239000" cy="5114968"/>
          </a:xfrm>
        </p:spPr>
        <p:txBody>
          <a:bodyPr>
            <a:normAutofit/>
          </a:bodyPr>
          <a:lstStyle/>
          <a:p>
            <a:pPr lvl="1"/>
            <a:r>
              <a:rPr lang="en-US" altLang="zh-CN" sz="2800" dirty="0" smtClean="0">
                <a:solidFill>
                  <a:srgbClr val="000000"/>
                </a:solidFill>
                <a:latin typeface="Times New Roman"/>
              </a:rPr>
              <a:t>②</a:t>
            </a:r>
            <a:r>
              <a:rPr lang="zh-CN" altLang="en-US" sz="2800" dirty="0" smtClean="0">
                <a:solidFill>
                  <a:srgbClr val="000000"/>
                </a:solidFill>
                <a:latin typeface="宋体" pitchFamily="2" charset="-122"/>
              </a:rPr>
              <a:t>总</a:t>
            </a:r>
            <a:r>
              <a:rPr lang="zh-CN" altLang="en-US" sz="2800" dirty="0">
                <a:solidFill>
                  <a:srgbClr val="000000"/>
                </a:solidFill>
                <a:latin typeface="宋体" pitchFamily="2" charset="-122"/>
              </a:rPr>
              <a:t>资产周转率</a:t>
            </a:r>
            <a:r>
              <a:rPr lang="zh-CN" altLang="en-US" sz="2800" dirty="0">
                <a:solidFill>
                  <a:srgbClr val="000000"/>
                </a:solidFill>
                <a:latin typeface="" charset="0"/>
              </a:rPr>
              <a:t>=</a:t>
            </a:r>
            <a:r>
              <a:rPr lang="zh-CN" altLang="en-US" sz="2800" dirty="0">
                <a:solidFill>
                  <a:srgbClr val="000000"/>
                </a:solidFill>
                <a:latin typeface="宋体" pitchFamily="2" charset="-122"/>
              </a:rPr>
              <a:t>（利润总额</a:t>
            </a:r>
            <a:r>
              <a:rPr lang="zh-CN" altLang="en-US" sz="2800" dirty="0">
                <a:solidFill>
                  <a:srgbClr val="000000"/>
                </a:solidFill>
                <a:latin typeface="" charset="0"/>
              </a:rPr>
              <a:t>+</a:t>
            </a:r>
            <a:r>
              <a:rPr lang="zh-CN" altLang="en-US" sz="2800" dirty="0">
                <a:solidFill>
                  <a:srgbClr val="000000"/>
                </a:solidFill>
                <a:latin typeface="宋体" pitchFamily="2" charset="-122"/>
              </a:rPr>
              <a:t>利息支出）÷平均总资产×</a:t>
            </a:r>
            <a:r>
              <a:rPr lang="zh-CN" altLang="en-US" sz="2800" dirty="0">
                <a:solidFill>
                  <a:srgbClr val="000000"/>
                </a:solidFill>
                <a:latin typeface="" charset="0"/>
              </a:rPr>
              <a:t>100%</a:t>
            </a:r>
            <a:endParaRPr lang="zh-CN" altLang="en-US" sz="2800" dirty="0">
              <a:solidFill>
                <a:srgbClr val="000000"/>
              </a:solidFill>
              <a:latin typeface="宋体" pitchFamily="2" charset="-122"/>
            </a:endParaRPr>
          </a:p>
          <a:p>
            <a:pPr lvl="1"/>
            <a:r>
              <a:rPr lang="zh-CN" altLang="en-US" sz="2800" dirty="0">
                <a:solidFill>
                  <a:srgbClr val="000000"/>
                </a:solidFill>
                <a:latin typeface="Times New Roman"/>
              </a:rPr>
              <a:t> </a:t>
            </a:r>
            <a:r>
              <a:rPr lang="en-US" altLang="zh-CN" sz="2800" dirty="0" smtClean="0">
                <a:solidFill>
                  <a:srgbClr val="000000"/>
                </a:solidFill>
                <a:latin typeface="Times New Roman"/>
              </a:rPr>
              <a:t>③</a:t>
            </a:r>
            <a:r>
              <a:rPr lang="zh-CN" altLang="en-US" sz="2800" dirty="0" smtClean="0">
                <a:solidFill>
                  <a:srgbClr val="000000"/>
                </a:solidFill>
                <a:latin typeface="宋体" pitchFamily="2" charset="-122"/>
              </a:rPr>
              <a:t>存货</a:t>
            </a:r>
            <a:r>
              <a:rPr lang="zh-CN" altLang="en-US" sz="2800" dirty="0">
                <a:solidFill>
                  <a:srgbClr val="000000"/>
                </a:solidFill>
                <a:latin typeface="宋体" pitchFamily="2" charset="-122"/>
              </a:rPr>
              <a:t>周转率</a:t>
            </a:r>
            <a:r>
              <a:rPr lang="zh-CN" altLang="en-US" sz="2800" dirty="0">
                <a:solidFill>
                  <a:srgbClr val="000000"/>
                </a:solidFill>
                <a:latin typeface="" charset="0"/>
              </a:rPr>
              <a:t>=</a:t>
            </a:r>
            <a:r>
              <a:rPr lang="zh-CN" altLang="en-US" sz="2800" dirty="0">
                <a:solidFill>
                  <a:srgbClr val="000000"/>
                </a:solidFill>
                <a:latin typeface="宋体" pitchFamily="2" charset="-122"/>
              </a:rPr>
              <a:t>主营业务成本÷〔（期初存货成本</a:t>
            </a:r>
            <a:r>
              <a:rPr lang="zh-CN" altLang="en-US" sz="2800" dirty="0">
                <a:solidFill>
                  <a:srgbClr val="000000"/>
                </a:solidFill>
                <a:latin typeface="" charset="0"/>
              </a:rPr>
              <a:t>+</a:t>
            </a:r>
            <a:r>
              <a:rPr lang="zh-CN" altLang="en-US" sz="2800" dirty="0">
                <a:solidFill>
                  <a:srgbClr val="000000"/>
                </a:solidFill>
                <a:latin typeface="宋体" pitchFamily="2" charset="-122"/>
              </a:rPr>
              <a:t>期末存货成本）÷</a:t>
            </a:r>
            <a:r>
              <a:rPr lang="zh-CN" altLang="en-US" sz="2800" dirty="0">
                <a:solidFill>
                  <a:srgbClr val="000000"/>
                </a:solidFill>
                <a:latin typeface="" charset="0"/>
              </a:rPr>
              <a:t>2</a:t>
            </a:r>
            <a:r>
              <a:rPr lang="zh-CN" altLang="en-US" sz="2800" dirty="0">
                <a:solidFill>
                  <a:srgbClr val="000000"/>
                </a:solidFill>
                <a:latin typeface="宋体" pitchFamily="2" charset="-122"/>
              </a:rPr>
              <a:t>〕×</a:t>
            </a:r>
            <a:r>
              <a:rPr lang="zh-CN" altLang="en-US" sz="2800" dirty="0">
                <a:solidFill>
                  <a:srgbClr val="000000"/>
                </a:solidFill>
                <a:latin typeface="" charset="0"/>
              </a:rPr>
              <a:t>100%</a:t>
            </a:r>
          </a:p>
          <a:p>
            <a:pPr lvl="3"/>
            <a:r>
              <a:rPr lang="zh-CN" altLang="en-US" sz="2800" dirty="0" smtClean="0">
                <a:solidFill>
                  <a:srgbClr val="000000"/>
                </a:solidFill>
                <a:latin typeface="宋体" pitchFamily="2" charset="-122"/>
              </a:rPr>
              <a:t></a:t>
            </a:r>
            <a:r>
              <a:rPr lang="zh-CN" altLang="en-US" sz="2800" dirty="0">
                <a:solidFill>
                  <a:srgbClr val="000000"/>
                </a:solidFill>
                <a:latin typeface="Times New Roman"/>
              </a:rPr>
              <a:t> </a:t>
            </a:r>
            <a:r>
              <a:rPr lang="zh-CN" altLang="en-US" sz="2800" dirty="0">
                <a:solidFill>
                  <a:srgbClr val="000000"/>
                </a:solidFill>
                <a:latin typeface="宋体" pitchFamily="2" charset="-122"/>
              </a:rPr>
              <a:t>分析总资产和存货周转情况，推测销售能力。如总资产周转率或存货周转率加快，而应纳税税额减少，可能存在隐瞒收入、虚增成本的问题。</a:t>
            </a:r>
          </a:p>
        </p:txBody>
      </p:sp>
    </p:spTree>
    <p:extLst>
      <p:ext uri="{BB962C8B-B14F-4D97-AF65-F5344CB8AC3E}">
        <p14:creationId xmlns:p14="http://schemas.microsoft.com/office/powerpoint/2010/main" val="4915693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457200" y="980728"/>
            <a:ext cx="7239000" cy="5475008"/>
          </a:xfrm>
        </p:spPr>
        <p:txBody>
          <a:bodyPr/>
          <a:lstStyle/>
          <a:p>
            <a:pPr lvl="1"/>
            <a:r>
              <a:rPr lang="zh-CN" altLang="en-US" sz="2800" dirty="0">
                <a:solidFill>
                  <a:srgbClr val="000000"/>
                </a:solidFill>
                <a:latin typeface="Times New Roman"/>
              </a:rPr>
              <a:t>   </a:t>
            </a:r>
            <a:r>
              <a:rPr lang="en-US" altLang="zh-CN" sz="2800" dirty="0" smtClean="0">
                <a:solidFill>
                  <a:srgbClr val="000000"/>
                </a:solidFill>
                <a:latin typeface="" charset="0"/>
              </a:rPr>
              <a:t>④</a:t>
            </a:r>
            <a:r>
              <a:rPr lang="zh-CN" altLang="en-US" sz="2800" dirty="0" smtClean="0">
                <a:solidFill>
                  <a:srgbClr val="000000"/>
                </a:solidFill>
                <a:latin typeface="宋体" pitchFamily="2" charset="-122"/>
              </a:rPr>
              <a:t>应收</a:t>
            </a:r>
            <a:r>
              <a:rPr lang="zh-CN" altLang="en-US" sz="2800" dirty="0">
                <a:solidFill>
                  <a:srgbClr val="000000"/>
                </a:solidFill>
                <a:latin typeface="宋体" pitchFamily="2" charset="-122"/>
              </a:rPr>
              <a:t>（付）账款变动率</a:t>
            </a:r>
            <a:r>
              <a:rPr lang="zh-CN" altLang="en-US" sz="2800" dirty="0">
                <a:solidFill>
                  <a:srgbClr val="000000"/>
                </a:solidFill>
                <a:latin typeface="" charset="0"/>
              </a:rPr>
              <a:t>=</a:t>
            </a:r>
            <a:r>
              <a:rPr lang="zh-CN" altLang="en-US" sz="2800" dirty="0">
                <a:solidFill>
                  <a:srgbClr val="000000"/>
                </a:solidFill>
                <a:latin typeface="宋体" pitchFamily="2" charset="-122"/>
              </a:rPr>
              <a:t>（期末应收（付）账款－期初应收（付）账款）÷期初应收（付）账款×</a:t>
            </a:r>
            <a:r>
              <a:rPr lang="zh-CN" altLang="en-US" sz="2800" dirty="0">
                <a:solidFill>
                  <a:srgbClr val="000000"/>
                </a:solidFill>
                <a:latin typeface="" charset="0"/>
              </a:rPr>
              <a:t>100%</a:t>
            </a:r>
            <a:endParaRPr lang="zh-CN" altLang="en-US" sz="2800" dirty="0">
              <a:solidFill>
                <a:srgbClr val="000000"/>
              </a:solidFill>
              <a:latin typeface="宋体" pitchFamily="2" charset="-122"/>
            </a:endParaRPr>
          </a:p>
          <a:p>
            <a:pPr lvl="2"/>
            <a:r>
              <a:rPr lang="zh-CN" altLang="en-US" sz="2800" dirty="0" smtClean="0">
                <a:solidFill>
                  <a:srgbClr val="000000"/>
                </a:solidFill>
                <a:latin typeface="宋体" pitchFamily="2" charset="-122"/>
              </a:rPr>
              <a:t></a:t>
            </a:r>
            <a:r>
              <a:rPr lang="zh-CN" altLang="en-US" sz="2800" dirty="0">
                <a:solidFill>
                  <a:srgbClr val="000000"/>
                </a:solidFill>
                <a:latin typeface="Times New Roman"/>
              </a:rPr>
              <a:t>   </a:t>
            </a:r>
            <a:r>
              <a:rPr lang="zh-CN" altLang="en-US" sz="2800" dirty="0">
                <a:solidFill>
                  <a:srgbClr val="000000"/>
                </a:solidFill>
                <a:latin typeface="" charset="0"/>
              </a:rPr>
              <a:t> </a:t>
            </a:r>
            <a:r>
              <a:rPr lang="zh-CN" altLang="en-US" sz="2800" dirty="0">
                <a:solidFill>
                  <a:srgbClr val="000000"/>
                </a:solidFill>
                <a:latin typeface="宋体" pitchFamily="2" charset="-122"/>
              </a:rPr>
              <a:t>分析纳税人应收（付）账款增减变动情况，判断其销售实现和可能发生坏账情况。如应收（付）账款增长率增高，而销售收入减少，可能存在隐瞒收入、虚增成本的问题。</a:t>
            </a:r>
          </a:p>
        </p:txBody>
      </p:sp>
    </p:spTree>
    <p:extLst>
      <p:ext uri="{BB962C8B-B14F-4D97-AF65-F5344CB8AC3E}">
        <p14:creationId xmlns:p14="http://schemas.microsoft.com/office/powerpoint/2010/main" val="1223807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a:xfrm>
            <a:off x="457200" y="620688"/>
            <a:ext cx="7239000" cy="5835048"/>
          </a:xfrm>
        </p:spPr>
        <p:txBody>
          <a:bodyPr>
            <a:normAutofit/>
          </a:bodyPr>
          <a:lstStyle/>
          <a:p>
            <a:pPr marL="0" indent="0">
              <a:buNone/>
            </a:pPr>
            <a:r>
              <a:rPr lang="zh-CN" altLang="en-US" dirty="0">
                <a:solidFill>
                  <a:srgbClr val="000000"/>
                </a:solidFill>
                <a:latin typeface="宋体" pitchFamily="2" charset="-122"/>
              </a:rPr>
              <a:t>结合</a:t>
            </a:r>
            <a:r>
              <a:rPr lang="zh-CN" altLang="en-US" dirty="0" smtClean="0">
                <a:solidFill>
                  <a:srgbClr val="000000"/>
                </a:solidFill>
                <a:latin typeface="宋体" pitchFamily="2" charset="-122"/>
              </a:rPr>
              <a:t>主</a:t>
            </a:r>
            <a:r>
              <a:rPr lang="zh-CN" altLang="en-US" dirty="0" smtClean="0">
                <a:solidFill>
                  <a:srgbClr val="000000"/>
                </a:solidFill>
                <a:latin typeface="宋体" pitchFamily="2" charset="-122"/>
              </a:rPr>
              <a:t>营业务收入变动率</a:t>
            </a:r>
            <a:r>
              <a:rPr lang="zh-CN" altLang="en-US" dirty="0" smtClean="0">
                <a:latin typeface="华文新魏" pitchFamily="2" charset="-122"/>
                <a:ea typeface="华文新魏" pitchFamily="2" charset="-122"/>
              </a:rPr>
              <a:t> 与</a:t>
            </a:r>
            <a:r>
              <a:rPr lang="zh-CN" altLang="en-US" dirty="0" smtClean="0">
                <a:solidFill>
                  <a:srgbClr val="000000"/>
                </a:solidFill>
                <a:latin typeface="宋体" pitchFamily="2" charset="-122"/>
              </a:rPr>
              <a:t>主营业务利润变动率</a:t>
            </a:r>
            <a:r>
              <a:rPr lang="zh-CN" altLang="en-US" dirty="0" smtClean="0">
                <a:latin typeface="华文新魏" pitchFamily="2" charset="-122"/>
                <a:ea typeface="华文新魏" pitchFamily="2" charset="-122"/>
              </a:rPr>
              <a:t> </a:t>
            </a:r>
          </a:p>
          <a:p>
            <a:r>
              <a:rPr lang="zh-CN" altLang="en-US" dirty="0" smtClean="0">
                <a:solidFill>
                  <a:srgbClr val="000000"/>
                </a:solidFill>
                <a:latin typeface=""/>
              </a:rPr>
              <a:t>“</a:t>
            </a:r>
            <a:r>
              <a:rPr lang="zh-CN" altLang="en-US" dirty="0" smtClean="0">
                <a:solidFill>
                  <a:srgbClr val="000000"/>
                </a:solidFill>
                <a:latin typeface="宋体" pitchFamily="2" charset="-122"/>
              </a:rPr>
              <a:t>应付账款</a:t>
            </a:r>
            <a:r>
              <a:rPr lang="zh-CN" altLang="en-US" dirty="0" smtClean="0">
                <a:solidFill>
                  <a:srgbClr val="000000"/>
                </a:solidFill>
                <a:latin typeface=""/>
              </a:rPr>
              <a:t>”</a:t>
            </a:r>
            <a:r>
              <a:rPr lang="zh-CN" altLang="en-US" dirty="0">
                <a:solidFill>
                  <a:srgbClr val="000000"/>
                </a:solidFill>
                <a:latin typeface="宋体" pitchFamily="2" charset="-122"/>
              </a:rPr>
              <a:t>、</a:t>
            </a:r>
            <a:r>
              <a:rPr lang="zh-CN" altLang="en-US" dirty="0">
                <a:solidFill>
                  <a:srgbClr val="000000"/>
                </a:solidFill>
                <a:latin typeface=""/>
              </a:rPr>
              <a:t>“</a:t>
            </a:r>
            <a:r>
              <a:rPr lang="zh-CN" altLang="en-US" dirty="0">
                <a:solidFill>
                  <a:srgbClr val="000000"/>
                </a:solidFill>
                <a:latin typeface="宋体" pitchFamily="2" charset="-122"/>
              </a:rPr>
              <a:t>预收账款</a:t>
            </a:r>
            <a:r>
              <a:rPr lang="zh-CN" altLang="en-US" dirty="0">
                <a:solidFill>
                  <a:srgbClr val="000000"/>
                </a:solidFill>
                <a:latin typeface=""/>
              </a:rPr>
              <a:t>”</a:t>
            </a:r>
            <a:r>
              <a:rPr lang="zh-CN" altLang="en-US" dirty="0">
                <a:solidFill>
                  <a:srgbClr val="000000"/>
                </a:solidFill>
                <a:latin typeface="宋体" pitchFamily="2" charset="-122"/>
              </a:rPr>
              <a:t>和</a:t>
            </a:r>
            <a:r>
              <a:rPr lang="zh-CN" altLang="en-US" dirty="0">
                <a:solidFill>
                  <a:srgbClr val="000000"/>
                </a:solidFill>
                <a:latin typeface=""/>
              </a:rPr>
              <a:t>“</a:t>
            </a:r>
            <a:r>
              <a:rPr lang="zh-CN" altLang="en-US" dirty="0">
                <a:solidFill>
                  <a:srgbClr val="000000"/>
                </a:solidFill>
                <a:latin typeface="宋体" pitchFamily="2" charset="-122"/>
              </a:rPr>
              <a:t>其他应付款</a:t>
            </a:r>
            <a:r>
              <a:rPr lang="zh-CN" altLang="en-US" dirty="0">
                <a:solidFill>
                  <a:srgbClr val="000000"/>
                </a:solidFill>
                <a:latin typeface=""/>
              </a:rPr>
              <a:t>”</a:t>
            </a:r>
            <a:r>
              <a:rPr lang="zh-CN" altLang="en-US" dirty="0">
                <a:solidFill>
                  <a:srgbClr val="000000"/>
                </a:solidFill>
                <a:latin typeface="宋体" pitchFamily="2" charset="-122"/>
              </a:rPr>
              <a:t>等科目的期初、期末数进行分析，如出现</a:t>
            </a:r>
            <a:r>
              <a:rPr lang="zh-CN" altLang="en-US" dirty="0">
                <a:solidFill>
                  <a:srgbClr val="000000"/>
                </a:solidFill>
                <a:latin typeface=""/>
              </a:rPr>
              <a:t>“</a:t>
            </a:r>
            <a:r>
              <a:rPr lang="zh-CN" altLang="en-US" dirty="0">
                <a:solidFill>
                  <a:srgbClr val="000000"/>
                </a:solidFill>
                <a:latin typeface="宋体" pitchFamily="2" charset="-122"/>
              </a:rPr>
              <a:t>应付账款</a:t>
            </a:r>
            <a:r>
              <a:rPr lang="zh-CN" altLang="en-US" dirty="0">
                <a:solidFill>
                  <a:srgbClr val="000000"/>
                </a:solidFill>
                <a:latin typeface=""/>
              </a:rPr>
              <a:t>”</a:t>
            </a:r>
            <a:r>
              <a:rPr lang="zh-CN" altLang="en-US" dirty="0">
                <a:solidFill>
                  <a:srgbClr val="000000"/>
                </a:solidFill>
                <a:latin typeface="宋体" pitchFamily="2" charset="-122"/>
              </a:rPr>
              <a:t>和</a:t>
            </a:r>
            <a:r>
              <a:rPr lang="zh-CN" altLang="en-US" dirty="0">
                <a:solidFill>
                  <a:srgbClr val="000000"/>
                </a:solidFill>
                <a:latin typeface=""/>
              </a:rPr>
              <a:t>“</a:t>
            </a:r>
            <a:r>
              <a:rPr lang="zh-CN" altLang="en-US" dirty="0">
                <a:solidFill>
                  <a:srgbClr val="000000"/>
                </a:solidFill>
                <a:latin typeface="宋体" pitchFamily="2" charset="-122"/>
              </a:rPr>
              <a:t>其他应付账款</a:t>
            </a:r>
            <a:r>
              <a:rPr lang="zh-CN" altLang="en-US" dirty="0">
                <a:solidFill>
                  <a:srgbClr val="000000"/>
                </a:solidFill>
                <a:latin typeface=""/>
              </a:rPr>
              <a:t>”</a:t>
            </a:r>
            <a:r>
              <a:rPr lang="zh-CN" altLang="en-US" dirty="0">
                <a:solidFill>
                  <a:srgbClr val="000000"/>
                </a:solidFill>
                <a:latin typeface="宋体" pitchFamily="2" charset="-122"/>
              </a:rPr>
              <a:t>红字和</a:t>
            </a:r>
            <a:r>
              <a:rPr lang="zh-CN" altLang="en-US" dirty="0">
                <a:solidFill>
                  <a:srgbClr val="000000"/>
                </a:solidFill>
                <a:latin typeface=""/>
              </a:rPr>
              <a:t>“</a:t>
            </a:r>
            <a:r>
              <a:rPr lang="zh-CN" altLang="en-US" dirty="0">
                <a:solidFill>
                  <a:srgbClr val="000000"/>
                </a:solidFill>
                <a:latin typeface="宋体" pitchFamily="2" charset="-122"/>
              </a:rPr>
              <a:t>预收账款</a:t>
            </a:r>
            <a:r>
              <a:rPr lang="zh-CN" altLang="en-US" dirty="0">
                <a:solidFill>
                  <a:srgbClr val="000000"/>
                </a:solidFill>
                <a:latin typeface=""/>
              </a:rPr>
              <a:t>”</a:t>
            </a:r>
            <a:r>
              <a:rPr lang="zh-CN" altLang="en-US" dirty="0">
                <a:solidFill>
                  <a:srgbClr val="000000"/>
                </a:solidFill>
                <a:latin typeface="宋体" pitchFamily="2" charset="-122"/>
              </a:rPr>
              <a:t>期末大幅度增长等情况，应判断存在少计收入问题。</a:t>
            </a:r>
          </a:p>
          <a:p>
            <a:pPr lvl="1"/>
            <a:r>
              <a:rPr lang="zh-CN" altLang="en-US" sz="2400" dirty="0">
                <a:solidFill>
                  <a:srgbClr val="000000"/>
                </a:solidFill>
                <a:latin typeface=""/>
              </a:rPr>
              <a:t>“应付账款 ”科目的性质</a:t>
            </a:r>
          </a:p>
          <a:p>
            <a:pPr lvl="1"/>
            <a:r>
              <a:rPr lang="zh-CN" altLang="en-US" sz="2400" dirty="0">
                <a:solidFill>
                  <a:srgbClr val="000000"/>
                </a:solidFill>
                <a:latin typeface=""/>
              </a:rPr>
              <a:t>“其他应付款”科目的性质</a:t>
            </a:r>
          </a:p>
          <a:p>
            <a:pPr lvl="1"/>
            <a:r>
              <a:rPr lang="zh-CN" altLang="en-US" sz="2400" dirty="0">
                <a:solidFill>
                  <a:srgbClr val="000000"/>
                </a:solidFill>
                <a:latin typeface=""/>
              </a:rPr>
              <a:t>“预收账款”科目的性质</a:t>
            </a:r>
          </a:p>
        </p:txBody>
      </p:sp>
    </p:spTree>
    <p:extLst>
      <p:ext uri="{BB962C8B-B14F-4D97-AF65-F5344CB8AC3E}">
        <p14:creationId xmlns:p14="http://schemas.microsoft.com/office/powerpoint/2010/main" val="33744622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idx="1"/>
          </p:nvPr>
        </p:nvSpPr>
        <p:spPr>
          <a:xfrm>
            <a:off x="539552" y="1268760"/>
            <a:ext cx="7156648" cy="5186976"/>
          </a:xfrm>
        </p:spPr>
        <p:txBody>
          <a:bodyPr>
            <a:noAutofit/>
          </a:bodyPr>
          <a:lstStyle/>
          <a:p>
            <a:pPr marL="0" indent="0">
              <a:buNone/>
            </a:pPr>
            <a:r>
              <a:rPr lang="zh-CN" altLang="en-US" sz="2800" dirty="0" smtClean="0">
                <a:solidFill>
                  <a:srgbClr val="000000"/>
                </a:solidFill>
                <a:latin typeface="宋体" pitchFamily="2" charset="-122"/>
              </a:rPr>
              <a:t>结合主</a:t>
            </a:r>
            <a:r>
              <a:rPr lang="zh-CN" altLang="en-US" sz="2800" dirty="0" smtClean="0">
                <a:solidFill>
                  <a:srgbClr val="000000"/>
                </a:solidFill>
                <a:latin typeface="宋体" pitchFamily="2" charset="-122"/>
              </a:rPr>
              <a:t>营业务收入变动率</a:t>
            </a:r>
            <a:r>
              <a:rPr lang="zh-CN" altLang="en-US" sz="2800" dirty="0" smtClean="0">
                <a:latin typeface="华文新魏" pitchFamily="2" charset="-122"/>
                <a:ea typeface="华文新魏" pitchFamily="2" charset="-122"/>
              </a:rPr>
              <a:t> 与</a:t>
            </a:r>
            <a:r>
              <a:rPr lang="zh-CN" altLang="en-US" sz="2800" dirty="0" smtClean="0">
                <a:solidFill>
                  <a:srgbClr val="000000"/>
                </a:solidFill>
                <a:latin typeface="宋体" pitchFamily="2" charset="-122"/>
              </a:rPr>
              <a:t>主营业务成本变动率</a:t>
            </a:r>
            <a:r>
              <a:rPr lang="zh-CN" altLang="en-US" sz="2800" dirty="0" smtClean="0">
                <a:latin typeface="华文新魏" pitchFamily="2" charset="-122"/>
                <a:ea typeface="华文新魏" pitchFamily="2" charset="-122"/>
              </a:rPr>
              <a:t> </a:t>
            </a:r>
          </a:p>
          <a:p>
            <a:pPr>
              <a:lnSpc>
                <a:spcPct val="90000"/>
              </a:lnSpc>
            </a:pPr>
            <a:r>
              <a:rPr lang="zh-CN" altLang="en-US" sz="2800" dirty="0" smtClean="0">
                <a:solidFill>
                  <a:srgbClr val="000000"/>
                </a:solidFill>
                <a:latin typeface=""/>
              </a:rPr>
              <a:t>“</a:t>
            </a:r>
            <a:r>
              <a:rPr lang="zh-CN" altLang="en-US" sz="2800" dirty="0" smtClean="0">
                <a:solidFill>
                  <a:srgbClr val="000000"/>
                </a:solidFill>
                <a:latin typeface="宋体" pitchFamily="2" charset="-122"/>
              </a:rPr>
              <a:t>应付账款</a:t>
            </a:r>
            <a:r>
              <a:rPr lang="zh-CN" altLang="en-US" sz="2800" dirty="0" smtClean="0">
                <a:solidFill>
                  <a:srgbClr val="000000"/>
                </a:solidFill>
                <a:latin typeface=""/>
              </a:rPr>
              <a:t>”</a:t>
            </a:r>
            <a:r>
              <a:rPr lang="zh-CN" altLang="en-US" sz="2800" dirty="0">
                <a:solidFill>
                  <a:srgbClr val="000000"/>
                </a:solidFill>
                <a:latin typeface="宋体" pitchFamily="2" charset="-122"/>
              </a:rPr>
              <a:t>、</a:t>
            </a:r>
            <a:r>
              <a:rPr lang="zh-CN" altLang="en-US" sz="2800" dirty="0">
                <a:solidFill>
                  <a:srgbClr val="000000"/>
                </a:solidFill>
                <a:latin typeface=""/>
              </a:rPr>
              <a:t>“</a:t>
            </a:r>
            <a:r>
              <a:rPr lang="zh-CN" altLang="en-US" sz="2800" dirty="0">
                <a:solidFill>
                  <a:srgbClr val="000000"/>
                </a:solidFill>
                <a:latin typeface="宋体" pitchFamily="2" charset="-122"/>
              </a:rPr>
              <a:t>预收账款</a:t>
            </a:r>
            <a:r>
              <a:rPr lang="zh-CN" altLang="en-US" sz="2800" dirty="0">
                <a:solidFill>
                  <a:srgbClr val="000000"/>
                </a:solidFill>
                <a:latin typeface=""/>
              </a:rPr>
              <a:t>”</a:t>
            </a:r>
            <a:r>
              <a:rPr lang="zh-CN" altLang="en-US" sz="2800" dirty="0">
                <a:solidFill>
                  <a:srgbClr val="000000"/>
                </a:solidFill>
                <a:latin typeface="宋体" pitchFamily="2" charset="-122"/>
              </a:rPr>
              <a:t>和</a:t>
            </a:r>
            <a:r>
              <a:rPr lang="zh-CN" altLang="en-US" sz="2800" dirty="0">
                <a:solidFill>
                  <a:srgbClr val="000000"/>
                </a:solidFill>
                <a:latin typeface=""/>
              </a:rPr>
              <a:t>“</a:t>
            </a:r>
            <a:r>
              <a:rPr lang="zh-CN" altLang="en-US" sz="2800" dirty="0">
                <a:solidFill>
                  <a:srgbClr val="000000"/>
                </a:solidFill>
                <a:latin typeface="宋体" pitchFamily="2" charset="-122"/>
              </a:rPr>
              <a:t>其他应付账款</a:t>
            </a:r>
            <a:r>
              <a:rPr lang="zh-CN" altLang="en-US" sz="2800" dirty="0">
                <a:solidFill>
                  <a:srgbClr val="000000"/>
                </a:solidFill>
                <a:latin typeface=""/>
              </a:rPr>
              <a:t>”</a:t>
            </a:r>
            <a:r>
              <a:rPr lang="zh-CN" altLang="en-US" sz="2800" dirty="0">
                <a:solidFill>
                  <a:srgbClr val="000000"/>
                </a:solidFill>
                <a:latin typeface="宋体" pitchFamily="2" charset="-122"/>
              </a:rPr>
              <a:t>等科目的期初、期末数额进行分析，如</a:t>
            </a:r>
            <a:r>
              <a:rPr lang="zh-CN" altLang="en-US" sz="2800" dirty="0">
                <a:solidFill>
                  <a:srgbClr val="000000"/>
                </a:solidFill>
                <a:latin typeface=""/>
              </a:rPr>
              <a:t>“</a:t>
            </a:r>
            <a:r>
              <a:rPr lang="zh-CN" altLang="en-US" sz="2800" dirty="0">
                <a:solidFill>
                  <a:srgbClr val="000000"/>
                </a:solidFill>
                <a:latin typeface="宋体" pitchFamily="2" charset="-122"/>
              </a:rPr>
              <a:t>应付账款</a:t>
            </a:r>
            <a:r>
              <a:rPr lang="zh-CN" altLang="en-US" sz="2800" dirty="0">
                <a:solidFill>
                  <a:srgbClr val="000000"/>
                </a:solidFill>
                <a:latin typeface=""/>
              </a:rPr>
              <a:t>”</a:t>
            </a:r>
            <a:r>
              <a:rPr lang="zh-CN" altLang="en-US" sz="2800" dirty="0">
                <a:solidFill>
                  <a:srgbClr val="000000"/>
                </a:solidFill>
                <a:latin typeface="宋体" pitchFamily="2" charset="-122"/>
              </a:rPr>
              <a:t>和</a:t>
            </a:r>
            <a:r>
              <a:rPr lang="zh-CN" altLang="en-US" sz="2800" dirty="0">
                <a:solidFill>
                  <a:srgbClr val="000000"/>
                </a:solidFill>
                <a:latin typeface=""/>
              </a:rPr>
              <a:t>“</a:t>
            </a:r>
            <a:r>
              <a:rPr lang="zh-CN" altLang="en-US" sz="2800" dirty="0">
                <a:solidFill>
                  <a:srgbClr val="000000"/>
                </a:solidFill>
                <a:latin typeface="宋体" pitchFamily="2" charset="-122"/>
              </a:rPr>
              <a:t>其他应付账款</a:t>
            </a:r>
            <a:r>
              <a:rPr lang="zh-CN" altLang="en-US" sz="2800" dirty="0">
                <a:solidFill>
                  <a:srgbClr val="000000"/>
                </a:solidFill>
                <a:latin typeface=""/>
              </a:rPr>
              <a:t>”</a:t>
            </a:r>
            <a:r>
              <a:rPr lang="zh-CN" altLang="en-US" sz="2800" dirty="0">
                <a:solidFill>
                  <a:srgbClr val="000000"/>
                </a:solidFill>
                <a:latin typeface="宋体" pitchFamily="2" charset="-122"/>
              </a:rPr>
              <a:t>出现红字和</a:t>
            </a:r>
            <a:r>
              <a:rPr lang="zh-CN" altLang="en-US" sz="2800" dirty="0">
                <a:solidFill>
                  <a:srgbClr val="000000"/>
                </a:solidFill>
                <a:latin typeface=""/>
              </a:rPr>
              <a:t>“</a:t>
            </a:r>
            <a:r>
              <a:rPr lang="zh-CN" altLang="en-US" sz="2800" dirty="0">
                <a:solidFill>
                  <a:srgbClr val="000000"/>
                </a:solidFill>
                <a:latin typeface="宋体" pitchFamily="2" charset="-122"/>
              </a:rPr>
              <a:t>预收账款</a:t>
            </a:r>
            <a:r>
              <a:rPr lang="zh-CN" altLang="en-US" sz="2800" dirty="0">
                <a:solidFill>
                  <a:srgbClr val="000000"/>
                </a:solidFill>
                <a:latin typeface=""/>
              </a:rPr>
              <a:t>”</a:t>
            </a:r>
            <a:r>
              <a:rPr lang="zh-CN" altLang="en-US" sz="2800" dirty="0">
                <a:solidFill>
                  <a:srgbClr val="000000"/>
                </a:solidFill>
                <a:latin typeface="宋体" pitchFamily="2" charset="-122"/>
              </a:rPr>
              <a:t>期末大幅度增长情况，应判断存在少计收入问题；结合主营业务成本率对年度申报表及附表进行分析，了解企业成本的结转情况，分析是否存在改变成本结转方法、少计存货（含产成品、在产品和材料）等问题。</a:t>
            </a:r>
          </a:p>
        </p:txBody>
      </p:sp>
    </p:spTree>
    <p:extLst>
      <p:ext uri="{BB962C8B-B14F-4D97-AF65-F5344CB8AC3E}">
        <p14:creationId xmlns:p14="http://schemas.microsoft.com/office/powerpoint/2010/main" val="25398018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idx="1"/>
          </p:nvPr>
        </p:nvSpPr>
        <p:spPr>
          <a:xfrm>
            <a:off x="395536" y="260648"/>
            <a:ext cx="7239000" cy="6597352"/>
          </a:xfrm>
        </p:spPr>
        <p:txBody>
          <a:bodyPr>
            <a:normAutofit/>
          </a:bodyPr>
          <a:lstStyle/>
          <a:p>
            <a:pPr lvl="2"/>
            <a:r>
              <a:rPr lang="en-US" altLang="zh-CN" sz="2400" dirty="0" smtClean="0">
                <a:solidFill>
                  <a:srgbClr val="000000"/>
                </a:solidFill>
                <a:latin typeface="宋体" pitchFamily="2" charset="-122"/>
              </a:rPr>
              <a:t>⑤</a:t>
            </a:r>
            <a:r>
              <a:rPr lang="zh-CN" altLang="en-US" sz="2400" dirty="0" smtClean="0">
                <a:solidFill>
                  <a:srgbClr val="000000"/>
                </a:solidFill>
                <a:latin typeface="宋体" pitchFamily="2" charset="-122"/>
              </a:rPr>
              <a:t>固定资产</a:t>
            </a:r>
            <a:r>
              <a:rPr lang="zh-CN" altLang="en-US" sz="2400" dirty="0">
                <a:solidFill>
                  <a:srgbClr val="000000"/>
                </a:solidFill>
                <a:latin typeface="宋体" pitchFamily="2" charset="-122"/>
              </a:rPr>
              <a:t>综合折旧率=基期固定资产折旧总额÷基期固定资产原值总额×100%</a:t>
            </a:r>
          </a:p>
          <a:p>
            <a:pPr lvl="3"/>
            <a:r>
              <a:rPr lang="zh-CN" altLang="en-US" sz="2400" dirty="0">
                <a:solidFill>
                  <a:srgbClr val="000000"/>
                </a:solidFill>
                <a:latin typeface="宋体" pitchFamily="2" charset="-122"/>
              </a:rPr>
              <a:t>固定资产综合折旧率高于与基期标准值，可能存在税前多列支固定资产折旧额问题。要求企业提供各类固定资产的折旧计算情况，分析固定资产综合折旧率变化的原因</a:t>
            </a:r>
            <a:r>
              <a:rPr lang="zh-CN" altLang="en-US" sz="2400" dirty="0" smtClean="0">
                <a:solidFill>
                  <a:srgbClr val="000000"/>
                </a:solidFill>
                <a:latin typeface="宋体" pitchFamily="2" charset="-122"/>
              </a:rPr>
              <a:t>。</a:t>
            </a:r>
            <a:endParaRPr lang="en-US" altLang="zh-CN" sz="2400" dirty="0" smtClean="0">
              <a:solidFill>
                <a:srgbClr val="000000"/>
              </a:solidFill>
              <a:latin typeface="宋体" pitchFamily="2" charset="-122"/>
            </a:endParaRPr>
          </a:p>
          <a:p>
            <a:pPr lvl="2"/>
            <a:r>
              <a:rPr lang="en-US" altLang="zh-CN" sz="2400" dirty="0" smtClean="0">
                <a:solidFill>
                  <a:srgbClr val="000000"/>
                </a:solidFill>
                <a:latin typeface="Times New Roman"/>
              </a:rPr>
              <a:t>⑥</a:t>
            </a:r>
            <a:r>
              <a:rPr lang="zh-CN" altLang="en-US" sz="2400" dirty="0" smtClean="0">
                <a:solidFill>
                  <a:srgbClr val="000000"/>
                </a:solidFill>
                <a:latin typeface="宋体" pitchFamily="2" charset="-122"/>
              </a:rPr>
              <a:t>资产负债率</a:t>
            </a:r>
            <a:r>
              <a:rPr lang="zh-CN" altLang="en-US" sz="2400" dirty="0" smtClean="0">
                <a:solidFill>
                  <a:srgbClr val="000000"/>
                </a:solidFill>
                <a:latin typeface="" charset="0"/>
              </a:rPr>
              <a:t>=</a:t>
            </a:r>
            <a:r>
              <a:rPr lang="zh-CN" altLang="en-US" sz="2400" dirty="0" smtClean="0">
                <a:solidFill>
                  <a:srgbClr val="000000"/>
                </a:solidFill>
                <a:latin typeface="宋体" pitchFamily="2" charset="-122"/>
              </a:rPr>
              <a:t>负债总额÷资产总额×</a:t>
            </a:r>
            <a:r>
              <a:rPr lang="zh-CN" altLang="en-US" sz="2400" dirty="0" smtClean="0">
                <a:solidFill>
                  <a:srgbClr val="000000"/>
                </a:solidFill>
                <a:latin typeface="" charset="0"/>
              </a:rPr>
              <a:t>100%</a:t>
            </a:r>
            <a:endParaRPr lang="zh-CN" altLang="en-US" sz="2400" dirty="0" smtClean="0">
              <a:solidFill>
                <a:srgbClr val="000000"/>
              </a:solidFill>
              <a:latin typeface="宋体" pitchFamily="2" charset="-122"/>
            </a:endParaRPr>
          </a:p>
          <a:p>
            <a:pPr lvl="3"/>
            <a:r>
              <a:rPr lang="zh-CN" altLang="en-US" sz="2400" dirty="0" smtClean="0">
                <a:solidFill>
                  <a:srgbClr val="000000"/>
                </a:solidFill>
                <a:latin typeface="宋体" pitchFamily="2" charset="-122"/>
              </a:rPr>
              <a:t>其中：负债总额</a:t>
            </a:r>
            <a:r>
              <a:rPr lang="zh-CN" altLang="en-US" sz="2400" dirty="0" smtClean="0">
                <a:solidFill>
                  <a:srgbClr val="000000"/>
                </a:solidFill>
                <a:latin typeface="" charset="0"/>
              </a:rPr>
              <a:t>=</a:t>
            </a:r>
            <a:r>
              <a:rPr lang="zh-CN" altLang="en-US" sz="2400" dirty="0" smtClean="0">
                <a:solidFill>
                  <a:srgbClr val="000000"/>
                </a:solidFill>
                <a:latin typeface="宋体" pitchFamily="2" charset="-122"/>
              </a:rPr>
              <a:t>流动负债</a:t>
            </a:r>
            <a:r>
              <a:rPr lang="zh-CN" altLang="en-US" sz="2400" dirty="0" smtClean="0">
                <a:solidFill>
                  <a:srgbClr val="000000"/>
                </a:solidFill>
                <a:latin typeface="" charset="0"/>
              </a:rPr>
              <a:t>+</a:t>
            </a:r>
            <a:r>
              <a:rPr lang="zh-CN" altLang="en-US" sz="2400" dirty="0" smtClean="0">
                <a:solidFill>
                  <a:srgbClr val="000000"/>
                </a:solidFill>
                <a:latin typeface="宋体" pitchFamily="2" charset="-122"/>
              </a:rPr>
              <a:t>长期负债，资产总额是扣除累计折旧后的净额。</a:t>
            </a:r>
            <a:r>
              <a:rPr lang="zh-CN" altLang="en-US" sz="2400" dirty="0" smtClean="0">
                <a:solidFill>
                  <a:srgbClr val="000000"/>
                </a:solidFill>
                <a:latin typeface="" charset="0"/>
              </a:rPr>
              <a:t/>
            </a:r>
            <a:br>
              <a:rPr lang="zh-CN" altLang="en-US" sz="2400" dirty="0" smtClean="0">
                <a:solidFill>
                  <a:srgbClr val="000000"/>
                </a:solidFill>
                <a:latin typeface="" charset="0"/>
              </a:rPr>
            </a:br>
            <a:r>
              <a:rPr lang="zh-CN" altLang="en-US" sz="2400" dirty="0" smtClean="0">
                <a:solidFill>
                  <a:srgbClr val="000000"/>
                </a:solidFill>
                <a:latin typeface="Times New Roman"/>
              </a:rPr>
              <a:t>   </a:t>
            </a:r>
            <a:r>
              <a:rPr lang="zh-CN" altLang="en-US" sz="2400" dirty="0" smtClean="0">
                <a:solidFill>
                  <a:srgbClr val="000000"/>
                </a:solidFill>
                <a:latin typeface="" charset="0"/>
              </a:rPr>
              <a:t> </a:t>
            </a:r>
            <a:r>
              <a:rPr lang="zh-CN" altLang="en-US" sz="2400" dirty="0" smtClean="0">
                <a:solidFill>
                  <a:srgbClr val="000000"/>
                </a:solidFill>
                <a:latin typeface="宋体" pitchFamily="2" charset="-122"/>
              </a:rPr>
              <a:t>分析纳税人经营活力，判断其偿债能力。如果资产负债率与预警值相差较大，则企业偿债能力有问题，要考虑由此对税收收入产生的影响。</a:t>
            </a:r>
          </a:p>
          <a:p>
            <a:pPr lvl="3"/>
            <a:endParaRPr lang="zh-CN" altLang="en-US" sz="2800" dirty="0">
              <a:solidFill>
                <a:srgbClr val="000000"/>
              </a:solidFill>
              <a:latin typeface="华文行楷" pitchFamily="2" charset="-122"/>
              <a:ea typeface="华文行楷" pitchFamily="2" charset="-122"/>
            </a:endParaRPr>
          </a:p>
        </p:txBody>
      </p:sp>
    </p:spTree>
    <p:extLst>
      <p:ext uri="{BB962C8B-B14F-4D97-AF65-F5344CB8AC3E}">
        <p14:creationId xmlns:p14="http://schemas.microsoft.com/office/powerpoint/2010/main" val="10167430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noChangeArrowheads="1"/>
          </p:cNvSpPr>
          <p:nvPr>
            <p:ph idx="1"/>
          </p:nvPr>
        </p:nvSpPr>
        <p:spPr>
          <a:xfrm>
            <a:off x="467544" y="1052736"/>
            <a:ext cx="7228656" cy="5403000"/>
          </a:xfrm>
        </p:spPr>
        <p:txBody>
          <a:bodyPr/>
          <a:lstStyle/>
          <a:p>
            <a:pPr marL="0" indent="0">
              <a:buNone/>
            </a:pPr>
            <a:r>
              <a:rPr lang="zh-CN" altLang="en-US" dirty="0" smtClean="0">
                <a:solidFill>
                  <a:srgbClr val="000000"/>
                </a:solidFill>
                <a:latin typeface="宋体" pitchFamily="2" charset="-122"/>
              </a:rPr>
              <a:t>总</a:t>
            </a:r>
            <a:r>
              <a:rPr lang="zh-CN" altLang="en-US" dirty="0" smtClean="0">
                <a:solidFill>
                  <a:srgbClr val="000000"/>
                </a:solidFill>
                <a:latin typeface="宋体" pitchFamily="2" charset="-122"/>
              </a:rPr>
              <a:t>资产周转率、资产利润率、销售</a:t>
            </a:r>
            <a:r>
              <a:rPr lang="zh-CN" altLang="en-US" dirty="0" smtClean="0">
                <a:solidFill>
                  <a:srgbClr val="000000"/>
                </a:solidFill>
                <a:latin typeface="宋体" pitchFamily="2" charset="-122"/>
              </a:rPr>
              <a:t>利润率的配比分析</a:t>
            </a:r>
            <a:r>
              <a:rPr lang="zh-CN" altLang="en-US" dirty="0">
                <a:solidFill>
                  <a:srgbClr val="000000"/>
                </a:solidFill>
                <a:latin typeface="" charset="0"/>
              </a:rPr>
              <a:t/>
            </a:r>
            <a:br>
              <a:rPr lang="zh-CN" altLang="en-US" dirty="0">
                <a:solidFill>
                  <a:srgbClr val="000000"/>
                </a:solidFill>
                <a:latin typeface="" charset="0"/>
              </a:rPr>
            </a:br>
            <a:endParaRPr lang="zh-CN" altLang="en-US" dirty="0">
              <a:solidFill>
                <a:srgbClr val="000000"/>
              </a:solidFill>
              <a:latin typeface="" charset="0"/>
            </a:endParaRPr>
          </a:p>
        </p:txBody>
      </p:sp>
      <p:sp>
        <p:nvSpPr>
          <p:cNvPr id="94212" name="Oval 4"/>
          <p:cNvSpPr>
            <a:spLocks noChangeArrowheads="1"/>
          </p:cNvSpPr>
          <p:nvPr/>
        </p:nvSpPr>
        <p:spPr bwMode="auto">
          <a:xfrm>
            <a:off x="899592" y="2158752"/>
            <a:ext cx="3048000" cy="838200"/>
          </a:xfrm>
          <a:prstGeom prst="ellipse">
            <a:avLst/>
          </a:prstGeom>
          <a:solidFill>
            <a:schemeClr val="hlink"/>
          </a:solidFill>
          <a:ln w="9525">
            <a:solidFill>
              <a:schemeClr val="tx1"/>
            </a:solidFill>
            <a:miter lim="800000"/>
            <a:headEnd/>
            <a:tailEnd/>
          </a:ln>
          <a:effectLst/>
        </p:spPr>
        <p:txBody>
          <a:bodyPr wrap="none" anchor="ctr"/>
          <a:lstStyle/>
          <a:p>
            <a:pPr algn="ctr">
              <a:spcBef>
                <a:spcPct val="0"/>
              </a:spcBef>
            </a:pPr>
            <a:r>
              <a:rPr lang="zh-CN" altLang="en-US" sz="2400" dirty="0">
                <a:solidFill>
                  <a:prstClr val="black"/>
                </a:solidFill>
              </a:rPr>
              <a:t>资产周转率加快</a:t>
            </a:r>
          </a:p>
        </p:txBody>
      </p:sp>
      <p:sp>
        <p:nvSpPr>
          <p:cNvPr id="94213" name="Oval 5"/>
          <p:cNvSpPr>
            <a:spLocks noChangeArrowheads="1"/>
          </p:cNvSpPr>
          <p:nvPr/>
        </p:nvSpPr>
        <p:spPr bwMode="auto">
          <a:xfrm>
            <a:off x="755576" y="3581400"/>
            <a:ext cx="3412232" cy="855712"/>
          </a:xfrm>
          <a:prstGeom prst="ellipse">
            <a:avLst/>
          </a:prstGeom>
          <a:solidFill>
            <a:schemeClr val="hlink"/>
          </a:solidFill>
          <a:ln w="9525">
            <a:solidFill>
              <a:schemeClr val="tx1"/>
            </a:solidFill>
            <a:miter lim="800000"/>
            <a:headEnd/>
            <a:tailEnd/>
          </a:ln>
          <a:effectLst/>
        </p:spPr>
        <p:txBody>
          <a:bodyPr wrap="none" anchor="ctr"/>
          <a:lstStyle/>
          <a:p>
            <a:pPr algn="ctr">
              <a:spcBef>
                <a:spcPct val="0"/>
              </a:spcBef>
            </a:pPr>
            <a:r>
              <a:rPr lang="zh-CN" altLang="en-US" sz="2400" dirty="0">
                <a:solidFill>
                  <a:prstClr val="black"/>
                </a:solidFill>
              </a:rPr>
              <a:t>销售利润率降低</a:t>
            </a:r>
          </a:p>
        </p:txBody>
      </p:sp>
      <p:sp>
        <p:nvSpPr>
          <p:cNvPr id="94214" name="Oval 6"/>
          <p:cNvSpPr>
            <a:spLocks noChangeArrowheads="1"/>
          </p:cNvSpPr>
          <p:nvPr/>
        </p:nvSpPr>
        <p:spPr bwMode="auto">
          <a:xfrm>
            <a:off x="755575" y="4920208"/>
            <a:ext cx="3345745" cy="762000"/>
          </a:xfrm>
          <a:prstGeom prst="ellipse">
            <a:avLst/>
          </a:prstGeom>
          <a:solidFill>
            <a:schemeClr val="hlink"/>
          </a:solidFill>
          <a:ln w="9525">
            <a:solidFill>
              <a:schemeClr val="tx1"/>
            </a:solidFill>
            <a:miter lim="800000"/>
            <a:headEnd/>
            <a:tailEnd/>
          </a:ln>
          <a:effectLst/>
        </p:spPr>
        <p:txBody>
          <a:bodyPr wrap="none" anchor="ctr"/>
          <a:lstStyle/>
          <a:p>
            <a:pPr algn="ctr">
              <a:spcBef>
                <a:spcPct val="0"/>
              </a:spcBef>
            </a:pPr>
            <a:r>
              <a:rPr lang="zh-CN" altLang="en-US" sz="2400" dirty="0">
                <a:solidFill>
                  <a:prstClr val="black"/>
                </a:solidFill>
              </a:rPr>
              <a:t>资产利润率降低</a:t>
            </a:r>
          </a:p>
        </p:txBody>
      </p:sp>
      <p:sp>
        <p:nvSpPr>
          <p:cNvPr id="94215" name="Rectangle 7"/>
          <p:cNvSpPr>
            <a:spLocks noChangeArrowheads="1"/>
          </p:cNvSpPr>
          <p:nvPr/>
        </p:nvSpPr>
        <p:spPr bwMode="auto">
          <a:xfrm>
            <a:off x="5814098" y="3087790"/>
            <a:ext cx="1800200" cy="998984"/>
          </a:xfrm>
          <a:prstGeom prst="rect">
            <a:avLst/>
          </a:prstGeom>
          <a:solidFill>
            <a:schemeClr val="accent1"/>
          </a:solidFill>
          <a:ln w="9525">
            <a:solidFill>
              <a:schemeClr val="tx1"/>
            </a:solidFill>
            <a:miter lim="800000"/>
            <a:headEnd/>
            <a:tailEnd/>
          </a:ln>
          <a:effectLst/>
        </p:spPr>
        <p:txBody>
          <a:bodyPr wrap="none" anchor="ctr"/>
          <a:lstStyle/>
          <a:p>
            <a:pPr algn="ctr">
              <a:spcBef>
                <a:spcPct val="0"/>
              </a:spcBef>
            </a:pPr>
            <a:r>
              <a:rPr lang="zh-CN" altLang="en-US" sz="2400" dirty="0">
                <a:solidFill>
                  <a:prstClr val="black"/>
                </a:solidFill>
              </a:rPr>
              <a:t>1.隐匿收入</a:t>
            </a:r>
          </a:p>
          <a:p>
            <a:pPr algn="ctr">
              <a:spcBef>
                <a:spcPct val="0"/>
              </a:spcBef>
            </a:pPr>
            <a:r>
              <a:rPr lang="zh-CN" altLang="en-US" sz="2400" dirty="0">
                <a:solidFill>
                  <a:prstClr val="black"/>
                </a:solidFill>
              </a:rPr>
              <a:t>2.多列成本</a:t>
            </a:r>
          </a:p>
        </p:txBody>
      </p:sp>
      <p:sp>
        <p:nvSpPr>
          <p:cNvPr id="94216" name="Line 8"/>
          <p:cNvSpPr>
            <a:spLocks noChangeShapeType="1"/>
          </p:cNvSpPr>
          <p:nvPr/>
        </p:nvSpPr>
        <p:spPr bwMode="auto">
          <a:xfrm>
            <a:off x="3941958" y="2583734"/>
            <a:ext cx="1800200" cy="504056"/>
          </a:xfrm>
          <a:prstGeom prst="line">
            <a:avLst/>
          </a:prstGeom>
          <a:noFill/>
          <a:ln w="9525">
            <a:solidFill>
              <a:schemeClr val="tx1"/>
            </a:solidFill>
            <a:miter lim="800000"/>
            <a:headEnd/>
            <a:tailEnd type="triangle" w="med" len="med"/>
          </a:ln>
          <a:effectLst/>
        </p:spPr>
        <p:txBody>
          <a:bodyPr wrap="none"/>
          <a:lstStyle/>
          <a:p>
            <a:endParaRPr lang="zh-CN" altLang="en-US">
              <a:solidFill>
                <a:prstClr val="black"/>
              </a:solidFill>
            </a:endParaRPr>
          </a:p>
        </p:txBody>
      </p:sp>
      <p:sp>
        <p:nvSpPr>
          <p:cNvPr id="94217" name="Line 9"/>
          <p:cNvSpPr>
            <a:spLocks noChangeShapeType="1"/>
          </p:cNvSpPr>
          <p:nvPr/>
        </p:nvSpPr>
        <p:spPr bwMode="auto">
          <a:xfrm flipV="1">
            <a:off x="4167808" y="3581400"/>
            <a:ext cx="1574350" cy="419100"/>
          </a:xfrm>
          <a:prstGeom prst="line">
            <a:avLst/>
          </a:prstGeom>
          <a:noFill/>
          <a:ln w="9525">
            <a:solidFill>
              <a:schemeClr val="tx1"/>
            </a:solidFill>
            <a:miter lim="800000"/>
            <a:headEnd/>
            <a:tailEnd type="triangle" w="med" len="med"/>
          </a:ln>
          <a:effectLst/>
        </p:spPr>
        <p:txBody>
          <a:bodyPr wrap="none"/>
          <a:lstStyle/>
          <a:p>
            <a:endParaRPr lang="zh-CN" altLang="en-US">
              <a:solidFill>
                <a:prstClr val="black"/>
              </a:solidFill>
            </a:endParaRPr>
          </a:p>
        </p:txBody>
      </p:sp>
      <p:sp>
        <p:nvSpPr>
          <p:cNvPr id="94218" name="Line 10"/>
          <p:cNvSpPr>
            <a:spLocks noChangeShapeType="1"/>
          </p:cNvSpPr>
          <p:nvPr/>
        </p:nvSpPr>
        <p:spPr bwMode="auto">
          <a:xfrm flipV="1">
            <a:off x="4167808" y="4086774"/>
            <a:ext cx="1638672" cy="1344375"/>
          </a:xfrm>
          <a:prstGeom prst="line">
            <a:avLst/>
          </a:prstGeom>
          <a:noFill/>
          <a:ln w="9525">
            <a:solidFill>
              <a:schemeClr val="tx1"/>
            </a:solidFill>
            <a:miter lim="800000"/>
            <a:headEnd/>
            <a:tailEnd type="triangle" w="med" len="med"/>
          </a:ln>
          <a:effectLst/>
        </p:spPr>
        <p:txBody>
          <a:bodyPr wrap="none"/>
          <a:lstStyle/>
          <a:p>
            <a:endParaRPr lang="zh-CN" altLang="en-US">
              <a:solidFill>
                <a:prstClr val="black"/>
              </a:solidFill>
            </a:endParaRPr>
          </a:p>
        </p:txBody>
      </p:sp>
    </p:spTree>
    <p:extLst>
      <p:ext uri="{BB962C8B-B14F-4D97-AF65-F5344CB8AC3E}">
        <p14:creationId xmlns:p14="http://schemas.microsoft.com/office/powerpoint/2010/main" val="9023306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smtClean="0"/>
              <a:t>如果本期总资产周转率</a:t>
            </a:r>
            <a:r>
              <a:rPr lang="en-US" altLang="zh-CN" dirty="0" smtClean="0"/>
              <a:t>-</a:t>
            </a:r>
            <a:r>
              <a:rPr lang="zh-CN" altLang="en-US" dirty="0" smtClean="0"/>
              <a:t>上年同期总资产周转率大于</a:t>
            </a:r>
            <a:r>
              <a:rPr lang="en-US" altLang="zh-CN" dirty="0" smtClean="0"/>
              <a:t>0</a:t>
            </a:r>
            <a:r>
              <a:rPr lang="zh-CN" altLang="en-US" dirty="0" smtClean="0"/>
              <a:t>，本期销售利润率</a:t>
            </a:r>
            <a:r>
              <a:rPr lang="en-US" altLang="zh-CN" dirty="0" smtClean="0"/>
              <a:t>-</a:t>
            </a:r>
            <a:r>
              <a:rPr lang="zh-CN" altLang="en-US" dirty="0" smtClean="0"/>
              <a:t>上年同期销售利润率小于等于</a:t>
            </a:r>
            <a:r>
              <a:rPr lang="en-US" altLang="zh-CN" dirty="0" smtClean="0"/>
              <a:t>0</a:t>
            </a:r>
            <a:r>
              <a:rPr lang="zh-CN" altLang="en-US" dirty="0" smtClean="0"/>
              <a:t>，而本期资产利润率</a:t>
            </a:r>
            <a:r>
              <a:rPr lang="en-US" altLang="zh-CN" dirty="0" smtClean="0"/>
              <a:t>-</a:t>
            </a:r>
            <a:r>
              <a:rPr lang="zh-CN" altLang="en-US" dirty="0" smtClean="0"/>
              <a:t>上年同期资产利润小于等于</a:t>
            </a:r>
            <a:r>
              <a:rPr lang="en-US" altLang="zh-CN" dirty="0" smtClean="0"/>
              <a:t>0</a:t>
            </a:r>
            <a:r>
              <a:rPr lang="zh-CN" altLang="en-US" dirty="0" smtClean="0"/>
              <a:t>时，说明本期的资产使用效率提高，但是收益不足以抵补销售利润率下降造成的损失，可能存在隐瞒销售收入，多列成本费用等问题。</a:t>
            </a:r>
            <a:endParaRPr lang="en-US" altLang="zh-CN" dirty="0" smtClean="0"/>
          </a:p>
          <a:p>
            <a:r>
              <a:rPr lang="zh-CN" altLang="en-US" dirty="0" smtClean="0"/>
              <a:t>如果本期资产总资产周转率</a:t>
            </a:r>
            <a:r>
              <a:rPr lang="en-US" altLang="zh-CN" dirty="0" smtClean="0"/>
              <a:t>-</a:t>
            </a:r>
            <a:r>
              <a:rPr lang="zh-CN" altLang="en-US" dirty="0" smtClean="0"/>
              <a:t>上年同期资产周转率小于等于</a:t>
            </a:r>
            <a:r>
              <a:rPr lang="en-US" altLang="zh-CN" dirty="0" smtClean="0"/>
              <a:t>0</a:t>
            </a:r>
            <a:r>
              <a:rPr lang="zh-CN" altLang="en-US" dirty="0" smtClean="0"/>
              <a:t>，本期销售利润率</a:t>
            </a:r>
            <a:r>
              <a:rPr lang="en-US" altLang="zh-CN" dirty="0" smtClean="0"/>
              <a:t>-</a:t>
            </a:r>
            <a:r>
              <a:rPr lang="zh-CN" altLang="en-US" dirty="0" smtClean="0"/>
              <a:t>上年同期销售利润率大于</a:t>
            </a:r>
            <a:r>
              <a:rPr lang="en-US" altLang="zh-CN" dirty="0" smtClean="0"/>
              <a:t>0</a:t>
            </a:r>
            <a:r>
              <a:rPr lang="zh-CN" altLang="en-US" dirty="0" smtClean="0"/>
              <a:t>，而本期资产利润率</a:t>
            </a:r>
            <a:r>
              <a:rPr lang="en-US" altLang="zh-CN" dirty="0" smtClean="0"/>
              <a:t>-</a:t>
            </a:r>
            <a:r>
              <a:rPr lang="zh-CN" altLang="en-US" dirty="0" smtClean="0"/>
              <a:t>上年同期资产利润率小于等于</a:t>
            </a:r>
            <a:r>
              <a:rPr lang="en-US" altLang="zh-CN" dirty="0" smtClean="0"/>
              <a:t>0</a:t>
            </a:r>
            <a:r>
              <a:rPr lang="zh-CN" altLang="en-US" dirty="0" smtClean="0"/>
              <a:t>，说明资产使用效率降低，导致资产利润率降低，可能存在隐瞒收入等问题。</a:t>
            </a:r>
            <a:endParaRPr lang="zh-CN" altLang="en-US" dirty="0"/>
          </a:p>
        </p:txBody>
      </p:sp>
    </p:spTree>
    <p:extLst>
      <p:ext uri="{BB962C8B-B14F-4D97-AF65-F5344CB8AC3E}">
        <p14:creationId xmlns:p14="http://schemas.microsoft.com/office/powerpoint/2010/main" val="35980376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800" dirty="0" smtClean="0">
                <a:solidFill>
                  <a:srgbClr val="000000"/>
                </a:solidFill>
                <a:latin typeface="宋体" pitchFamily="2" charset="-122"/>
              </a:rPr>
              <a:t>存货</a:t>
            </a:r>
            <a:r>
              <a:rPr lang="zh-CN" altLang="en-US" sz="2800" dirty="0">
                <a:solidFill>
                  <a:srgbClr val="000000"/>
                </a:solidFill>
                <a:latin typeface="宋体" pitchFamily="2" charset="-122"/>
              </a:rPr>
              <a:t>变动率、资产利润率、总资产</a:t>
            </a:r>
            <a:r>
              <a:rPr lang="zh-CN" altLang="en-US" sz="2800" dirty="0" smtClean="0">
                <a:solidFill>
                  <a:srgbClr val="000000"/>
                </a:solidFill>
                <a:latin typeface="宋体" pitchFamily="2" charset="-122"/>
              </a:rPr>
              <a:t>周转率的配比分析</a:t>
            </a:r>
            <a:endParaRPr lang="en-US" altLang="zh-CN" sz="2800" dirty="0">
              <a:solidFill>
                <a:srgbClr val="000000"/>
              </a:solidFill>
              <a:latin typeface="宋体" pitchFamily="2" charset="-122"/>
            </a:endParaRPr>
          </a:p>
          <a:p>
            <a:r>
              <a:rPr lang="zh-CN" altLang="en-US" sz="2800" dirty="0">
                <a:solidFill>
                  <a:srgbClr val="000000"/>
                </a:solidFill>
                <a:latin typeface="宋体" pitchFamily="2" charset="-122"/>
              </a:rPr>
              <a:t>本期存货增加不大，即存货变动率≤</a:t>
            </a:r>
            <a:r>
              <a:rPr lang="zh-CN" altLang="en-US" sz="2800" dirty="0">
                <a:solidFill>
                  <a:srgbClr val="000000"/>
                </a:solidFill>
                <a:latin typeface="" charset="0"/>
              </a:rPr>
              <a:t>0</a:t>
            </a:r>
            <a:r>
              <a:rPr lang="zh-CN" altLang="en-US" sz="2800" dirty="0">
                <a:solidFill>
                  <a:srgbClr val="000000"/>
                </a:solidFill>
                <a:latin typeface="宋体" pitchFamily="2" charset="-122"/>
              </a:rPr>
              <a:t>，本期总资产周转率</a:t>
            </a:r>
            <a:r>
              <a:rPr lang="zh-CN" altLang="en-US" sz="2800" dirty="0">
                <a:solidFill>
                  <a:srgbClr val="000000"/>
                </a:solidFill>
                <a:latin typeface="" charset="0"/>
              </a:rPr>
              <a:t>-</a:t>
            </a:r>
            <a:r>
              <a:rPr lang="zh-CN" altLang="en-US" sz="2800" dirty="0">
                <a:solidFill>
                  <a:srgbClr val="000000"/>
                </a:solidFill>
                <a:latin typeface="宋体" pitchFamily="2" charset="-122"/>
              </a:rPr>
              <a:t>上年同期总资产周转率≤</a:t>
            </a:r>
            <a:r>
              <a:rPr lang="zh-CN" altLang="en-US" sz="2800" dirty="0">
                <a:solidFill>
                  <a:srgbClr val="000000"/>
                </a:solidFill>
                <a:latin typeface="" charset="0"/>
              </a:rPr>
              <a:t>0</a:t>
            </a:r>
            <a:r>
              <a:rPr lang="zh-CN" altLang="en-US" sz="2800" dirty="0">
                <a:solidFill>
                  <a:srgbClr val="000000"/>
                </a:solidFill>
                <a:latin typeface="宋体" pitchFamily="2" charset="-122"/>
              </a:rPr>
              <a:t>，可能存在隐匿销售收入问题</a:t>
            </a:r>
            <a:r>
              <a:rPr lang="zh-CN" altLang="en-US" sz="2800" dirty="0"/>
              <a:t> </a:t>
            </a:r>
          </a:p>
          <a:p>
            <a:endParaRPr lang="zh-CN" altLang="en-US" dirty="0"/>
          </a:p>
        </p:txBody>
      </p:sp>
    </p:spTree>
    <p:extLst>
      <p:ext uri="{BB962C8B-B14F-4D97-AF65-F5344CB8AC3E}">
        <p14:creationId xmlns:p14="http://schemas.microsoft.com/office/powerpoint/2010/main" val="40243626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向下的分析</a:t>
            </a:r>
            <a:endParaRPr lang="zh-CN" altLang="en-US" dirty="0"/>
          </a:p>
        </p:txBody>
      </p:sp>
      <p:sp>
        <p:nvSpPr>
          <p:cNvPr id="3" name="内容占位符 2"/>
          <p:cNvSpPr>
            <a:spLocks noGrp="1"/>
          </p:cNvSpPr>
          <p:nvPr>
            <p:ph idx="1"/>
          </p:nvPr>
        </p:nvSpPr>
        <p:spPr/>
        <p:txBody>
          <a:bodyPr/>
          <a:lstStyle/>
          <a:p>
            <a:r>
              <a:rPr lang="zh-CN" altLang="en-US" dirty="0" smtClean="0"/>
              <a:t>实际中的案例</a:t>
            </a:r>
            <a:endParaRPr lang="zh-CN" altLang="en-US" dirty="0"/>
          </a:p>
        </p:txBody>
      </p:sp>
    </p:spTree>
    <p:extLst>
      <p:ext uri="{BB962C8B-B14F-4D97-AF65-F5344CB8AC3E}">
        <p14:creationId xmlns:p14="http://schemas.microsoft.com/office/powerpoint/2010/main" val="3742312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Grp="1" noChangeArrowheads="1"/>
          </p:cNvSpPr>
          <p:nvPr>
            <p:ph idx="1"/>
          </p:nvPr>
        </p:nvSpPr>
        <p:spPr>
          <a:xfrm>
            <a:off x="457200" y="1268760"/>
            <a:ext cx="7239000" cy="5186976"/>
          </a:xfrm>
        </p:spPr>
        <p:txBody>
          <a:bodyPr>
            <a:normAutofit/>
          </a:bodyPr>
          <a:lstStyle/>
          <a:p>
            <a:r>
              <a:rPr lang="zh-CN" altLang="en-US" sz="2800" dirty="0" smtClean="0">
                <a:solidFill>
                  <a:srgbClr val="000000"/>
                </a:solidFill>
                <a:latin typeface="宋体" pitchFamily="2" charset="-122"/>
              </a:rPr>
              <a:t>一级指标：</a:t>
            </a:r>
            <a:endParaRPr lang="en-US" altLang="zh-CN" sz="2800" dirty="0" smtClean="0">
              <a:solidFill>
                <a:srgbClr val="000000"/>
              </a:solidFill>
              <a:latin typeface="宋体" pitchFamily="2" charset="-122"/>
            </a:endParaRPr>
          </a:p>
          <a:p>
            <a:r>
              <a:rPr lang="zh-CN" altLang="en-US" sz="2800" dirty="0" smtClean="0">
                <a:solidFill>
                  <a:srgbClr val="000000"/>
                </a:solidFill>
                <a:latin typeface="宋体" pitchFamily="2" charset="-122"/>
              </a:rPr>
              <a:t>贡献</a:t>
            </a:r>
            <a:r>
              <a:rPr lang="zh-CN" altLang="en-US" sz="2800" dirty="0">
                <a:solidFill>
                  <a:srgbClr val="000000"/>
                </a:solidFill>
                <a:latin typeface="宋体" pitchFamily="2" charset="-122"/>
              </a:rPr>
              <a:t>变动率 </a:t>
            </a:r>
          </a:p>
          <a:p>
            <a:pPr lvl="1"/>
            <a:r>
              <a:rPr lang="zh-CN" altLang="en-US" sz="2800" dirty="0" smtClean="0">
                <a:solidFill>
                  <a:srgbClr val="000000"/>
                </a:solidFill>
                <a:latin typeface="宋体" pitchFamily="2" charset="-122"/>
              </a:rPr>
              <a:t>贡献</a:t>
            </a:r>
            <a:r>
              <a:rPr lang="zh-CN" altLang="en-US" sz="2800" dirty="0">
                <a:solidFill>
                  <a:srgbClr val="000000"/>
                </a:solidFill>
                <a:latin typeface="宋体" pitchFamily="2" charset="-122"/>
              </a:rPr>
              <a:t>变动率</a:t>
            </a:r>
            <a:r>
              <a:rPr lang="zh-CN" altLang="en-US" sz="2800" dirty="0">
                <a:solidFill>
                  <a:srgbClr val="000000"/>
                </a:solidFill>
                <a:latin typeface="" charset="0"/>
              </a:rPr>
              <a:t>=</a:t>
            </a:r>
            <a:r>
              <a:rPr lang="zh-CN" altLang="en-US" sz="2800" dirty="0">
                <a:solidFill>
                  <a:srgbClr val="000000"/>
                </a:solidFill>
                <a:latin typeface="宋体" pitchFamily="2" charset="-122"/>
              </a:rPr>
              <a:t>（评估</a:t>
            </a:r>
            <a:r>
              <a:rPr lang="zh-CN" altLang="en-US" sz="2800" dirty="0" smtClean="0">
                <a:solidFill>
                  <a:srgbClr val="000000"/>
                </a:solidFill>
                <a:latin typeface="宋体" pitchFamily="2" charset="-122"/>
              </a:rPr>
              <a:t>期贡献率</a:t>
            </a:r>
            <a:r>
              <a:rPr lang="zh-CN" altLang="en-US" sz="2800" dirty="0">
                <a:solidFill>
                  <a:srgbClr val="000000"/>
                </a:solidFill>
                <a:latin typeface="" charset="0"/>
              </a:rPr>
              <a:t>-</a:t>
            </a:r>
            <a:r>
              <a:rPr lang="zh-CN" altLang="en-US" sz="2800" dirty="0">
                <a:solidFill>
                  <a:srgbClr val="000000"/>
                </a:solidFill>
                <a:latin typeface="宋体" pitchFamily="2" charset="-122"/>
              </a:rPr>
              <a:t>基</a:t>
            </a:r>
            <a:r>
              <a:rPr lang="zh-CN" altLang="en-US" sz="2800" dirty="0" smtClean="0">
                <a:solidFill>
                  <a:srgbClr val="000000"/>
                </a:solidFill>
                <a:latin typeface="宋体" pitchFamily="2" charset="-122"/>
              </a:rPr>
              <a:t>期贡献率</a:t>
            </a:r>
            <a:r>
              <a:rPr lang="zh-CN" altLang="en-US" sz="2800" dirty="0">
                <a:solidFill>
                  <a:srgbClr val="000000"/>
                </a:solidFill>
                <a:latin typeface="宋体" pitchFamily="2" charset="-122"/>
              </a:rPr>
              <a:t>）÷基</a:t>
            </a:r>
            <a:r>
              <a:rPr lang="zh-CN" altLang="en-US" sz="2800" dirty="0" smtClean="0">
                <a:solidFill>
                  <a:srgbClr val="000000"/>
                </a:solidFill>
                <a:latin typeface="宋体" pitchFamily="2" charset="-122"/>
              </a:rPr>
              <a:t>期贡献率</a:t>
            </a:r>
            <a:r>
              <a:rPr lang="zh-CN" altLang="en-US" sz="2800" dirty="0">
                <a:solidFill>
                  <a:srgbClr val="000000"/>
                </a:solidFill>
                <a:latin typeface="宋体" pitchFamily="2" charset="-122"/>
              </a:rPr>
              <a:t>×</a:t>
            </a:r>
            <a:r>
              <a:rPr lang="zh-CN" altLang="en-US" sz="2800" dirty="0">
                <a:solidFill>
                  <a:srgbClr val="000000"/>
                </a:solidFill>
                <a:latin typeface="" charset="0"/>
              </a:rPr>
              <a:t>100%</a:t>
            </a:r>
            <a:r>
              <a:rPr lang="zh-CN" altLang="en-US" sz="2800" dirty="0">
                <a:latin typeface="华文新魏" pitchFamily="2" charset="-122"/>
                <a:ea typeface="华文新魏" pitchFamily="2" charset="-122"/>
              </a:rPr>
              <a:t> </a:t>
            </a:r>
          </a:p>
          <a:p>
            <a:r>
              <a:rPr lang="zh-CN" altLang="en-US" sz="2800" dirty="0" smtClean="0">
                <a:solidFill>
                  <a:srgbClr val="000000"/>
                </a:solidFill>
                <a:latin typeface="宋体" pitchFamily="2" charset="-122"/>
              </a:rPr>
              <a:t>税负率变动率</a:t>
            </a:r>
          </a:p>
          <a:p>
            <a:pPr lvl="1"/>
            <a:r>
              <a:rPr lang="zh-CN" altLang="en-US" sz="2800" dirty="0" smtClean="0">
                <a:solidFill>
                  <a:srgbClr val="000000"/>
                </a:solidFill>
                <a:latin typeface="宋体" pitchFamily="2" charset="-122"/>
              </a:rPr>
              <a:t>税负率变动率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（评估期税负率</a:t>
            </a:r>
            <a:r>
              <a:rPr lang="zh-CN" altLang="en-US" sz="2800" dirty="0" smtClean="0">
                <a:solidFill>
                  <a:srgbClr val="000000"/>
                </a:solidFill>
                <a:latin typeface="" charset="0"/>
              </a:rPr>
              <a:t>-</a:t>
            </a:r>
            <a:r>
              <a:rPr lang="zh-CN" altLang="en-US" sz="2800" dirty="0" smtClean="0">
                <a:solidFill>
                  <a:srgbClr val="000000"/>
                </a:solidFill>
                <a:latin typeface="宋体" pitchFamily="2" charset="-122"/>
              </a:rPr>
              <a:t>基期税负率）÷基期税负率×</a:t>
            </a:r>
            <a:r>
              <a:rPr lang="zh-CN" altLang="en-US" sz="2800" dirty="0" smtClean="0">
                <a:solidFill>
                  <a:srgbClr val="000000"/>
                </a:solidFill>
                <a:latin typeface="" charset="0"/>
              </a:rPr>
              <a:t>100%</a:t>
            </a:r>
            <a:r>
              <a:rPr lang="zh-CN" altLang="en-US" sz="2800" dirty="0" smtClean="0">
                <a:latin typeface="华文新魏" pitchFamily="2" charset="-122"/>
                <a:ea typeface="华文新魏" pitchFamily="2" charset="-122"/>
              </a:rPr>
              <a:t> </a:t>
            </a:r>
          </a:p>
          <a:p>
            <a:pPr lvl="2"/>
            <a:endParaRPr lang="zh-CN" altLang="en-US" dirty="0">
              <a:latin typeface="华文新魏" pitchFamily="2" charset="-122"/>
              <a:ea typeface="华文新魏" pitchFamily="2" charset="-122"/>
            </a:endParaRPr>
          </a:p>
        </p:txBody>
      </p:sp>
    </p:spTree>
    <p:extLst>
      <p:ext uri="{BB962C8B-B14F-4D97-AF65-F5344CB8AC3E}">
        <p14:creationId xmlns:p14="http://schemas.microsoft.com/office/powerpoint/2010/main" val="19628292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一份简单的思路总结</a:t>
            </a:r>
            <a:endParaRPr lang="zh-CN" altLang="en-US" dirty="0"/>
          </a:p>
        </p:txBody>
      </p:sp>
      <p:sp>
        <p:nvSpPr>
          <p:cNvPr id="3" name="内容占位符 2"/>
          <p:cNvSpPr>
            <a:spLocks noGrp="1"/>
          </p:cNvSpPr>
          <p:nvPr>
            <p:ph idx="1"/>
          </p:nvPr>
        </p:nvSpPr>
        <p:spPr/>
        <p:txBody>
          <a:bodyPr/>
          <a:lstStyle/>
          <a:p>
            <a:r>
              <a:rPr lang="zh-CN" altLang="en-US" dirty="0" smtClean="0"/>
              <a:t>一类指标：税收负担率、税收贡献率（与行业标准值的比较）；税收负担率变动率，税收贡献率变动率（与企业自身的纵向比较）</a:t>
            </a:r>
            <a:endParaRPr lang="en-US" altLang="zh-CN" dirty="0" smtClean="0"/>
          </a:p>
          <a:p>
            <a:r>
              <a:rPr lang="zh-CN" altLang="en-US" dirty="0"/>
              <a:t>二</a:t>
            </a:r>
            <a:r>
              <a:rPr lang="zh-CN" altLang="en-US" dirty="0" smtClean="0"/>
              <a:t>类指标：主营业务成本、收入、利润、费用等的变动率，成本费用率，成本费用利润率，成本结构等的变动趋势</a:t>
            </a:r>
            <a:endParaRPr lang="en-US" altLang="zh-CN" dirty="0" smtClean="0"/>
          </a:p>
          <a:p>
            <a:r>
              <a:rPr lang="zh-CN" altLang="en-US" dirty="0"/>
              <a:t>三</a:t>
            </a:r>
            <a:r>
              <a:rPr lang="zh-CN" altLang="en-US" dirty="0" smtClean="0"/>
              <a:t>类指标：</a:t>
            </a:r>
            <a:r>
              <a:rPr lang="zh-CN" altLang="en-US" dirty="0"/>
              <a:t>主营业务成本、收入、利润、费用等的变动</a:t>
            </a:r>
            <a:r>
              <a:rPr lang="zh-CN" altLang="en-US" dirty="0" smtClean="0"/>
              <a:t>率的配比对照</a:t>
            </a:r>
            <a:endParaRPr lang="en-US" altLang="zh-CN" dirty="0" smtClean="0"/>
          </a:p>
          <a:p>
            <a:r>
              <a:rPr lang="zh-CN" altLang="en-US" dirty="0" smtClean="0"/>
              <a:t>四类指标：存货、应收应付周转率、总资产周转率、</a:t>
            </a:r>
            <a:r>
              <a:rPr lang="en-US" altLang="zh-CN" dirty="0" smtClean="0"/>
              <a:t>ROA</a:t>
            </a:r>
            <a:r>
              <a:rPr lang="zh-CN" altLang="en-US" dirty="0" smtClean="0"/>
              <a:t>、</a:t>
            </a:r>
            <a:r>
              <a:rPr lang="en-US" altLang="zh-CN" dirty="0" smtClean="0"/>
              <a:t>ROE</a:t>
            </a:r>
            <a:r>
              <a:rPr lang="zh-CN" altLang="en-US" dirty="0" smtClean="0"/>
              <a:t>，固定资产综合折旧率</a:t>
            </a:r>
            <a:endParaRPr lang="zh-CN" altLang="en-US" dirty="0"/>
          </a:p>
        </p:txBody>
      </p:sp>
    </p:spTree>
    <p:extLst>
      <p:ext uri="{BB962C8B-B14F-4D97-AF65-F5344CB8AC3E}">
        <p14:creationId xmlns:p14="http://schemas.microsoft.com/office/powerpoint/2010/main" val="6722386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5400" dirty="0" smtClean="0"/>
              <a:t>一个较为综合的案例</a:t>
            </a:r>
            <a:endParaRPr lang="zh-CN" altLang="en-US" sz="5400" dirty="0"/>
          </a:p>
        </p:txBody>
      </p:sp>
    </p:spTree>
    <p:extLst>
      <p:ext uri="{BB962C8B-B14F-4D97-AF65-F5344CB8AC3E}">
        <p14:creationId xmlns:p14="http://schemas.microsoft.com/office/powerpoint/2010/main" val="26892358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（一）：将纳税人的申报数据与财务报表数据进行比较，与同行业相关数据或类似行业同期相关数据进行横向比较。</a:t>
            </a:r>
            <a:endParaRPr lang="zh-CN" altLang="en-US" dirty="0"/>
          </a:p>
        </p:txBody>
      </p:sp>
    </p:spTree>
    <p:extLst>
      <p:ext uri="{BB962C8B-B14F-4D97-AF65-F5344CB8AC3E}">
        <p14:creationId xmlns:p14="http://schemas.microsoft.com/office/powerpoint/2010/main" val="36292310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4514" name="Group 2"/>
          <p:cNvGraphicFramePr>
            <a:graphicFrameLocks noGrp="1"/>
          </p:cNvGraphicFramePr>
          <p:nvPr>
            <p:ph idx="4294967295"/>
            <p:extLst>
              <p:ext uri="{D42A27DB-BD31-4B8C-83A1-F6EECF244321}">
                <p14:modId xmlns:p14="http://schemas.microsoft.com/office/powerpoint/2010/main" val="1462503048"/>
              </p:ext>
            </p:extLst>
          </p:nvPr>
        </p:nvGraphicFramePr>
        <p:xfrm>
          <a:off x="1" y="836712"/>
          <a:ext cx="8028383" cy="5760640"/>
        </p:xfrm>
        <a:graphic>
          <a:graphicData uri="http://schemas.openxmlformats.org/drawingml/2006/table">
            <a:tbl>
              <a:tblPr/>
              <a:tblGrid>
                <a:gridCol w="1670551"/>
                <a:gridCol w="722568"/>
                <a:gridCol w="1791591"/>
                <a:gridCol w="1082252"/>
                <a:gridCol w="1875905"/>
                <a:gridCol w="885516"/>
              </a:tblGrid>
              <a:tr h="322341">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dirty="0" smtClean="0">
                          <a:ln>
                            <a:noFill/>
                          </a:ln>
                          <a:solidFill>
                            <a:schemeClr val="tx1"/>
                          </a:solidFill>
                          <a:effectLst/>
                          <a:latin typeface="黑体" pitchFamily="49" charset="-122"/>
                          <a:ea typeface="微软雅黑" pitchFamily="34" charset="-122"/>
                        </a:rPr>
                        <a:t>行业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税负率</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行业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dirty="0" smtClean="0">
                          <a:ln>
                            <a:noFill/>
                          </a:ln>
                          <a:solidFill>
                            <a:schemeClr val="tx1"/>
                          </a:solidFill>
                          <a:effectLst/>
                          <a:latin typeface="黑体" pitchFamily="49" charset="-122"/>
                          <a:ea typeface="微软雅黑" pitchFamily="34" charset="-122"/>
                        </a:rPr>
                        <a:t>税负率</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行业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税负率</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租赁业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dirty="0" smtClean="0">
                          <a:ln>
                            <a:noFill/>
                          </a:ln>
                          <a:solidFill>
                            <a:schemeClr val="tx1"/>
                          </a:solidFill>
                          <a:effectLst/>
                          <a:latin typeface="黑体" pitchFamily="49" charset="-122"/>
                          <a:ea typeface="微软雅黑" pitchFamily="34" charset="-122"/>
                        </a:rPr>
                        <a:t>专用设备制造业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专业技术服务业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9633">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机械制造业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造纸及纸制品业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印刷业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49">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饮料制造业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医药制造业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畜牧业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1.20%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3803">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通用设备制造业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通信设备计算机电子制造业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皮、毛、羽及其制品业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4694">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食品制造业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商务服务业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其他制造业</a:t>
                      </a:r>
                      <a:r>
                        <a:rPr kumimoji="0" lang="en-US" altLang="zh-CN" sz="1000" b="1" i="0" u="none" strike="noStrike" cap="none" normalizeH="0" baseline="0" smtClean="0">
                          <a:ln>
                            <a:noFill/>
                          </a:ln>
                          <a:solidFill>
                            <a:schemeClr val="tx1"/>
                          </a:solidFill>
                          <a:effectLst/>
                          <a:latin typeface="黑体" pitchFamily="49" charset="-122"/>
                          <a:ea typeface="微软雅黑" pitchFamily="34" charset="-122"/>
                        </a:rPr>
                        <a:t>--</a:t>
                      </a: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3.00%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其他采矿业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其他服务业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dirty="0" smtClean="0">
                          <a:ln>
                            <a:noFill/>
                          </a:ln>
                          <a:solidFill>
                            <a:schemeClr val="tx1"/>
                          </a:solidFill>
                          <a:effectLst/>
                          <a:latin typeface="黑体" pitchFamily="49" charset="-122"/>
                          <a:ea typeface="微软雅黑" pitchFamily="34" charset="-122"/>
                        </a:rPr>
                        <a:t>4.00%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塑料制品业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3.00%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49">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批发业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农副食品加工业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dirty="0" smtClean="0">
                          <a:ln>
                            <a:noFill/>
                          </a:ln>
                          <a:solidFill>
                            <a:schemeClr val="tx1"/>
                          </a:solidFill>
                          <a:effectLst/>
                          <a:latin typeface="黑体" pitchFamily="49" charset="-122"/>
                          <a:ea typeface="微软雅黑" pitchFamily="34" charset="-122"/>
                        </a:rPr>
                        <a:t>农、林、牧、渔服务业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1.10%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建材制造业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3.00%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零售业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居民服务业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1.20%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金属制品业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6.00%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金属制品业</a:t>
                      </a:r>
                      <a:r>
                        <a:rPr kumimoji="0" lang="en-US" altLang="zh-CN" sz="1000" b="1" i="0" u="none" strike="noStrike" cap="none" normalizeH="0" baseline="0" smtClean="0">
                          <a:ln>
                            <a:noFill/>
                          </a:ln>
                          <a:solidFill>
                            <a:schemeClr val="tx1"/>
                          </a:solidFill>
                          <a:effectLst/>
                          <a:latin typeface="黑体" pitchFamily="49" charset="-122"/>
                          <a:ea typeface="微软雅黑" pitchFamily="34" charset="-122"/>
                        </a:rPr>
                        <a:t>--</a:t>
                      </a: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弹簧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3.00%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金属制品业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2965">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水泥制造业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木材加工及制品业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化学原料化学品制造业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2594">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家具制造业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计算机服务业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建筑安装业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dirty="0" smtClean="0">
                          <a:ln>
                            <a:noFill/>
                          </a:ln>
                          <a:solidFill>
                            <a:schemeClr val="tx1"/>
                          </a:solidFill>
                          <a:effectLst/>
                          <a:latin typeface="黑体" pitchFamily="49" charset="-122"/>
                          <a:ea typeface="微软雅黑" pitchFamily="34" charset="-122"/>
                        </a:rPr>
                        <a:t>1.50%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2348">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纺织业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1.00%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道路运输业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房地产业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dirty="0" smtClean="0">
                          <a:ln>
                            <a:noFill/>
                          </a:ln>
                          <a:solidFill>
                            <a:schemeClr val="tx1"/>
                          </a:solidFill>
                          <a:effectLst/>
                          <a:latin typeface="黑体" pitchFamily="49" charset="-122"/>
                          <a:ea typeface="微软雅黑" pitchFamily="34" charset="-122"/>
                        </a:rPr>
                        <a:t>4.00%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2372">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废弃废旧材料加工</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1.50%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电气机械及器材制造业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smtClean="0">
                          <a:ln>
                            <a:noFill/>
                          </a:ln>
                          <a:solidFill>
                            <a:schemeClr val="tx1"/>
                          </a:solidFill>
                          <a:effectLst/>
                          <a:latin typeface="黑体" pitchFamily="49" charset="-122"/>
                          <a:ea typeface="微软雅黑" pitchFamily="34" charset="-122"/>
                        </a:rPr>
                        <a:t>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zh-CN" altLang="en-US" sz="1000" b="1" i="0" u="none" strike="noStrike" cap="none" normalizeH="0" baseline="0" smtClean="0">
                          <a:ln>
                            <a:noFill/>
                          </a:ln>
                          <a:solidFill>
                            <a:schemeClr val="tx1"/>
                          </a:solidFill>
                          <a:effectLst/>
                          <a:latin typeface="黑体" pitchFamily="49" charset="-122"/>
                          <a:ea typeface="微软雅黑" pitchFamily="34" charset="-122"/>
                        </a:rPr>
                        <a:t>电力热力生产和供应业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
                          <a:schemeClr val="accent1"/>
                        </a:buClr>
                        <a:buSzTx/>
                        <a:buFont typeface="Wingdings" pitchFamily="2" charset="2"/>
                        <a:buNone/>
                        <a:tabLst/>
                      </a:pPr>
                      <a:r>
                        <a:rPr kumimoji="0" lang="en-US" altLang="zh-CN" sz="1000" b="1" i="1" u="none" strike="noStrike" cap="none" normalizeH="0" baseline="0" dirty="0" smtClean="0">
                          <a:ln>
                            <a:noFill/>
                          </a:ln>
                          <a:solidFill>
                            <a:schemeClr val="tx1"/>
                          </a:solidFill>
                          <a:effectLst/>
                          <a:latin typeface="黑体" pitchFamily="49" charset="-122"/>
                          <a:ea typeface="微软雅黑" pitchFamily="34" charset="-122"/>
                        </a:rPr>
                        <a:t>1.50%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04621" name="Rectangle 576"/>
          <p:cNvSpPr>
            <a:spLocks noChangeArrowheads="1"/>
          </p:cNvSpPr>
          <p:nvPr/>
        </p:nvSpPr>
        <p:spPr bwMode="auto">
          <a:xfrm>
            <a:off x="0" y="223813"/>
            <a:ext cx="7668344" cy="396875"/>
          </a:xfrm>
          <a:prstGeom prst="rect">
            <a:avLst/>
          </a:prstGeom>
          <a:noFill/>
          <a:ln w="9525">
            <a:noFill/>
            <a:miter lim="800000"/>
            <a:headEnd/>
            <a:tailEnd/>
          </a:ln>
        </p:spPr>
        <p:txBody>
          <a:bodyPr wrap="square" anchor="ctr">
            <a:spAutoFit/>
          </a:bodyPr>
          <a:lstStyle/>
          <a:p>
            <a:pPr algn="ctr" eaLnBrk="0" hangingPunct="0"/>
            <a:r>
              <a:rPr lang="zh-CN" altLang="en-US" sz="2000" b="1" dirty="0">
                <a:solidFill>
                  <a:prstClr val="black"/>
                </a:solidFill>
                <a:latin typeface="华文细黑" pitchFamily="2" charset="-122"/>
                <a:ea typeface="华文细黑" pitchFamily="2" charset="-122"/>
              </a:rPr>
              <a:t>企业所得税行业预警税负率举例   （行业预警税负率）</a:t>
            </a:r>
          </a:p>
        </p:txBody>
      </p:sp>
    </p:spTree>
    <p:extLst>
      <p:ext uri="{BB962C8B-B14F-4D97-AF65-F5344CB8AC3E}">
        <p14:creationId xmlns:p14="http://schemas.microsoft.com/office/powerpoint/2010/main" val="296327498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672"/>
            <a:ext cx="7239000" cy="5979064"/>
          </a:xfrm>
        </p:spPr>
        <p:txBody>
          <a:bodyPr/>
          <a:lstStyle/>
          <a:p>
            <a:r>
              <a:rPr lang="zh-CN" altLang="en-US" dirty="0" smtClean="0"/>
              <a:t>（二）从常用的“财务指标”计算分析入手，结合被评估对象的经营规模、行业特点、财务核算以及内部控制等综合配比分析，导找异常之处，并分析可能存在的问题。</a:t>
            </a:r>
            <a:endParaRPr lang="en-US" altLang="zh-CN" dirty="0" smtClean="0"/>
          </a:p>
          <a:p>
            <a:endParaRPr lang="en-US" altLang="zh-CN" dirty="0" smtClean="0"/>
          </a:p>
          <a:p>
            <a:r>
              <a:rPr lang="en-US" altLang="zh-CN" dirty="0" smtClean="0"/>
              <a:t>1</a:t>
            </a:r>
            <a:r>
              <a:rPr lang="zh-CN" altLang="en-US" dirty="0"/>
              <a:t>、存货周转率和利润率</a:t>
            </a:r>
            <a:endParaRPr lang="en-US" altLang="zh-CN" dirty="0"/>
          </a:p>
          <a:p>
            <a:pPr>
              <a:buNone/>
            </a:pPr>
            <a:endParaRPr lang="zh-CN" altLang="en-US" dirty="0"/>
          </a:p>
        </p:txBody>
      </p:sp>
    </p:spTree>
    <p:extLst>
      <p:ext uri="{BB962C8B-B14F-4D97-AF65-F5344CB8AC3E}">
        <p14:creationId xmlns:p14="http://schemas.microsoft.com/office/powerpoint/2010/main" val="16352727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5778" name="Object 2"/>
          <p:cNvGraphicFramePr>
            <a:graphicFrameLocks noChangeAspect="1"/>
          </p:cNvGraphicFramePr>
          <p:nvPr/>
        </p:nvGraphicFramePr>
        <p:xfrm>
          <a:off x="1122363" y="1550988"/>
          <a:ext cx="6567487" cy="4129087"/>
        </p:xfrm>
        <a:graphic>
          <a:graphicData uri="http://schemas.openxmlformats.org/presentationml/2006/ole">
            <mc:AlternateContent xmlns:mc="http://schemas.openxmlformats.org/markup-compatibility/2006">
              <mc:Choice xmlns:v="urn:schemas-microsoft-com:vml" Requires="v">
                <p:oleObj spid="_x0000_s1034" name="图表" r:id="rId4" imgW="9991649" imgH="6305702" progId="Excel.Sheet.8">
                  <p:embed/>
                </p:oleObj>
              </mc:Choice>
              <mc:Fallback>
                <p:oleObj name="图表" r:id="rId4" imgW="9991649" imgH="6305702"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2363" y="1550988"/>
                        <a:ext cx="6567487" cy="412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5779" name="Text Box 3"/>
          <p:cNvSpPr txBox="1">
            <a:spLocks noChangeArrowheads="1"/>
          </p:cNvSpPr>
          <p:nvPr/>
        </p:nvSpPr>
        <p:spPr bwMode="auto">
          <a:xfrm>
            <a:off x="467544" y="5517232"/>
            <a:ext cx="7632700" cy="1006475"/>
          </a:xfrm>
          <a:prstGeom prst="rect">
            <a:avLst/>
          </a:prstGeom>
          <a:noFill/>
          <a:ln w="9525">
            <a:noFill/>
            <a:miter lim="800000"/>
            <a:headEnd/>
            <a:tailEnd/>
          </a:ln>
        </p:spPr>
        <p:txBody>
          <a:bodyPr>
            <a:spAutoFit/>
          </a:bodyPr>
          <a:lstStyle/>
          <a:p>
            <a:r>
              <a:rPr lang="en-US" altLang="zh-CN" sz="2000" dirty="0">
                <a:solidFill>
                  <a:prstClr val="black"/>
                </a:solidFill>
              </a:rPr>
              <a:t>       </a:t>
            </a:r>
            <a:r>
              <a:rPr lang="zh-CN" altLang="en-US" sz="2000" dirty="0">
                <a:solidFill>
                  <a:prstClr val="black"/>
                </a:solidFill>
              </a:rPr>
              <a:t>某商贸流通企业财务报表显示，其存货周转速度快于平均水平，但利润率低于平均水平，其盈利能力水平与经营表现不匹配，一般会怀疑企业报表的真实性。</a:t>
            </a:r>
          </a:p>
        </p:txBody>
      </p:sp>
      <p:sp>
        <p:nvSpPr>
          <p:cNvPr id="715780" name="Text Box 4"/>
          <p:cNvSpPr txBox="1">
            <a:spLocks noChangeArrowheads="1"/>
          </p:cNvSpPr>
          <p:nvPr/>
        </p:nvSpPr>
        <p:spPr bwMode="auto">
          <a:xfrm>
            <a:off x="971550" y="692150"/>
            <a:ext cx="7345363" cy="457200"/>
          </a:xfrm>
          <a:prstGeom prst="rect">
            <a:avLst/>
          </a:prstGeom>
          <a:noFill/>
          <a:ln w="9525">
            <a:noFill/>
            <a:miter lim="800000"/>
            <a:headEnd/>
            <a:tailEnd/>
          </a:ln>
        </p:spPr>
        <p:txBody>
          <a:bodyPr>
            <a:spAutoFit/>
          </a:bodyPr>
          <a:lstStyle/>
          <a:p>
            <a:r>
              <a:rPr lang="zh-CN" altLang="en-US" sz="2400">
                <a:solidFill>
                  <a:prstClr val="white"/>
                </a:solidFill>
                <a:ea typeface="方正超粗黑简体" pitchFamily="1" charset="-122"/>
              </a:rPr>
              <a:t>存货周转速度</a:t>
            </a:r>
          </a:p>
        </p:txBody>
      </p:sp>
    </p:spTree>
    <p:extLst>
      <p:ext uri="{BB962C8B-B14F-4D97-AF65-F5344CB8AC3E}">
        <p14:creationId xmlns:p14="http://schemas.microsoft.com/office/powerpoint/2010/main" val="34985625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980729"/>
            <a:ext cx="8229600" cy="5877272"/>
          </a:xfrm>
        </p:spPr>
        <p:txBody>
          <a:bodyPr>
            <a:normAutofit/>
          </a:bodyPr>
          <a:lstStyle/>
          <a:p>
            <a:r>
              <a:rPr lang="en-US" altLang="zh-CN" dirty="0"/>
              <a:t>2</a:t>
            </a:r>
            <a:r>
              <a:rPr lang="zh-CN" altLang="en-US" dirty="0" smtClean="0"/>
              <a:t>、企业指标评估分析表（根据年初数和年末数或本年数和上年数计算变动率，分析其变动情况），找出高于行业或低于行业平均指标项目，以判断企业是否存在异常申报的现象。</a:t>
            </a:r>
            <a:endParaRPr lang="en-US" altLang="zh-CN" dirty="0" smtClean="0"/>
          </a:p>
          <a:p>
            <a:endParaRPr lang="en-US" altLang="zh-CN" dirty="0"/>
          </a:p>
          <a:p>
            <a:r>
              <a:rPr lang="zh-CN" altLang="en-US" dirty="0" smtClean="0"/>
              <a:t>某企业</a:t>
            </a:r>
            <a:r>
              <a:rPr lang="en-US" altLang="zh-CN" dirty="0" smtClean="0"/>
              <a:t>2012</a:t>
            </a:r>
            <a:r>
              <a:rPr lang="zh-CN" altLang="en-US" dirty="0" smtClean="0"/>
              <a:t>年</a:t>
            </a:r>
            <a:r>
              <a:rPr lang="en-US" altLang="zh-CN" dirty="0" smtClean="0"/>
              <a:t>2013</a:t>
            </a:r>
            <a:r>
              <a:rPr lang="zh-CN" altLang="en-US" dirty="0" smtClean="0"/>
              <a:t>年相关财务指标如下（单位：万元），试通过企业的指标、纵向和横向分析，提出企业可能存在的相应疑点。</a:t>
            </a:r>
            <a:endParaRPr lang="en-US" altLang="zh-CN" dirty="0" smtClean="0"/>
          </a:p>
        </p:txBody>
      </p:sp>
    </p:spTree>
    <p:extLst>
      <p:ext uri="{BB962C8B-B14F-4D97-AF65-F5344CB8AC3E}">
        <p14:creationId xmlns:p14="http://schemas.microsoft.com/office/powerpoint/2010/main" val="20556295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3993291432"/>
              </p:ext>
            </p:extLst>
          </p:nvPr>
        </p:nvGraphicFramePr>
        <p:xfrm>
          <a:off x="457200" y="1609725"/>
          <a:ext cx="7239000" cy="3708400"/>
        </p:xfrm>
        <a:graphic>
          <a:graphicData uri="http://schemas.openxmlformats.org/drawingml/2006/table">
            <a:tbl>
              <a:tblPr firstRow="1" bandRow="1">
                <a:tableStyleId>{5C22544A-7EE6-4342-B048-85BDC9FD1C3A}</a:tableStyleId>
              </a:tblPr>
              <a:tblGrid>
                <a:gridCol w="2413000"/>
                <a:gridCol w="2413000"/>
                <a:gridCol w="2413000"/>
              </a:tblGrid>
              <a:tr h="370840">
                <a:tc>
                  <a:txBody>
                    <a:bodyPr/>
                    <a:lstStyle/>
                    <a:p>
                      <a:r>
                        <a:rPr lang="zh-CN" altLang="en-US" dirty="0" smtClean="0"/>
                        <a:t>名称</a:t>
                      </a:r>
                      <a:endParaRPr lang="zh-CN" altLang="en-US" dirty="0"/>
                    </a:p>
                  </a:txBody>
                  <a:tcPr/>
                </a:tc>
                <a:tc>
                  <a:txBody>
                    <a:bodyPr/>
                    <a:lstStyle/>
                    <a:p>
                      <a:r>
                        <a:rPr lang="en-US" altLang="zh-CN" dirty="0" smtClean="0"/>
                        <a:t>2012</a:t>
                      </a:r>
                      <a:r>
                        <a:rPr lang="zh-CN" altLang="en-US" dirty="0" smtClean="0"/>
                        <a:t>年</a:t>
                      </a:r>
                      <a:endParaRPr lang="zh-CN" altLang="en-US" dirty="0"/>
                    </a:p>
                  </a:txBody>
                  <a:tcPr/>
                </a:tc>
                <a:tc>
                  <a:txBody>
                    <a:bodyPr/>
                    <a:lstStyle/>
                    <a:p>
                      <a:r>
                        <a:rPr lang="en-US" altLang="zh-CN" dirty="0" smtClean="0"/>
                        <a:t>2013</a:t>
                      </a:r>
                      <a:r>
                        <a:rPr lang="zh-CN" altLang="en-US" dirty="0" smtClean="0"/>
                        <a:t>年</a:t>
                      </a:r>
                      <a:endParaRPr lang="zh-CN" altLang="en-US" dirty="0"/>
                    </a:p>
                  </a:txBody>
                  <a:tcPr/>
                </a:tc>
              </a:tr>
              <a:tr h="370840">
                <a:tc>
                  <a:txBody>
                    <a:bodyPr/>
                    <a:lstStyle/>
                    <a:p>
                      <a:r>
                        <a:rPr lang="zh-CN" altLang="en-US" dirty="0" smtClean="0"/>
                        <a:t>主营业务收入</a:t>
                      </a:r>
                      <a:endParaRPr lang="en-US" altLang="zh-CN" dirty="0" smtClean="0"/>
                    </a:p>
                  </a:txBody>
                  <a:tcPr/>
                </a:tc>
                <a:tc>
                  <a:txBody>
                    <a:bodyPr/>
                    <a:lstStyle/>
                    <a:p>
                      <a:r>
                        <a:rPr lang="en-US" altLang="zh-CN" dirty="0" smtClean="0"/>
                        <a:t>9682</a:t>
                      </a:r>
                      <a:endParaRPr lang="zh-CN" altLang="en-US" dirty="0"/>
                    </a:p>
                  </a:txBody>
                  <a:tcPr/>
                </a:tc>
                <a:tc>
                  <a:txBody>
                    <a:bodyPr/>
                    <a:lstStyle/>
                    <a:p>
                      <a:r>
                        <a:rPr lang="en-US" altLang="zh-CN" dirty="0" smtClean="0"/>
                        <a:t>11618</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主营业务成本</a:t>
                      </a:r>
                      <a:endParaRPr lang="zh-CN" altLang="en-US" dirty="0"/>
                    </a:p>
                  </a:txBody>
                  <a:tcPr/>
                </a:tc>
                <a:tc>
                  <a:txBody>
                    <a:bodyPr/>
                    <a:lstStyle/>
                    <a:p>
                      <a:r>
                        <a:rPr lang="en-US" altLang="zh-CN" dirty="0" smtClean="0"/>
                        <a:t>6966</a:t>
                      </a:r>
                      <a:endParaRPr lang="zh-CN" altLang="en-US" dirty="0"/>
                    </a:p>
                  </a:txBody>
                  <a:tcPr/>
                </a:tc>
                <a:tc>
                  <a:txBody>
                    <a:bodyPr/>
                    <a:lstStyle/>
                    <a:p>
                      <a:r>
                        <a:rPr lang="en-US" altLang="zh-CN" dirty="0" smtClean="0"/>
                        <a:t>8452</a:t>
                      </a:r>
                      <a:endParaRPr lang="zh-CN" altLang="en-US" dirty="0"/>
                    </a:p>
                  </a:txBody>
                  <a:tcPr/>
                </a:tc>
              </a:tr>
              <a:tr h="370840">
                <a:tc>
                  <a:txBody>
                    <a:bodyPr/>
                    <a:lstStyle/>
                    <a:p>
                      <a:r>
                        <a:rPr lang="zh-CN" altLang="en-US" dirty="0" smtClean="0"/>
                        <a:t>主营业务利润 </a:t>
                      </a:r>
                      <a:endParaRPr lang="zh-CN" altLang="en-US" dirty="0"/>
                    </a:p>
                  </a:txBody>
                  <a:tcPr/>
                </a:tc>
                <a:tc>
                  <a:txBody>
                    <a:bodyPr/>
                    <a:lstStyle/>
                    <a:p>
                      <a:r>
                        <a:rPr lang="en-US" altLang="zh-CN" dirty="0" smtClean="0"/>
                        <a:t>2690</a:t>
                      </a:r>
                      <a:endParaRPr lang="zh-CN" altLang="en-US" dirty="0"/>
                    </a:p>
                  </a:txBody>
                  <a:tcPr/>
                </a:tc>
                <a:tc>
                  <a:txBody>
                    <a:bodyPr/>
                    <a:lstStyle/>
                    <a:p>
                      <a:r>
                        <a:rPr lang="en-US" altLang="zh-CN" dirty="0" smtClean="0"/>
                        <a:t>3118</a:t>
                      </a:r>
                      <a:endParaRPr lang="zh-CN" altLang="en-US" dirty="0"/>
                    </a:p>
                  </a:txBody>
                  <a:tcPr/>
                </a:tc>
              </a:tr>
              <a:tr h="370840">
                <a:tc>
                  <a:txBody>
                    <a:bodyPr/>
                    <a:lstStyle/>
                    <a:p>
                      <a:r>
                        <a:rPr lang="zh-CN" altLang="en-US" dirty="0" smtClean="0"/>
                        <a:t>经营费用</a:t>
                      </a:r>
                      <a:endParaRPr lang="zh-CN" altLang="en-US" dirty="0"/>
                    </a:p>
                  </a:txBody>
                  <a:tcPr/>
                </a:tc>
                <a:tc>
                  <a:txBody>
                    <a:bodyPr/>
                    <a:lstStyle/>
                    <a:p>
                      <a:r>
                        <a:rPr lang="en-US" altLang="zh-CN" dirty="0" smtClean="0"/>
                        <a:t>1492</a:t>
                      </a:r>
                      <a:endParaRPr lang="zh-CN" altLang="en-US" dirty="0"/>
                    </a:p>
                  </a:txBody>
                  <a:tcPr/>
                </a:tc>
                <a:tc>
                  <a:txBody>
                    <a:bodyPr/>
                    <a:lstStyle/>
                    <a:p>
                      <a:r>
                        <a:rPr lang="en-US" altLang="zh-CN" dirty="0" smtClean="0"/>
                        <a:t>1607</a:t>
                      </a:r>
                      <a:endParaRPr lang="zh-CN" altLang="en-US" dirty="0"/>
                    </a:p>
                  </a:txBody>
                  <a:tcPr/>
                </a:tc>
              </a:tr>
              <a:tr h="370840">
                <a:tc>
                  <a:txBody>
                    <a:bodyPr/>
                    <a:lstStyle/>
                    <a:p>
                      <a:r>
                        <a:rPr lang="zh-CN" altLang="en-US" dirty="0" smtClean="0"/>
                        <a:t>管理费用</a:t>
                      </a:r>
                      <a:endParaRPr lang="zh-CN" altLang="en-US" dirty="0"/>
                    </a:p>
                  </a:txBody>
                  <a:tcPr/>
                </a:tc>
                <a:tc>
                  <a:txBody>
                    <a:bodyPr/>
                    <a:lstStyle/>
                    <a:p>
                      <a:r>
                        <a:rPr lang="en-US" altLang="zh-CN" dirty="0" smtClean="0"/>
                        <a:t>923</a:t>
                      </a:r>
                      <a:endParaRPr lang="zh-CN" altLang="en-US" dirty="0"/>
                    </a:p>
                  </a:txBody>
                  <a:tcPr/>
                </a:tc>
                <a:tc>
                  <a:txBody>
                    <a:bodyPr/>
                    <a:lstStyle/>
                    <a:p>
                      <a:r>
                        <a:rPr lang="en-US" altLang="zh-CN" dirty="0" smtClean="0"/>
                        <a:t>1003</a:t>
                      </a:r>
                      <a:endParaRPr lang="zh-CN" altLang="en-US" dirty="0"/>
                    </a:p>
                  </a:txBody>
                  <a:tcPr/>
                </a:tc>
              </a:tr>
              <a:tr h="370840">
                <a:tc>
                  <a:txBody>
                    <a:bodyPr/>
                    <a:lstStyle/>
                    <a:p>
                      <a:r>
                        <a:rPr lang="zh-CN" altLang="en-US" dirty="0" smtClean="0"/>
                        <a:t>财务费用</a:t>
                      </a:r>
                      <a:endParaRPr lang="zh-CN" altLang="en-US" dirty="0"/>
                    </a:p>
                  </a:txBody>
                  <a:tcPr/>
                </a:tc>
                <a:tc>
                  <a:txBody>
                    <a:bodyPr/>
                    <a:lstStyle/>
                    <a:p>
                      <a:r>
                        <a:rPr lang="en-US" altLang="zh-CN" dirty="0" smtClean="0"/>
                        <a:t>295</a:t>
                      </a:r>
                      <a:endParaRPr lang="zh-CN" altLang="en-US" dirty="0"/>
                    </a:p>
                  </a:txBody>
                  <a:tcPr/>
                </a:tc>
                <a:tc>
                  <a:txBody>
                    <a:bodyPr/>
                    <a:lstStyle/>
                    <a:p>
                      <a:r>
                        <a:rPr lang="en-US" altLang="zh-CN" dirty="0" smtClean="0"/>
                        <a:t>422</a:t>
                      </a:r>
                      <a:endParaRPr lang="zh-CN" altLang="en-US" dirty="0"/>
                    </a:p>
                  </a:txBody>
                  <a:tcPr/>
                </a:tc>
              </a:tr>
              <a:tr h="370840">
                <a:tc>
                  <a:txBody>
                    <a:bodyPr/>
                    <a:lstStyle/>
                    <a:p>
                      <a:r>
                        <a:rPr lang="zh-CN" altLang="en-US" dirty="0" smtClean="0"/>
                        <a:t>营业利润 </a:t>
                      </a:r>
                      <a:endParaRPr lang="zh-CN" altLang="en-US" dirty="0"/>
                    </a:p>
                  </a:txBody>
                  <a:tcPr/>
                </a:tc>
                <a:tc>
                  <a:txBody>
                    <a:bodyPr/>
                    <a:lstStyle/>
                    <a:p>
                      <a:r>
                        <a:rPr lang="en-US" altLang="zh-CN" dirty="0" smtClean="0"/>
                        <a:t>-19</a:t>
                      </a:r>
                      <a:endParaRPr lang="zh-CN" altLang="en-US" dirty="0"/>
                    </a:p>
                  </a:txBody>
                  <a:tcPr/>
                </a:tc>
                <a:tc>
                  <a:txBody>
                    <a:bodyPr/>
                    <a:lstStyle/>
                    <a:p>
                      <a:r>
                        <a:rPr lang="en-US" altLang="zh-CN" dirty="0" smtClean="0"/>
                        <a:t>86</a:t>
                      </a:r>
                      <a:endParaRPr lang="zh-CN" altLang="en-US" dirty="0"/>
                    </a:p>
                  </a:txBody>
                  <a:tcPr/>
                </a:tc>
              </a:tr>
              <a:tr h="370840">
                <a:tc>
                  <a:txBody>
                    <a:bodyPr/>
                    <a:lstStyle/>
                    <a:p>
                      <a:r>
                        <a:rPr lang="zh-CN" altLang="en-US" dirty="0" smtClean="0"/>
                        <a:t>营业外支出</a:t>
                      </a:r>
                      <a:endParaRPr lang="zh-CN" altLang="en-US" dirty="0"/>
                    </a:p>
                  </a:txBody>
                  <a:tcPr/>
                </a:tc>
                <a:tc>
                  <a:txBody>
                    <a:bodyPr/>
                    <a:lstStyle/>
                    <a:p>
                      <a:r>
                        <a:rPr lang="en-US" altLang="zh-CN" dirty="0" smtClean="0"/>
                        <a:t>430</a:t>
                      </a:r>
                      <a:endParaRPr lang="zh-CN" altLang="en-US" dirty="0"/>
                    </a:p>
                  </a:txBody>
                  <a:tcPr/>
                </a:tc>
                <a:tc>
                  <a:txBody>
                    <a:bodyPr/>
                    <a:lstStyle/>
                    <a:p>
                      <a:r>
                        <a:rPr lang="en-US" altLang="zh-CN" dirty="0" smtClean="0"/>
                        <a:t>83</a:t>
                      </a:r>
                      <a:endParaRPr lang="zh-CN" altLang="en-US" dirty="0"/>
                    </a:p>
                  </a:txBody>
                  <a:tcPr/>
                </a:tc>
              </a:tr>
              <a:tr h="370840">
                <a:tc>
                  <a:txBody>
                    <a:bodyPr/>
                    <a:lstStyle/>
                    <a:p>
                      <a:r>
                        <a:rPr lang="zh-CN" altLang="en-US" dirty="0" smtClean="0"/>
                        <a:t>利润</a:t>
                      </a:r>
                      <a:r>
                        <a:rPr lang="zh-CN" altLang="en-US" baseline="0" dirty="0" smtClean="0"/>
                        <a:t> 总额</a:t>
                      </a:r>
                      <a:endParaRPr lang="zh-CN" altLang="en-US" dirty="0"/>
                    </a:p>
                  </a:txBody>
                  <a:tcPr/>
                </a:tc>
                <a:tc>
                  <a:txBody>
                    <a:bodyPr/>
                    <a:lstStyle/>
                    <a:p>
                      <a:r>
                        <a:rPr lang="en-US" altLang="zh-CN" dirty="0" smtClean="0"/>
                        <a:t>-444</a:t>
                      </a:r>
                      <a:endParaRPr lang="zh-CN" altLang="en-US" dirty="0"/>
                    </a:p>
                  </a:txBody>
                  <a:tcPr/>
                </a:tc>
                <a:tc>
                  <a:txBody>
                    <a:bodyPr/>
                    <a:lstStyle/>
                    <a:p>
                      <a:r>
                        <a:rPr lang="en-US" altLang="zh-CN" dirty="0" smtClean="0"/>
                        <a:t>5</a:t>
                      </a:r>
                      <a:endParaRPr lang="zh-CN" altLang="en-US" dirty="0"/>
                    </a:p>
                  </a:txBody>
                  <a:tcPr/>
                </a:tc>
              </a:tr>
            </a:tbl>
          </a:graphicData>
        </a:graphic>
      </p:graphicFrame>
    </p:spTree>
    <p:extLst>
      <p:ext uri="{BB962C8B-B14F-4D97-AF65-F5344CB8AC3E}">
        <p14:creationId xmlns:p14="http://schemas.microsoft.com/office/powerpoint/2010/main" val="31287475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835696" y="0"/>
            <a:ext cx="6275040" cy="548680"/>
          </a:xfrm>
        </p:spPr>
        <p:txBody>
          <a:bodyPr>
            <a:normAutofit/>
          </a:bodyPr>
          <a:lstStyle/>
          <a:p>
            <a:r>
              <a:rPr lang="zh-CN" altLang="en-US" sz="2000" dirty="0" smtClean="0"/>
              <a:t>企业指标分析表</a:t>
            </a:r>
            <a:endParaRPr lang="zh-CN" altLang="en-US" sz="2000" dirty="0"/>
          </a:p>
        </p:txBody>
      </p:sp>
      <p:graphicFrame>
        <p:nvGraphicFramePr>
          <p:cNvPr id="4" name="内容占位符 3"/>
          <p:cNvGraphicFramePr>
            <a:graphicFrameLocks noGrp="1"/>
          </p:cNvGraphicFramePr>
          <p:nvPr>
            <p:ph idx="1"/>
          </p:nvPr>
        </p:nvGraphicFramePr>
        <p:xfrm>
          <a:off x="323527" y="665520"/>
          <a:ext cx="7776865" cy="6031967"/>
        </p:xfrm>
        <a:graphic>
          <a:graphicData uri="http://schemas.openxmlformats.org/drawingml/2006/table">
            <a:tbl>
              <a:tblPr firstRow="1" bandRow="1">
                <a:tableStyleId>{5C22544A-7EE6-4342-B048-85BDC9FD1C3A}</a:tableStyleId>
              </a:tblPr>
              <a:tblGrid>
                <a:gridCol w="432048"/>
                <a:gridCol w="4896543"/>
                <a:gridCol w="1296145"/>
                <a:gridCol w="1152129"/>
              </a:tblGrid>
              <a:tr h="517248">
                <a:tc>
                  <a:txBody>
                    <a:bodyPr/>
                    <a:lstStyle/>
                    <a:p>
                      <a:pPr algn="l" fontAlgn="ctr"/>
                      <a:r>
                        <a:rPr lang="zh-CN" altLang="en-US" sz="1600" b="0" i="0" u="none" strike="noStrike" dirty="0">
                          <a:solidFill>
                            <a:srgbClr val="000000"/>
                          </a:solidFill>
                          <a:latin typeface="宋体"/>
                        </a:rPr>
                        <a:t>序号</a:t>
                      </a:r>
                    </a:p>
                  </a:txBody>
                  <a:tcPr marL="9525" marR="9525" marT="9525" marB="0" anchor="ctr"/>
                </a:tc>
                <a:tc>
                  <a:txBody>
                    <a:bodyPr/>
                    <a:lstStyle/>
                    <a:p>
                      <a:pPr algn="l" fontAlgn="ctr"/>
                      <a:r>
                        <a:rPr lang="zh-CN" altLang="en-US" sz="1600" b="0" i="0" u="none" strike="noStrike" dirty="0">
                          <a:solidFill>
                            <a:srgbClr val="000000"/>
                          </a:solidFill>
                          <a:latin typeface="宋体"/>
                        </a:rPr>
                        <a:t>指标名称</a:t>
                      </a:r>
                    </a:p>
                  </a:txBody>
                  <a:tcPr marL="9525" marR="9525" marT="9525" marB="0" anchor="ctr"/>
                </a:tc>
                <a:tc>
                  <a:txBody>
                    <a:bodyPr/>
                    <a:lstStyle/>
                    <a:p>
                      <a:pPr algn="l" fontAlgn="ctr"/>
                      <a:r>
                        <a:rPr lang="zh-CN" altLang="en-US" sz="1600" b="0" i="0" u="none" strike="noStrike">
                          <a:solidFill>
                            <a:srgbClr val="000000"/>
                          </a:solidFill>
                          <a:latin typeface="宋体"/>
                        </a:rPr>
                        <a:t>行业指标（</a:t>
                      </a:r>
                      <a:r>
                        <a:rPr lang="en-US" altLang="zh-CN" sz="1600" b="0" i="0" u="none" strike="noStrike">
                          <a:solidFill>
                            <a:srgbClr val="000000"/>
                          </a:solidFill>
                          <a:latin typeface="宋体"/>
                        </a:rPr>
                        <a:t>%</a:t>
                      </a:r>
                      <a:r>
                        <a:rPr lang="zh-CN" altLang="en-US" sz="1600" b="0" i="0" u="none" strike="noStrike">
                          <a:solidFill>
                            <a:srgbClr val="000000"/>
                          </a:solidFill>
                          <a:latin typeface="宋体"/>
                        </a:rPr>
                        <a:t>）横向</a:t>
                      </a:r>
                    </a:p>
                  </a:txBody>
                  <a:tcPr marL="9525" marR="9525" marT="9525" marB="0" anchor="ctr"/>
                </a:tc>
                <a:tc>
                  <a:txBody>
                    <a:bodyPr/>
                    <a:lstStyle/>
                    <a:p>
                      <a:pPr algn="l" fontAlgn="ctr"/>
                      <a:r>
                        <a:rPr lang="zh-CN" altLang="en-US" sz="1600" b="0" i="0" u="none" strike="noStrike" dirty="0">
                          <a:solidFill>
                            <a:srgbClr val="000000"/>
                          </a:solidFill>
                          <a:latin typeface="宋体"/>
                        </a:rPr>
                        <a:t>企业指标（</a:t>
                      </a:r>
                      <a:r>
                        <a:rPr lang="en-US" altLang="zh-CN" sz="1600" b="0" i="0" u="none" strike="noStrike" dirty="0">
                          <a:solidFill>
                            <a:srgbClr val="000000"/>
                          </a:solidFill>
                          <a:latin typeface="宋体"/>
                        </a:rPr>
                        <a:t>%</a:t>
                      </a:r>
                      <a:r>
                        <a:rPr lang="zh-CN" altLang="en-US" sz="1600" b="0" i="0" u="none" strike="noStrike" dirty="0">
                          <a:solidFill>
                            <a:srgbClr val="000000"/>
                          </a:solidFill>
                          <a:latin typeface="宋体"/>
                        </a:rPr>
                        <a:t>）纵向</a:t>
                      </a:r>
                    </a:p>
                  </a:txBody>
                  <a:tcPr marL="9525" marR="9525" marT="9525" marB="0" anchor="ctr"/>
                </a:tc>
              </a:tr>
              <a:tr h="647344">
                <a:tc>
                  <a:txBody>
                    <a:bodyPr/>
                    <a:lstStyle/>
                    <a:p>
                      <a:pPr algn="r" fontAlgn="ctr"/>
                      <a:r>
                        <a:rPr lang="en-US" altLang="zh-CN" sz="1600" b="0" i="0" u="none" strike="noStrike">
                          <a:solidFill>
                            <a:srgbClr val="000000"/>
                          </a:solidFill>
                          <a:latin typeface="宋体"/>
                        </a:rPr>
                        <a:t>1</a:t>
                      </a:r>
                    </a:p>
                  </a:txBody>
                  <a:tcPr marL="9525" marR="9525" marT="9525" marB="0" anchor="ctr"/>
                </a:tc>
                <a:tc>
                  <a:txBody>
                    <a:bodyPr/>
                    <a:lstStyle/>
                    <a:p>
                      <a:pPr algn="l" fontAlgn="ctr"/>
                      <a:r>
                        <a:rPr lang="zh-CN" altLang="en-US" sz="1600" b="0" i="0" u="none" strike="noStrike">
                          <a:solidFill>
                            <a:srgbClr val="FF0000"/>
                          </a:solidFill>
                          <a:latin typeface="宋体"/>
                        </a:rPr>
                        <a:t>主营业务收入变动率</a:t>
                      </a:r>
                      <a:r>
                        <a:rPr lang="en-US" altLang="zh-CN" sz="1600" b="0" i="0" u="none" strike="noStrike">
                          <a:solidFill>
                            <a:srgbClr val="FF0000"/>
                          </a:solidFill>
                          <a:latin typeface="宋体"/>
                        </a:rPr>
                        <a:t>=</a:t>
                      </a:r>
                      <a:r>
                        <a:rPr lang="zh-CN" altLang="en-US" sz="1600" b="0" i="0" u="none" strike="noStrike">
                          <a:solidFill>
                            <a:srgbClr val="FF0000"/>
                          </a:solidFill>
                          <a:latin typeface="宋体"/>
                        </a:rPr>
                        <a:t>（本期主营业务收入－基期主营业务收入）</a:t>
                      </a:r>
                      <a:r>
                        <a:rPr lang="en-US" altLang="zh-CN" sz="1600" b="0" i="0" u="none" strike="noStrike">
                          <a:solidFill>
                            <a:srgbClr val="FF0000"/>
                          </a:solidFill>
                          <a:latin typeface="宋体"/>
                        </a:rPr>
                        <a:t>÷</a:t>
                      </a:r>
                      <a:r>
                        <a:rPr lang="zh-CN" altLang="en-US" sz="1600" b="0" i="0" u="none" strike="noStrike">
                          <a:solidFill>
                            <a:srgbClr val="FF0000"/>
                          </a:solidFill>
                          <a:latin typeface="宋体"/>
                        </a:rPr>
                        <a:t>基期主营业务收入</a:t>
                      </a:r>
                      <a:r>
                        <a:rPr lang="en-US" altLang="zh-CN" sz="1600" b="0" i="0" u="none" strike="noStrike">
                          <a:solidFill>
                            <a:srgbClr val="FF0000"/>
                          </a:solidFill>
                          <a:latin typeface="宋体"/>
                        </a:rPr>
                        <a:t>×100%.</a:t>
                      </a:r>
                    </a:p>
                  </a:txBody>
                  <a:tcPr marL="9525" marR="9525" marT="9525" marB="0" anchor="ctr"/>
                </a:tc>
                <a:tc>
                  <a:txBody>
                    <a:bodyPr/>
                    <a:lstStyle/>
                    <a:p>
                      <a:pPr algn="r" fontAlgn="ctr"/>
                      <a:r>
                        <a:rPr lang="en-US" altLang="zh-CN" sz="1600" b="0" i="0" u="none" strike="noStrike">
                          <a:solidFill>
                            <a:srgbClr val="FF0000"/>
                          </a:solidFill>
                          <a:latin typeface="宋体"/>
                        </a:rPr>
                        <a:t>25.77</a:t>
                      </a:r>
                    </a:p>
                  </a:txBody>
                  <a:tcPr marL="9525" marR="9525" marT="9525" marB="0" anchor="ctr"/>
                </a:tc>
                <a:tc>
                  <a:txBody>
                    <a:bodyPr/>
                    <a:lstStyle/>
                    <a:p>
                      <a:pPr algn="r" fontAlgn="ctr"/>
                      <a:r>
                        <a:rPr lang="en-US" altLang="zh-CN" sz="1600" b="0" i="0" u="none" strike="noStrike" dirty="0">
                          <a:solidFill>
                            <a:srgbClr val="FF0000"/>
                          </a:solidFill>
                          <a:latin typeface="宋体"/>
                        </a:rPr>
                        <a:t>20.09</a:t>
                      </a:r>
                    </a:p>
                  </a:txBody>
                  <a:tcPr marL="9525" marR="9525" marT="9525" marB="0" anchor="ctr"/>
                </a:tc>
              </a:tr>
              <a:tr h="435573">
                <a:tc>
                  <a:txBody>
                    <a:bodyPr/>
                    <a:lstStyle/>
                    <a:p>
                      <a:pPr algn="r" fontAlgn="ctr"/>
                      <a:r>
                        <a:rPr lang="en-US" altLang="zh-CN" sz="1600" b="0" i="0" u="none" strike="noStrike">
                          <a:solidFill>
                            <a:srgbClr val="000000"/>
                          </a:solidFill>
                          <a:latin typeface="宋体"/>
                        </a:rPr>
                        <a:t>2</a:t>
                      </a:r>
                    </a:p>
                  </a:txBody>
                  <a:tcPr marL="9525" marR="9525" marT="9525" marB="0" anchor="ctr"/>
                </a:tc>
                <a:tc>
                  <a:txBody>
                    <a:bodyPr/>
                    <a:lstStyle/>
                    <a:p>
                      <a:pPr algn="l" fontAlgn="ctr"/>
                      <a:r>
                        <a:rPr lang="zh-CN" altLang="en-US" sz="1600" b="0" i="0" u="none" strike="noStrike">
                          <a:solidFill>
                            <a:srgbClr val="000000"/>
                          </a:solidFill>
                          <a:latin typeface="宋体"/>
                        </a:rPr>
                        <a:t>主营业务成本率</a:t>
                      </a:r>
                      <a:r>
                        <a:rPr lang="en-US" altLang="zh-CN" sz="1600" b="0" i="0" u="none" strike="noStrike">
                          <a:solidFill>
                            <a:srgbClr val="000000"/>
                          </a:solidFill>
                          <a:latin typeface="宋体"/>
                        </a:rPr>
                        <a:t>=</a:t>
                      </a:r>
                      <a:r>
                        <a:rPr lang="zh-CN" altLang="en-US" sz="1600" b="0" i="0" u="none" strike="noStrike">
                          <a:solidFill>
                            <a:srgbClr val="000000"/>
                          </a:solidFill>
                          <a:latin typeface="宋体"/>
                        </a:rPr>
                        <a:t>主营业务成本</a:t>
                      </a:r>
                      <a:r>
                        <a:rPr lang="en-US" altLang="zh-CN" sz="1600" b="0" i="0" u="none" strike="noStrike">
                          <a:solidFill>
                            <a:srgbClr val="000000"/>
                          </a:solidFill>
                          <a:latin typeface="宋体"/>
                        </a:rPr>
                        <a:t>÷</a:t>
                      </a:r>
                      <a:r>
                        <a:rPr lang="zh-CN" altLang="en-US" sz="1600" b="0" i="0" u="none" strike="noStrike">
                          <a:solidFill>
                            <a:srgbClr val="000000"/>
                          </a:solidFill>
                          <a:latin typeface="宋体"/>
                        </a:rPr>
                        <a:t>主营业务收入</a:t>
                      </a:r>
                    </a:p>
                  </a:txBody>
                  <a:tcPr marL="9525" marR="9525" marT="9525" marB="0" anchor="ctr"/>
                </a:tc>
                <a:tc>
                  <a:txBody>
                    <a:bodyPr/>
                    <a:lstStyle/>
                    <a:p>
                      <a:pPr algn="r" fontAlgn="ctr"/>
                      <a:r>
                        <a:rPr lang="en-US" altLang="zh-CN" sz="1600" b="0" i="0" u="none" strike="noStrike">
                          <a:solidFill>
                            <a:srgbClr val="000000"/>
                          </a:solidFill>
                          <a:latin typeface="宋体"/>
                        </a:rPr>
                        <a:t>70.11</a:t>
                      </a:r>
                    </a:p>
                  </a:txBody>
                  <a:tcPr marL="9525" marR="9525" marT="9525" marB="0" anchor="ctr"/>
                </a:tc>
                <a:tc>
                  <a:txBody>
                    <a:bodyPr/>
                    <a:lstStyle/>
                    <a:p>
                      <a:pPr algn="r" fontAlgn="ctr"/>
                      <a:r>
                        <a:rPr lang="en-US" altLang="zh-CN" sz="1600" b="0" i="0" u="none" strike="noStrike">
                          <a:solidFill>
                            <a:srgbClr val="000000"/>
                          </a:solidFill>
                          <a:latin typeface="宋体"/>
                        </a:rPr>
                        <a:t>72.75</a:t>
                      </a:r>
                    </a:p>
                  </a:txBody>
                  <a:tcPr marL="9525" marR="9525" marT="9525" marB="0" anchor="ctr"/>
                </a:tc>
              </a:tr>
              <a:tr h="570336">
                <a:tc>
                  <a:txBody>
                    <a:bodyPr/>
                    <a:lstStyle/>
                    <a:p>
                      <a:pPr algn="r" fontAlgn="ctr"/>
                      <a:r>
                        <a:rPr lang="en-US" altLang="zh-CN" sz="1600" b="0" i="0" u="none" strike="noStrike">
                          <a:solidFill>
                            <a:srgbClr val="000000"/>
                          </a:solidFill>
                          <a:latin typeface="宋体"/>
                        </a:rPr>
                        <a:t>3</a:t>
                      </a:r>
                    </a:p>
                  </a:txBody>
                  <a:tcPr marL="9525" marR="9525" marT="9525" marB="0" anchor="ctr"/>
                </a:tc>
                <a:tc>
                  <a:txBody>
                    <a:bodyPr/>
                    <a:lstStyle/>
                    <a:p>
                      <a:pPr algn="l" fontAlgn="ctr"/>
                      <a:r>
                        <a:rPr lang="zh-CN" altLang="en-US" sz="1600" b="0" i="0" u="none" strike="noStrike">
                          <a:solidFill>
                            <a:srgbClr val="FF0000"/>
                          </a:solidFill>
                          <a:latin typeface="宋体"/>
                        </a:rPr>
                        <a:t>主营业务成本变动率</a:t>
                      </a:r>
                      <a:r>
                        <a:rPr lang="en-US" altLang="zh-CN" sz="1600" b="0" i="0" u="none" strike="noStrike">
                          <a:solidFill>
                            <a:srgbClr val="FF0000"/>
                          </a:solidFill>
                          <a:latin typeface="Verdana"/>
                        </a:rPr>
                        <a:t>=</a:t>
                      </a:r>
                      <a:r>
                        <a:rPr lang="zh-CN" altLang="en-US" sz="1600" b="0" i="0" u="none" strike="noStrike">
                          <a:solidFill>
                            <a:srgbClr val="FF0000"/>
                          </a:solidFill>
                          <a:latin typeface="宋体"/>
                        </a:rPr>
                        <a:t>（本期主营业务成本</a:t>
                      </a:r>
                      <a:r>
                        <a:rPr lang="en-US" altLang="zh-CN" sz="1600" b="0" i="0" u="none" strike="noStrike">
                          <a:solidFill>
                            <a:srgbClr val="FF0000"/>
                          </a:solidFill>
                          <a:latin typeface="Verdana"/>
                        </a:rPr>
                        <a:t>-</a:t>
                      </a:r>
                      <a:r>
                        <a:rPr lang="zh-CN" altLang="en-US" sz="1600" b="0" i="0" u="none" strike="noStrike">
                          <a:solidFill>
                            <a:srgbClr val="FF0000"/>
                          </a:solidFill>
                          <a:latin typeface="宋体"/>
                        </a:rPr>
                        <a:t>基期主营业务成本）</a:t>
                      </a:r>
                      <a:r>
                        <a:rPr lang="en-US" altLang="zh-CN" sz="1600" b="0" i="0" u="none" strike="noStrike">
                          <a:solidFill>
                            <a:srgbClr val="FF0000"/>
                          </a:solidFill>
                          <a:latin typeface="Verdana"/>
                        </a:rPr>
                        <a:t>÷</a:t>
                      </a:r>
                      <a:r>
                        <a:rPr lang="zh-CN" altLang="en-US" sz="1600" b="0" i="0" u="none" strike="noStrike">
                          <a:solidFill>
                            <a:srgbClr val="FF0000"/>
                          </a:solidFill>
                          <a:latin typeface="宋体"/>
                        </a:rPr>
                        <a:t>基期主营业务成本</a:t>
                      </a:r>
                      <a:r>
                        <a:rPr lang="en-US" altLang="zh-CN" sz="1600" b="0" i="0" u="none" strike="noStrike">
                          <a:solidFill>
                            <a:srgbClr val="FF0000"/>
                          </a:solidFill>
                          <a:latin typeface="Verdana"/>
                        </a:rPr>
                        <a:t>×100%</a:t>
                      </a:r>
                      <a:endParaRPr lang="zh-CN" altLang="en-US" sz="1600" b="0" i="0" u="none" strike="noStrike">
                        <a:solidFill>
                          <a:srgbClr val="FF0000"/>
                        </a:solidFill>
                        <a:latin typeface="宋体"/>
                      </a:endParaRPr>
                    </a:p>
                  </a:txBody>
                  <a:tcPr marL="9525" marR="9525" marT="9525" marB="0" anchor="ctr"/>
                </a:tc>
                <a:tc>
                  <a:txBody>
                    <a:bodyPr/>
                    <a:lstStyle/>
                    <a:p>
                      <a:pPr algn="r" fontAlgn="ctr"/>
                      <a:r>
                        <a:rPr lang="en-US" altLang="zh-CN" sz="1600" b="0" i="0" u="none" strike="noStrike">
                          <a:solidFill>
                            <a:srgbClr val="FF0000"/>
                          </a:solidFill>
                          <a:latin typeface="宋体"/>
                        </a:rPr>
                        <a:t>21.51</a:t>
                      </a:r>
                    </a:p>
                  </a:txBody>
                  <a:tcPr marL="9525" marR="9525" marT="9525" marB="0" anchor="ctr"/>
                </a:tc>
                <a:tc>
                  <a:txBody>
                    <a:bodyPr/>
                    <a:lstStyle/>
                    <a:p>
                      <a:pPr algn="r" fontAlgn="ctr"/>
                      <a:r>
                        <a:rPr lang="en-US" altLang="zh-CN" sz="1600" b="0" i="0" u="none" strike="noStrike">
                          <a:solidFill>
                            <a:srgbClr val="000000"/>
                          </a:solidFill>
                          <a:latin typeface="宋体"/>
                        </a:rPr>
                        <a:t>21.33</a:t>
                      </a:r>
                    </a:p>
                  </a:txBody>
                  <a:tcPr marL="9525" marR="9525" marT="9525" marB="0" anchor="ctr"/>
                </a:tc>
              </a:tr>
              <a:tr h="397068">
                <a:tc>
                  <a:txBody>
                    <a:bodyPr/>
                    <a:lstStyle/>
                    <a:p>
                      <a:pPr algn="r" fontAlgn="ctr"/>
                      <a:r>
                        <a:rPr lang="en-US" altLang="zh-CN" sz="1600" b="0" i="0" u="none" strike="noStrike">
                          <a:solidFill>
                            <a:srgbClr val="000000"/>
                          </a:solidFill>
                          <a:latin typeface="宋体"/>
                        </a:rPr>
                        <a:t>4</a:t>
                      </a:r>
                    </a:p>
                  </a:txBody>
                  <a:tcPr marL="9525" marR="9525" marT="9525" marB="0" anchor="ctr"/>
                </a:tc>
                <a:tc>
                  <a:txBody>
                    <a:bodyPr/>
                    <a:lstStyle/>
                    <a:p>
                      <a:pPr algn="l" fontAlgn="ctr"/>
                      <a:r>
                        <a:rPr lang="zh-CN" altLang="en-US" sz="1600" b="0" i="0" u="none" strike="noStrike">
                          <a:solidFill>
                            <a:srgbClr val="000000"/>
                          </a:solidFill>
                          <a:latin typeface="宋体"/>
                        </a:rPr>
                        <a:t>主营业务费用率</a:t>
                      </a:r>
                      <a:r>
                        <a:rPr lang="en-US" altLang="zh-CN" sz="1600" b="0" i="0" u="none" strike="noStrike">
                          <a:solidFill>
                            <a:srgbClr val="363636"/>
                          </a:solidFill>
                          <a:latin typeface="Verdana"/>
                        </a:rPr>
                        <a:t>=</a:t>
                      </a:r>
                      <a:r>
                        <a:rPr lang="zh-CN" altLang="en-US" sz="1600" b="0" i="0" u="none" strike="noStrike">
                          <a:solidFill>
                            <a:srgbClr val="363636"/>
                          </a:solidFill>
                          <a:latin typeface="宋体"/>
                        </a:rPr>
                        <a:t>（主营业务费用</a:t>
                      </a:r>
                      <a:r>
                        <a:rPr lang="en-US" altLang="zh-CN" sz="1600" b="0" i="0" u="none" strike="noStrike">
                          <a:solidFill>
                            <a:srgbClr val="363636"/>
                          </a:solidFill>
                          <a:latin typeface="Verdana"/>
                        </a:rPr>
                        <a:t>÷</a:t>
                      </a:r>
                      <a:r>
                        <a:rPr lang="zh-CN" altLang="en-US" sz="1600" b="0" i="0" u="none" strike="noStrike">
                          <a:solidFill>
                            <a:srgbClr val="363636"/>
                          </a:solidFill>
                          <a:latin typeface="宋体"/>
                        </a:rPr>
                        <a:t>主营业务收入）</a:t>
                      </a:r>
                      <a:r>
                        <a:rPr lang="en-US" altLang="zh-CN" sz="1600" b="0" i="0" u="none" strike="noStrike">
                          <a:solidFill>
                            <a:srgbClr val="363636"/>
                          </a:solidFill>
                          <a:latin typeface="Verdana"/>
                        </a:rPr>
                        <a:t>×100%</a:t>
                      </a:r>
                      <a:endParaRPr lang="zh-CN" altLang="en-US" sz="1600" b="0" i="0" u="none" strike="noStrike">
                        <a:solidFill>
                          <a:srgbClr val="000000"/>
                        </a:solidFill>
                        <a:latin typeface="宋体"/>
                      </a:endParaRPr>
                    </a:p>
                  </a:txBody>
                  <a:tcPr marL="9525" marR="9525" marT="9525" marB="0" anchor="ctr"/>
                </a:tc>
                <a:tc>
                  <a:txBody>
                    <a:bodyPr/>
                    <a:lstStyle/>
                    <a:p>
                      <a:pPr algn="r" fontAlgn="ctr"/>
                      <a:r>
                        <a:rPr lang="en-US" altLang="zh-CN" sz="1600" b="0" i="0" u="none" strike="noStrike">
                          <a:solidFill>
                            <a:srgbClr val="000000"/>
                          </a:solidFill>
                          <a:latin typeface="宋体"/>
                        </a:rPr>
                        <a:t>20.7</a:t>
                      </a:r>
                    </a:p>
                  </a:txBody>
                  <a:tcPr marL="9525" marR="9525" marT="9525" marB="0" anchor="ctr"/>
                </a:tc>
                <a:tc>
                  <a:txBody>
                    <a:bodyPr/>
                    <a:lstStyle/>
                    <a:p>
                      <a:pPr algn="r" fontAlgn="ctr"/>
                      <a:r>
                        <a:rPr lang="en-US" altLang="zh-CN" sz="1600" b="0" i="0" u="none" strike="noStrike">
                          <a:solidFill>
                            <a:srgbClr val="000000"/>
                          </a:solidFill>
                          <a:latin typeface="宋体"/>
                        </a:rPr>
                        <a:t>26.09</a:t>
                      </a:r>
                    </a:p>
                  </a:txBody>
                  <a:tcPr marL="9525" marR="9525" marT="9525" marB="0" anchor="ctr"/>
                </a:tc>
              </a:tr>
              <a:tr h="570336">
                <a:tc>
                  <a:txBody>
                    <a:bodyPr/>
                    <a:lstStyle/>
                    <a:p>
                      <a:pPr algn="r" fontAlgn="ctr"/>
                      <a:r>
                        <a:rPr lang="en-US" altLang="zh-CN" sz="1600" b="0" i="0" u="none" strike="noStrike">
                          <a:solidFill>
                            <a:srgbClr val="000000"/>
                          </a:solidFill>
                          <a:latin typeface="宋体"/>
                        </a:rPr>
                        <a:t>5</a:t>
                      </a:r>
                    </a:p>
                  </a:txBody>
                  <a:tcPr marL="9525" marR="9525" marT="9525" marB="0" anchor="ctr"/>
                </a:tc>
                <a:tc>
                  <a:txBody>
                    <a:bodyPr/>
                    <a:lstStyle/>
                    <a:p>
                      <a:pPr algn="l" fontAlgn="ctr"/>
                      <a:r>
                        <a:rPr lang="zh-CN" altLang="en-US" sz="1600" b="0" i="0" u="none" strike="noStrike">
                          <a:solidFill>
                            <a:srgbClr val="000000"/>
                          </a:solidFill>
                          <a:latin typeface="宋体"/>
                        </a:rPr>
                        <a:t>主营业务费用变动率</a:t>
                      </a:r>
                      <a:r>
                        <a:rPr lang="en-US" altLang="zh-CN" sz="1600" b="0" i="0" u="none" strike="noStrike">
                          <a:solidFill>
                            <a:srgbClr val="363636"/>
                          </a:solidFill>
                          <a:latin typeface="Verdana"/>
                        </a:rPr>
                        <a:t>=</a:t>
                      </a:r>
                      <a:r>
                        <a:rPr lang="zh-CN" altLang="en-US" sz="1600" b="0" i="0" u="none" strike="noStrike">
                          <a:solidFill>
                            <a:srgbClr val="363636"/>
                          </a:solidFill>
                          <a:latin typeface="宋体"/>
                        </a:rPr>
                        <a:t>（本期主营业务费用</a:t>
                      </a:r>
                      <a:r>
                        <a:rPr lang="en-US" altLang="zh-CN" sz="1600" b="0" i="0" u="none" strike="noStrike">
                          <a:solidFill>
                            <a:srgbClr val="363636"/>
                          </a:solidFill>
                          <a:latin typeface="Verdana"/>
                        </a:rPr>
                        <a:t>-</a:t>
                      </a:r>
                      <a:r>
                        <a:rPr lang="zh-CN" altLang="en-US" sz="1600" b="0" i="0" u="none" strike="noStrike">
                          <a:solidFill>
                            <a:srgbClr val="363636"/>
                          </a:solidFill>
                          <a:latin typeface="宋体"/>
                        </a:rPr>
                        <a:t>基期主营业务费用）</a:t>
                      </a:r>
                      <a:r>
                        <a:rPr lang="en-US" altLang="zh-CN" sz="1600" b="0" i="0" u="none" strike="noStrike">
                          <a:solidFill>
                            <a:srgbClr val="363636"/>
                          </a:solidFill>
                          <a:latin typeface="Verdana"/>
                        </a:rPr>
                        <a:t>÷</a:t>
                      </a:r>
                      <a:r>
                        <a:rPr lang="zh-CN" altLang="en-US" sz="1600" b="0" i="0" u="none" strike="noStrike">
                          <a:solidFill>
                            <a:srgbClr val="363636"/>
                          </a:solidFill>
                          <a:latin typeface="宋体"/>
                        </a:rPr>
                        <a:t>基期主营业务费用</a:t>
                      </a:r>
                      <a:r>
                        <a:rPr lang="en-US" altLang="zh-CN" sz="1600" b="0" i="0" u="none" strike="noStrike">
                          <a:solidFill>
                            <a:srgbClr val="363636"/>
                          </a:solidFill>
                          <a:latin typeface="Verdana"/>
                        </a:rPr>
                        <a:t>×100%</a:t>
                      </a:r>
                      <a:endParaRPr lang="zh-CN" altLang="en-US" sz="1600" b="0" i="0" u="none" strike="noStrike">
                        <a:solidFill>
                          <a:srgbClr val="000000"/>
                        </a:solidFill>
                        <a:latin typeface="宋体"/>
                      </a:endParaRPr>
                    </a:p>
                  </a:txBody>
                  <a:tcPr marL="9525" marR="9525" marT="9525" marB="0" anchor="ctr"/>
                </a:tc>
                <a:tc>
                  <a:txBody>
                    <a:bodyPr/>
                    <a:lstStyle/>
                    <a:p>
                      <a:pPr algn="r" fontAlgn="ctr"/>
                      <a:r>
                        <a:rPr lang="en-US" altLang="zh-CN" sz="1600" b="0" i="0" u="none" strike="noStrike" dirty="0">
                          <a:solidFill>
                            <a:srgbClr val="000000"/>
                          </a:solidFill>
                          <a:latin typeface="宋体"/>
                        </a:rPr>
                        <a:t>8.8</a:t>
                      </a:r>
                    </a:p>
                  </a:txBody>
                  <a:tcPr marL="9525" marR="9525" marT="9525" marB="0" anchor="ctr"/>
                </a:tc>
                <a:tc>
                  <a:txBody>
                    <a:bodyPr/>
                    <a:lstStyle/>
                    <a:p>
                      <a:pPr algn="r" fontAlgn="ctr"/>
                      <a:r>
                        <a:rPr lang="en-US" altLang="zh-CN" sz="1600" b="0" i="0" u="none" strike="noStrike">
                          <a:solidFill>
                            <a:srgbClr val="000000"/>
                          </a:solidFill>
                          <a:latin typeface="宋体"/>
                        </a:rPr>
                        <a:t>11.88</a:t>
                      </a:r>
                    </a:p>
                  </a:txBody>
                  <a:tcPr marL="9525" marR="9525" marT="9525" marB="0" anchor="ctr"/>
                </a:tc>
              </a:tr>
              <a:tr h="570336">
                <a:tc>
                  <a:txBody>
                    <a:bodyPr/>
                    <a:lstStyle/>
                    <a:p>
                      <a:pPr algn="r" fontAlgn="ctr"/>
                      <a:r>
                        <a:rPr lang="en-US" altLang="zh-CN" sz="1600" b="0" i="0" u="none" strike="noStrike">
                          <a:solidFill>
                            <a:srgbClr val="000000"/>
                          </a:solidFill>
                          <a:latin typeface="宋体"/>
                        </a:rPr>
                        <a:t>6</a:t>
                      </a:r>
                    </a:p>
                  </a:txBody>
                  <a:tcPr marL="9525" marR="9525" marT="9525" marB="0" anchor="ctr"/>
                </a:tc>
                <a:tc>
                  <a:txBody>
                    <a:bodyPr/>
                    <a:lstStyle/>
                    <a:p>
                      <a:pPr algn="l" fontAlgn="ctr"/>
                      <a:r>
                        <a:rPr lang="zh-CN" altLang="en-US" sz="1600" b="0" i="0" u="none" strike="noStrike" dirty="0">
                          <a:solidFill>
                            <a:srgbClr val="000000"/>
                          </a:solidFill>
                          <a:latin typeface="宋体"/>
                        </a:rPr>
                        <a:t>　营业费用变动率</a:t>
                      </a:r>
                      <a:r>
                        <a:rPr lang="en-US" altLang="zh-CN" sz="1600" b="0" i="0" u="none" strike="noStrike" dirty="0">
                          <a:solidFill>
                            <a:srgbClr val="363636"/>
                          </a:solidFill>
                          <a:latin typeface="Verdana"/>
                        </a:rPr>
                        <a:t>=</a:t>
                      </a:r>
                      <a:r>
                        <a:rPr lang="en-US" altLang="zh-CN" sz="1600" b="0" i="0" u="none" strike="noStrike" dirty="0">
                          <a:solidFill>
                            <a:srgbClr val="363636"/>
                          </a:solidFill>
                          <a:latin typeface="宋体"/>
                        </a:rPr>
                        <a:t>〔</a:t>
                      </a:r>
                      <a:r>
                        <a:rPr lang="zh-CN" altLang="en-US" sz="1600" b="0" i="0" u="none" strike="noStrike" dirty="0">
                          <a:solidFill>
                            <a:srgbClr val="363636"/>
                          </a:solidFill>
                          <a:latin typeface="宋体"/>
                        </a:rPr>
                        <a:t>本期营业费用</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基期营业费用</a:t>
                      </a:r>
                      <a:r>
                        <a:rPr lang="en-US" altLang="zh-CN" sz="1600" b="0" i="0" u="none" strike="noStrike" dirty="0">
                          <a:solidFill>
                            <a:srgbClr val="363636"/>
                          </a:solidFill>
                          <a:latin typeface="宋体"/>
                        </a:rPr>
                        <a:t>〕</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基期营业费用</a:t>
                      </a:r>
                      <a:r>
                        <a:rPr lang="en-US" altLang="zh-CN" sz="1600" b="0" i="0" u="none" strike="noStrike" dirty="0">
                          <a:solidFill>
                            <a:srgbClr val="363636"/>
                          </a:solidFill>
                          <a:latin typeface="Verdana"/>
                        </a:rPr>
                        <a:t>×100%</a:t>
                      </a:r>
                      <a:endParaRPr lang="zh-CN" altLang="en-US" sz="1600" b="0" i="0" u="none" strike="noStrike" dirty="0">
                        <a:solidFill>
                          <a:srgbClr val="000000"/>
                        </a:solidFill>
                        <a:latin typeface="宋体"/>
                      </a:endParaRPr>
                    </a:p>
                  </a:txBody>
                  <a:tcPr marL="9525" marR="9525" marT="9525" marB="0" anchor="ctr"/>
                </a:tc>
                <a:tc>
                  <a:txBody>
                    <a:bodyPr/>
                    <a:lstStyle/>
                    <a:p>
                      <a:pPr algn="r" fontAlgn="ctr"/>
                      <a:r>
                        <a:rPr lang="en-US" altLang="zh-CN" sz="1600" b="0" i="0" u="none" strike="noStrike">
                          <a:solidFill>
                            <a:srgbClr val="000000"/>
                          </a:solidFill>
                          <a:latin typeface="宋体"/>
                        </a:rPr>
                        <a:t>5.72</a:t>
                      </a:r>
                    </a:p>
                  </a:txBody>
                  <a:tcPr marL="9525" marR="9525" marT="9525" marB="0" anchor="ctr"/>
                </a:tc>
                <a:tc>
                  <a:txBody>
                    <a:bodyPr/>
                    <a:lstStyle/>
                    <a:p>
                      <a:pPr algn="r" fontAlgn="ctr"/>
                      <a:r>
                        <a:rPr lang="en-US" altLang="zh-CN" sz="1600" b="0" i="0" u="none" strike="noStrike">
                          <a:solidFill>
                            <a:srgbClr val="000000"/>
                          </a:solidFill>
                          <a:latin typeface="宋体"/>
                        </a:rPr>
                        <a:t>21.11</a:t>
                      </a:r>
                    </a:p>
                  </a:txBody>
                  <a:tcPr marL="9525" marR="9525" marT="9525" marB="0" anchor="ctr"/>
                </a:tc>
              </a:tr>
              <a:tr h="570336">
                <a:tc>
                  <a:txBody>
                    <a:bodyPr/>
                    <a:lstStyle/>
                    <a:p>
                      <a:pPr algn="r" fontAlgn="ctr"/>
                      <a:r>
                        <a:rPr lang="en-US" altLang="zh-CN" sz="1600" b="0" i="0" u="none" strike="noStrike">
                          <a:solidFill>
                            <a:srgbClr val="000000"/>
                          </a:solidFill>
                          <a:latin typeface="宋体"/>
                        </a:rPr>
                        <a:t>7</a:t>
                      </a:r>
                    </a:p>
                  </a:txBody>
                  <a:tcPr marL="9525" marR="9525" marT="9525" marB="0" anchor="ctr"/>
                </a:tc>
                <a:tc>
                  <a:txBody>
                    <a:bodyPr/>
                    <a:lstStyle/>
                    <a:p>
                      <a:pPr algn="l" fontAlgn="ctr"/>
                      <a:r>
                        <a:rPr lang="zh-CN" altLang="en-US" sz="1600" b="0" i="0" u="none" strike="noStrike">
                          <a:solidFill>
                            <a:srgbClr val="000000"/>
                          </a:solidFill>
                          <a:latin typeface="宋体"/>
                        </a:rPr>
                        <a:t>管理费用变动率</a:t>
                      </a:r>
                      <a:r>
                        <a:rPr lang="en-US" altLang="zh-CN" sz="1600" b="0" i="0" u="none" strike="noStrike">
                          <a:solidFill>
                            <a:srgbClr val="363636"/>
                          </a:solidFill>
                          <a:latin typeface="Verdana"/>
                        </a:rPr>
                        <a:t>=</a:t>
                      </a:r>
                      <a:r>
                        <a:rPr lang="en-US" altLang="zh-CN" sz="1600" b="0" i="0" u="none" strike="noStrike">
                          <a:solidFill>
                            <a:srgbClr val="363636"/>
                          </a:solidFill>
                          <a:latin typeface="宋体"/>
                        </a:rPr>
                        <a:t>〔</a:t>
                      </a:r>
                      <a:r>
                        <a:rPr lang="zh-CN" altLang="en-US" sz="1600" b="0" i="0" u="none" strike="noStrike">
                          <a:solidFill>
                            <a:srgbClr val="363636"/>
                          </a:solidFill>
                          <a:latin typeface="宋体"/>
                        </a:rPr>
                        <a:t>本期管理费用</a:t>
                      </a:r>
                      <a:r>
                        <a:rPr lang="en-US" altLang="zh-CN" sz="1600" b="0" i="0" u="none" strike="noStrike">
                          <a:solidFill>
                            <a:srgbClr val="363636"/>
                          </a:solidFill>
                          <a:latin typeface="Verdana"/>
                        </a:rPr>
                        <a:t>-</a:t>
                      </a:r>
                      <a:r>
                        <a:rPr lang="zh-CN" altLang="en-US" sz="1600" b="0" i="0" u="none" strike="noStrike">
                          <a:solidFill>
                            <a:srgbClr val="363636"/>
                          </a:solidFill>
                          <a:latin typeface="宋体"/>
                        </a:rPr>
                        <a:t>基期管理费用</a:t>
                      </a:r>
                      <a:r>
                        <a:rPr lang="en-US" altLang="zh-CN" sz="1600" b="0" i="0" u="none" strike="noStrike">
                          <a:solidFill>
                            <a:srgbClr val="363636"/>
                          </a:solidFill>
                          <a:latin typeface="宋体"/>
                        </a:rPr>
                        <a:t>〕</a:t>
                      </a:r>
                      <a:r>
                        <a:rPr lang="en-US" altLang="zh-CN" sz="1600" b="0" i="0" u="none" strike="noStrike">
                          <a:solidFill>
                            <a:srgbClr val="363636"/>
                          </a:solidFill>
                          <a:latin typeface="Verdana"/>
                        </a:rPr>
                        <a:t>÷</a:t>
                      </a:r>
                      <a:r>
                        <a:rPr lang="zh-CN" altLang="en-US" sz="1600" b="0" i="0" u="none" strike="noStrike">
                          <a:solidFill>
                            <a:srgbClr val="363636"/>
                          </a:solidFill>
                          <a:latin typeface="宋体"/>
                        </a:rPr>
                        <a:t>基期管理费用</a:t>
                      </a:r>
                      <a:r>
                        <a:rPr lang="en-US" altLang="zh-CN" sz="1600" b="0" i="0" u="none" strike="noStrike">
                          <a:solidFill>
                            <a:srgbClr val="363636"/>
                          </a:solidFill>
                          <a:latin typeface="Verdana"/>
                        </a:rPr>
                        <a:t>×100%</a:t>
                      </a:r>
                      <a:endParaRPr lang="zh-CN" altLang="en-US" sz="1600" b="0" i="0" u="none" strike="noStrike">
                        <a:solidFill>
                          <a:srgbClr val="000000"/>
                        </a:solidFill>
                        <a:latin typeface="宋体"/>
                      </a:endParaRPr>
                    </a:p>
                  </a:txBody>
                  <a:tcPr marL="9525" marR="9525" marT="9525" marB="0" anchor="ctr"/>
                </a:tc>
                <a:tc>
                  <a:txBody>
                    <a:bodyPr/>
                    <a:lstStyle/>
                    <a:p>
                      <a:pPr algn="r" fontAlgn="ctr"/>
                      <a:r>
                        <a:rPr lang="en-US" altLang="zh-CN" sz="1600" b="0" i="0" u="none" strike="noStrike">
                          <a:solidFill>
                            <a:srgbClr val="000000"/>
                          </a:solidFill>
                          <a:latin typeface="宋体"/>
                        </a:rPr>
                        <a:t>7.61</a:t>
                      </a:r>
                    </a:p>
                  </a:txBody>
                  <a:tcPr marL="9525" marR="9525" marT="9525" marB="0" anchor="ctr"/>
                </a:tc>
                <a:tc>
                  <a:txBody>
                    <a:bodyPr/>
                    <a:lstStyle/>
                    <a:p>
                      <a:pPr algn="r" fontAlgn="ctr"/>
                      <a:r>
                        <a:rPr lang="en-US" altLang="zh-CN" sz="1600" b="0" i="0" u="none" strike="noStrike">
                          <a:solidFill>
                            <a:srgbClr val="FF0000"/>
                          </a:solidFill>
                          <a:latin typeface="宋体"/>
                        </a:rPr>
                        <a:t>8.67</a:t>
                      </a:r>
                    </a:p>
                  </a:txBody>
                  <a:tcPr marL="9525" marR="9525" marT="9525" marB="0" anchor="ctr"/>
                </a:tc>
              </a:tr>
              <a:tr h="570336">
                <a:tc>
                  <a:txBody>
                    <a:bodyPr/>
                    <a:lstStyle/>
                    <a:p>
                      <a:pPr algn="r" fontAlgn="ctr"/>
                      <a:r>
                        <a:rPr lang="en-US" altLang="zh-CN" sz="1600" b="0" i="0" u="none" strike="noStrike">
                          <a:solidFill>
                            <a:srgbClr val="000000"/>
                          </a:solidFill>
                          <a:latin typeface="宋体"/>
                        </a:rPr>
                        <a:t>8</a:t>
                      </a:r>
                    </a:p>
                  </a:txBody>
                  <a:tcPr marL="9525" marR="9525" marT="9525" marB="0" anchor="ctr"/>
                </a:tc>
                <a:tc>
                  <a:txBody>
                    <a:bodyPr/>
                    <a:lstStyle/>
                    <a:p>
                      <a:pPr algn="l" fontAlgn="ctr"/>
                      <a:r>
                        <a:rPr lang="zh-CN" altLang="en-US" sz="1600" b="0" i="0" u="none" strike="noStrike" dirty="0">
                          <a:solidFill>
                            <a:srgbClr val="000000"/>
                          </a:solidFill>
                          <a:latin typeface="宋体"/>
                        </a:rPr>
                        <a:t>财务费用变动率</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（本期财务费用</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基期财务费用）</a:t>
                      </a:r>
                      <a:r>
                        <a:rPr lang="en-US" altLang="zh-CN" sz="1600" b="0" i="0" u="none" strike="noStrike" dirty="0">
                          <a:solidFill>
                            <a:srgbClr val="363636"/>
                          </a:solidFill>
                          <a:latin typeface="Verdana"/>
                        </a:rPr>
                        <a:t>÷</a:t>
                      </a:r>
                      <a:r>
                        <a:rPr lang="zh-CN" altLang="en-US" sz="1600" b="0" i="0" u="none" strike="noStrike" dirty="0">
                          <a:solidFill>
                            <a:srgbClr val="363636"/>
                          </a:solidFill>
                          <a:latin typeface="宋体"/>
                        </a:rPr>
                        <a:t>基期财务费用</a:t>
                      </a:r>
                      <a:r>
                        <a:rPr lang="en-US" altLang="zh-CN" sz="1600" b="0" i="0" u="none" strike="noStrike" dirty="0">
                          <a:solidFill>
                            <a:srgbClr val="363636"/>
                          </a:solidFill>
                          <a:latin typeface="Verdana"/>
                        </a:rPr>
                        <a:t>×100%</a:t>
                      </a:r>
                      <a:endParaRPr lang="zh-CN" altLang="en-US" sz="1600" b="0" i="0" u="none" strike="noStrike" dirty="0">
                        <a:solidFill>
                          <a:srgbClr val="000000"/>
                        </a:solidFill>
                        <a:latin typeface="宋体"/>
                      </a:endParaRPr>
                    </a:p>
                  </a:txBody>
                  <a:tcPr marL="9525" marR="9525" marT="9525" marB="0" anchor="ctr"/>
                </a:tc>
                <a:tc>
                  <a:txBody>
                    <a:bodyPr/>
                    <a:lstStyle/>
                    <a:p>
                      <a:pPr algn="r" fontAlgn="ctr"/>
                      <a:r>
                        <a:rPr lang="en-US" altLang="zh-CN" sz="1600" b="0" i="0" u="none" strike="noStrike">
                          <a:solidFill>
                            <a:srgbClr val="000000"/>
                          </a:solidFill>
                          <a:latin typeface="宋体"/>
                        </a:rPr>
                        <a:t>-10.52</a:t>
                      </a:r>
                    </a:p>
                  </a:txBody>
                  <a:tcPr marL="9525" marR="9525" marT="9525" marB="0" anchor="ctr"/>
                </a:tc>
                <a:tc>
                  <a:txBody>
                    <a:bodyPr/>
                    <a:lstStyle/>
                    <a:p>
                      <a:pPr algn="r" fontAlgn="ctr"/>
                      <a:r>
                        <a:rPr lang="en-US" altLang="zh-CN" sz="1600" b="0" i="0" u="none" strike="noStrike">
                          <a:solidFill>
                            <a:srgbClr val="FF0000"/>
                          </a:solidFill>
                          <a:latin typeface="宋体"/>
                        </a:rPr>
                        <a:t>-24.74</a:t>
                      </a:r>
                    </a:p>
                  </a:txBody>
                  <a:tcPr marL="9525" marR="9525" marT="9525" marB="0" anchor="ctr"/>
                </a:tc>
              </a:tr>
              <a:tr h="435573">
                <a:tc>
                  <a:txBody>
                    <a:bodyPr/>
                    <a:lstStyle/>
                    <a:p>
                      <a:pPr algn="r" fontAlgn="ctr"/>
                      <a:r>
                        <a:rPr lang="en-US" altLang="zh-CN" sz="1600" b="0" i="0" u="none" strike="noStrike">
                          <a:solidFill>
                            <a:srgbClr val="000000"/>
                          </a:solidFill>
                          <a:latin typeface="宋体"/>
                        </a:rPr>
                        <a:t>9</a:t>
                      </a:r>
                    </a:p>
                  </a:txBody>
                  <a:tcPr marL="9525" marR="9525" marT="9525" marB="0" anchor="ctr"/>
                </a:tc>
                <a:tc>
                  <a:txBody>
                    <a:bodyPr/>
                    <a:lstStyle/>
                    <a:p>
                      <a:pPr algn="l" fontAlgn="ctr"/>
                      <a:r>
                        <a:rPr lang="zh-CN" altLang="en-US" sz="1600" b="0" i="0" u="none" strike="noStrike">
                          <a:solidFill>
                            <a:srgbClr val="000000"/>
                          </a:solidFill>
                          <a:latin typeface="宋体"/>
                        </a:rPr>
                        <a:t>主营业务利润率</a:t>
                      </a:r>
                      <a:r>
                        <a:rPr lang="en-US" altLang="zh-CN" sz="1600" b="0" i="0" u="none" strike="noStrike">
                          <a:solidFill>
                            <a:srgbClr val="000000"/>
                          </a:solidFill>
                          <a:latin typeface="宋体"/>
                        </a:rPr>
                        <a:t>=</a:t>
                      </a:r>
                      <a:r>
                        <a:rPr lang="zh-CN" altLang="en-US" sz="1600" b="0" i="0" u="none" strike="noStrike">
                          <a:solidFill>
                            <a:srgbClr val="000000"/>
                          </a:solidFill>
                          <a:latin typeface="宋体"/>
                        </a:rPr>
                        <a:t>主营业务利润</a:t>
                      </a:r>
                      <a:r>
                        <a:rPr lang="en-US" altLang="zh-CN" sz="1600" b="0" i="0" u="none" strike="noStrike">
                          <a:solidFill>
                            <a:srgbClr val="000000"/>
                          </a:solidFill>
                          <a:latin typeface="宋体"/>
                        </a:rPr>
                        <a:t>÷</a:t>
                      </a:r>
                      <a:r>
                        <a:rPr lang="zh-CN" altLang="en-US" sz="1600" b="0" i="0" u="none" strike="noStrike">
                          <a:solidFill>
                            <a:srgbClr val="000000"/>
                          </a:solidFill>
                          <a:latin typeface="宋体"/>
                        </a:rPr>
                        <a:t>主营业务收入</a:t>
                      </a:r>
                      <a:r>
                        <a:rPr lang="en-US" altLang="zh-CN" sz="1600" b="0" i="0" u="none" strike="noStrike">
                          <a:solidFill>
                            <a:srgbClr val="000000"/>
                          </a:solidFill>
                          <a:latin typeface="宋体"/>
                        </a:rPr>
                        <a:t>×100%</a:t>
                      </a:r>
                    </a:p>
                  </a:txBody>
                  <a:tcPr marL="9525" marR="9525" marT="9525" marB="0" anchor="ctr"/>
                </a:tc>
                <a:tc>
                  <a:txBody>
                    <a:bodyPr/>
                    <a:lstStyle/>
                    <a:p>
                      <a:pPr algn="r" fontAlgn="ctr"/>
                      <a:r>
                        <a:rPr lang="en-US" altLang="zh-CN" sz="1600" b="0" i="0" u="none" strike="noStrike">
                          <a:solidFill>
                            <a:srgbClr val="000000"/>
                          </a:solidFill>
                          <a:latin typeface="宋体"/>
                        </a:rPr>
                        <a:t>27.99</a:t>
                      </a:r>
                    </a:p>
                  </a:txBody>
                  <a:tcPr marL="9525" marR="9525" marT="9525" marB="0" anchor="ctr"/>
                </a:tc>
                <a:tc>
                  <a:txBody>
                    <a:bodyPr/>
                    <a:lstStyle/>
                    <a:p>
                      <a:pPr algn="r" fontAlgn="ctr"/>
                      <a:r>
                        <a:rPr lang="en-US" altLang="zh-CN" sz="1600" b="0" i="0" u="none" strike="noStrike">
                          <a:solidFill>
                            <a:srgbClr val="FF0000"/>
                          </a:solidFill>
                          <a:latin typeface="宋体"/>
                        </a:rPr>
                        <a:t>26.84</a:t>
                      </a:r>
                    </a:p>
                  </a:txBody>
                  <a:tcPr marL="9525" marR="9525" marT="9525" marB="0" anchor="ctr"/>
                </a:tc>
              </a:tr>
              <a:tr h="647344">
                <a:tc>
                  <a:txBody>
                    <a:bodyPr/>
                    <a:lstStyle/>
                    <a:p>
                      <a:pPr algn="r" fontAlgn="ctr"/>
                      <a:r>
                        <a:rPr lang="en-US" altLang="zh-CN" sz="1600" b="0" i="0" u="none" strike="noStrike" dirty="0">
                          <a:solidFill>
                            <a:srgbClr val="000000"/>
                          </a:solidFill>
                          <a:latin typeface="宋体"/>
                        </a:rPr>
                        <a:t>10</a:t>
                      </a:r>
                    </a:p>
                  </a:txBody>
                  <a:tcPr marL="9525" marR="9525" marT="9525" marB="0" anchor="ctr"/>
                </a:tc>
                <a:tc>
                  <a:txBody>
                    <a:bodyPr/>
                    <a:lstStyle/>
                    <a:p>
                      <a:pPr algn="l" fontAlgn="ctr"/>
                      <a:r>
                        <a:rPr lang="zh-CN" altLang="en-US" sz="1600" b="0" i="0" u="none" strike="noStrike" dirty="0">
                          <a:solidFill>
                            <a:srgbClr val="FF0000"/>
                          </a:solidFill>
                          <a:latin typeface="宋体"/>
                        </a:rPr>
                        <a:t>主营业务利润变动率</a:t>
                      </a:r>
                      <a:r>
                        <a:rPr lang="en-US" altLang="zh-CN" sz="1600" b="0" i="0" u="none" strike="noStrike" dirty="0">
                          <a:solidFill>
                            <a:srgbClr val="FF0000"/>
                          </a:solidFill>
                          <a:latin typeface="宋体"/>
                        </a:rPr>
                        <a:t>=</a:t>
                      </a:r>
                      <a:r>
                        <a:rPr lang="zh-CN" altLang="en-US" sz="1600" b="0" i="0" u="none" strike="noStrike" dirty="0">
                          <a:solidFill>
                            <a:srgbClr val="FF0000"/>
                          </a:solidFill>
                          <a:latin typeface="宋体"/>
                        </a:rPr>
                        <a:t>（本期主营业务利润</a:t>
                      </a:r>
                      <a:r>
                        <a:rPr lang="en-US" altLang="zh-CN" sz="1600" b="0" i="0" u="none" strike="noStrike" dirty="0">
                          <a:solidFill>
                            <a:srgbClr val="FF0000"/>
                          </a:solidFill>
                          <a:latin typeface="宋体"/>
                        </a:rPr>
                        <a:t>-</a:t>
                      </a:r>
                      <a:r>
                        <a:rPr lang="zh-CN" altLang="en-US" sz="1600" b="0" i="0" u="none" strike="noStrike" dirty="0">
                          <a:solidFill>
                            <a:srgbClr val="FF0000"/>
                          </a:solidFill>
                          <a:latin typeface="宋体"/>
                        </a:rPr>
                        <a:t>基期主营业务利润）</a:t>
                      </a:r>
                      <a:r>
                        <a:rPr lang="en-US" altLang="zh-CN" sz="1600" b="0" i="0" u="none" strike="noStrike" dirty="0">
                          <a:solidFill>
                            <a:srgbClr val="FF0000"/>
                          </a:solidFill>
                          <a:latin typeface="宋体"/>
                        </a:rPr>
                        <a:t>÷</a:t>
                      </a:r>
                      <a:r>
                        <a:rPr lang="zh-CN" altLang="en-US" sz="1600" b="0" i="0" u="none" strike="noStrike" dirty="0">
                          <a:solidFill>
                            <a:srgbClr val="FF0000"/>
                          </a:solidFill>
                          <a:latin typeface="宋体"/>
                        </a:rPr>
                        <a:t>基期主营业务利润</a:t>
                      </a:r>
                      <a:r>
                        <a:rPr lang="en-US" altLang="zh-CN" sz="1600" b="0" i="0" u="none" strike="noStrike" dirty="0">
                          <a:solidFill>
                            <a:srgbClr val="FF0000"/>
                          </a:solidFill>
                          <a:latin typeface="宋体"/>
                        </a:rPr>
                        <a:t>×100%</a:t>
                      </a:r>
                    </a:p>
                  </a:txBody>
                  <a:tcPr marL="9525" marR="9525" marT="9525" marB="0" anchor="ctr"/>
                </a:tc>
                <a:tc>
                  <a:txBody>
                    <a:bodyPr/>
                    <a:lstStyle/>
                    <a:p>
                      <a:pPr algn="r" fontAlgn="ctr"/>
                      <a:r>
                        <a:rPr lang="en-US" altLang="zh-CN" sz="1600" b="0" i="0" u="none" strike="noStrike" dirty="0">
                          <a:solidFill>
                            <a:srgbClr val="FF0000"/>
                          </a:solidFill>
                          <a:latin typeface="宋体"/>
                        </a:rPr>
                        <a:t>28.2</a:t>
                      </a:r>
                    </a:p>
                  </a:txBody>
                  <a:tcPr marL="9525" marR="9525" marT="9525" marB="0" anchor="ctr"/>
                </a:tc>
                <a:tc>
                  <a:txBody>
                    <a:bodyPr/>
                    <a:lstStyle/>
                    <a:p>
                      <a:pPr algn="r" fontAlgn="ctr"/>
                      <a:r>
                        <a:rPr lang="en-US" altLang="zh-CN" sz="1600" b="0" i="0" u="none" strike="noStrike" dirty="0">
                          <a:solidFill>
                            <a:srgbClr val="FF0000"/>
                          </a:solidFill>
                          <a:latin typeface="宋体"/>
                        </a:rPr>
                        <a:t>15.87</a:t>
                      </a:r>
                    </a:p>
                  </a:txBody>
                  <a:tcPr marL="9525" marR="9525" marT="9525" marB="0" anchor="ctr"/>
                </a:tc>
              </a:tr>
            </a:tbl>
          </a:graphicData>
        </a:graphic>
      </p:graphicFrame>
    </p:spTree>
    <p:extLst>
      <p:ext uri="{BB962C8B-B14F-4D97-AF65-F5344CB8AC3E}">
        <p14:creationId xmlns:p14="http://schemas.microsoft.com/office/powerpoint/2010/main" val="39898229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395536" y="908720"/>
          <a:ext cx="7200800" cy="5781093"/>
        </p:xfrm>
        <a:graphic>
          <a:graphicData uri="http://schemas.openxmlformats.org/drawingml/2006/table">
            <a:tbl>
              <a:tblPr firstRow="1" bandRow="1">
                <a:tableStyleId>{5C22544A-7EE6-4342-B048-85BDC9FD1C3A}</a:tableStyleId>
              </a:tblPr>
              <a:tblGrid>
                <a:gridCol w="576064"/>
                <a:gridCol w="3816424"/>
                <a:gridCol w="1440160"/>
                <a:gridCol w="1368152"/>
              </a:tblGrid>
              <a:tr h="537714">
                <a:tc>
                  <a:txBody>
                    <a:bodyPr/>
                    <a:lstStyle/>
                    <a:p>
                      <a:pPr algn="l" fontAlgn="ctr"/>
                      <a:r>
                        <a:rPr lang="zh-CN" altLang="en-US" sz="1800" b="0" i="0" u="none" strike="noStrike" dirty="0">
                          <a:solidFill>
                            <a:srgbClr val="000000"/>
                          </a:solidFill>
                          <a:latin typeface="宋体"/>
                        </a:rPr>
                        <a:t>序号</a:t>
                      </a:r>
                    </a:p>
                  </a:txBody>
                  <a:tcPr marL="9525" marR="9525" marT="9525" marB="0" anchor="ctr"/>
                </a:tc>
                <a:tc>
                  <a:txBody>
                    <a:bodyPr/>
                    <a:lstStyle/>
                    <a:p>
                      <a:pPr algn="l" fontAlgn="ctr"/>
                      <a:r>
                        <a:rPr lang="zh-CN" altLang="en-US" sz="1800" b="0" i="0" u="none" strike="noStrike" dirty="0">
                          <a:solidFill>
                            <a:srgbClr val="000000"/>
                          </a:solidFill>
                          <a:latin typeface="宋体"/>
                        </a:rPr>
                        <a:t>指标名称</a:t>
                      </a:r>
                    </a:p>
                  </a:txBody>
                  <a:tcPr marL="9525" marR="9525" marT="9525" marB="0" anchor="ctr"/>
                </a:tc>
                <a:tc>
                  <a:txBody>
                    <a:bodyPr/>
                    <a:lstStyle/>
                    <a:p>
                      <a:pPr algn="l" fontAlgn="ctr"/>
                      <a:r>
                        <a:rPr lang="zh-CN" altLang="en-US" sz="1800" b="0" i="0" u="none" strike="noStrike">
                          <a:solidFill>
                            <a:srgbClr val="000000"/>
                          </a:solidFill>
                          <a:latin typeface="宋体"/>
                        </a:rPr>
                        <a:t>行业指标（</a:t>
                      </a:r>
                      <a:r>
                        <a:rPr lang="en-US" altLang="zh-CN" sz="1800" b="0" i="0" u="none" strike="noStrike">
                          <a:solidFill>
                            <a:srgbClr val="000000"/>
                          </a:solidFill>
                          <a:latin typeface="宋体"/>
                        </a:rPr>
                        <a:t>%</a:t>
                      </a:r>
                      <a:r>
                        <a:rPr lang="zh-CN" altLang="en-US" sz="1800" b="0" i="0" u="none" strike="noStrike">
                          <a:solidFill>
                            <a:srgbClr val="000000"/>
                          </a:solidFill>
                          <a:latin typeface="宋体"/>
                        </a:rPr>
                        <a:t>）横向</a:t>
                      </a:r>
                    </a:p>
                  </a:txBody>
                  <a:tcPr marL="9525" marR="9525" marT="9525" marB="0" anchor="ctr"/>
                </a:tc>
                <a:tc>
                  <a:txBody>
                    <a:bodyPr/>
                    <a:lstStyle/>
                    <a:p>
                      <a:pPr algn="l" fontAlgn="ctr"/>
                      <a:r>
                        <a:rPr lang="zh-CN" altLang="en-US" sz="1800" b="0" i="0" u="none" strike="noStrike" dirty="0">
                          <a:solidFill>
                            <a:srgbClr val="000000"/>
                          </a:solidFill>
                          <a:latin typeface="宋体"/>
                        </a:rPr>
                        <a:t>企业指标（</a:t>
                      </a:r>
                      <a:r>
                        <a:rPr lang="en-US" altLang="zh-CN" sz="1800" b="0" i="0" u="none" strike="noStrike" dirty="0">
                          <a:solidFill>
                            <a:srgbClr val="000000"/>
                          </a:solidFill>
                          <a:latin typeface="宋体"/>
                        </a:rPr>
                        <a:t>%</a:t>
                      </a:r>
                      <a:r>
                        <a:rPr lang="zh-CN" altLang="en-US" sz="1800" b="0" i="0" u="none" strike="noStrike" dirty="0">
                          <a:solidFill>
                            <a:srgbClr val="000000"/>
                          </a:solidFill>
                          <a:latin typeface="宋体"/>
                        </a:rPr>
                        <a:t>）纵向</a:t>
                      </a:r>
                    </a:p>
                  </a:txBody>
                  <a:tcPr marL="9525" marR="9525" marT="9525" marB="0" anchor="ctr"/>
                </a:tc>
              </a:tr>
              <a:tr h="783272">
                <a:tc>
                  <a:txBody>
                    <a:bodyPr/>
                    <a:lstStyle/>
                    <a:p>
                      <a:pPr algn="r" fontAlgn="ctr"/>
                      <a:r>
                        <a:rPr lang="en-US" altLang="zh-CN" sz="1600" b="0" i="0" u="none" strike="noStrike" dirty="0">
                          <a:solidFill>
                            <a:srgbClr val="000000"/>
                          </a:solidFill>
                          <a:latin typeface="宋体"/>
                        </a:rPr>
                        <a:t>11</a:t>
                      </a:r>
                    </a:p>
                  </a:txBody>
                  <a:tcPr marL="9525" marR="9525" marT="9525" marB="0" anchor="ctr"/>
                </a:tc>
                <a:tc>
                  <a:txBody>
                    <a:bodyPr/>
                    <a:lstStyle/>
                    <a:p>
                      <a:pPr algn="l" fontAlgn="ctr"/>
                      <a:r>
                        <a:rPr lang="zh-CN" altLang="en-US" sz="1600" b="0" i="0" u="none" strike="noStrike" dirty="0">
                          <a:solidFill>
                            <a:srgbClr val="000000"/>
                          </a:solidFill>
                          <a:latin typeface="宋体"/>
                        </a:rPr>
                        <a:t>成本利润率</a:t>
                      </a:r>
                      <a:r>
                        <a:rPr lang="en-US" altLang="zh-CN" sz="1600" b="0" i="0" u="none" strike="noStrike" dirty="0">
                          <a:solidFill>
                            <a:srgbClr val="000000"/>
                          </a:solidFill>
                          <a:latin typeface="宋体"/>
                        </a:rPr>
                        <a:t>=</a:t>
                      </a:r>
                      <a:r>
                        <a:rPr lang="zh-CN" altLang="en-US" sz="1600" b="0" i="0" u="none" strike="noStrike" dirty="0">
                          <a:solidFill>
                            <a:srgbClr val="000000"/>
                          </a:solidFill>
                          <a:latin typeface="宋体"/>
                        </a:rPr>
                        <a:t>主营业务利润</a:t>
                      </a:r>
                      <a:r>
                        <a:rPr lang="en-US" altLang="zh-CN" sz="1600" b="0" i="0" u="none" strike="noStrike" dirty="0">
                          <a:solidFill>
                            <a:srgbClr val="000000"/>
                          </a:solidFill>
                          <a:latin typeface="宋体"/>
                        </a:rPr>
                        <a:t>/</a:t>
                      </a:r>
                      <a:r>
                        <a:rPr lang="zh-CN" altLang="en-US" sz="1600" b="0" i="0" u="none" strike="noStrike" dirty="0">
                          <a:solidFill>
                            <a:srgbClr val="000000"/>
                          </a:solidFill>
                          <a:latin typeface="宋体"/>
                        </a:rPr>
                        <a:t>主营业务成本</a:t>
                      </a:r>
                    </a:p>
                  </a:txBody>
                  <a:tcPr marL="9525" marR="9525" marT="9525" marB="0" anchor="ctr"/>
                </a:tc>
                <a:tc>
                  <a:txBody>
                    <a:bodyPr/>
                    <a:lstStyle/>
                    <a:p>
                      <a:pPr algn="r" fontAlgn="ctr"/>
                      <a:r>
                        <a:rPr lang="en-US" altLang="zh-CN" sz="1600" b="0" i="0" u="none" strike="noStrike">
                          <a:solidFill>
                            <a:srgbClr val="000000"/>
                          </a:solidFill>
                          <a:latin typeface="宋体"/>
                        </a:rPr>
                        <a:t>38.9</a:t>
                      </a:r>
                    </a:p>
                  </a:txBody>
                  <a:tcPr marL="9525" marR="9525" marT="9525" marB="0" anchor="ctr"/>
                </a:tc>
                <a:tc>
                  <a:txBody>
                    <a:bodyPr/>
                    <a:lstStyle/>
                    <a:p>
                      <a:pPr algn="r" fontAlgn="ctr"/>
                      <a:r>
                        <a:rPr lang="en-US" altLang="zh-CN" sz="1600" b="0" i="0" u="none" strike="noStrike" dirty="0">
                          <a:solidFill>
                            <a:srgbClr val="FF0000"/>
                          </a:solidFill>
                          <a:latin typeface="宋体"/>
                        </a:rPr>
                        <a:t>36.89</a:t>
                      </a:r>
                    </a:p>
                  </a:txBody>
                  <a:tcPr marL="9525" marR="9525" marT="9525" marB="0" anchor="ctr"/>
                </a:tc>
              </a:tr>
              <a:tr h="783272">
                <a:tc>
                  <a:txBody>
                    <a:bodyPr/>
                    <a:lstStyle/>
                    <a:p>
                      <a:pPr algn="r" fontAlgn="ctr"/>
                      <a:r>
                        <a:rPr lang="en-US" altLang="zh-CN" sz="1600" b="0" i="0" u="none" strike="noStrike">
                          <a:solidFill>
                            <a:srgbClr val="000000"/>
                          </a:solidFill>
                          <a:latin typeface="宋体"/>
                        </a:rPr>
                        <a:t>12</a:t>
                      </a:r>
                    </a:p>
                  </a:txBody>
                  <a:tcPr marL="9525" marR="9525" marT="9525" marB="0" anchor="ctr"/>
                </a:tc>
                <a:tc>
                  <a:txBody>
                    <a:bodyPr/>
                    <a:lstStyle/>
                    <a:p>
                      <a:pPr algn="l" fontAlgn="ctr"/>
                      <a:r>
                        <a:rPr lang="zh-CN" altLang="en-US" sz="1600" b="0" i="0" u="none" strike="noStrike" dirty="0">
                          <a:solidFill>
                            <a:srgbClr val="000000"/>
                          </a:solidFill>
                          <a:latin typeface="宋体"/>
                        </a:rPr>
                        <a:t>主营业务成本率与主营业务收入变动率</a:t>
                      </a:r>
                    </a:p>
                  </a:txBody>
                  <a:tcPr marL="9525" marR="9525" marT="9525" marB="0" anchor="ctr"/>
                </a:tc>
                <a:tc>
                  <a:txBody>
                    <a:bodyPr/>
                    <a:lstStyle/>
                    <a:p>
                      <a:pPr algn="r" fontAlgn="ctr"/>
                      <a:r>
                        <a:rPr lang="en-US" altLang="zh-CN" sz="1600" b="0" i="0" u="none" strike="noStrike">
                          <a:solidFill>
                            <a:srgbClr val="000000"/>
                          </a:solidFill>
                          <a:latin typeface="宋体"/>
                        </a:rPr>
                        <a:t>92.28</a:t>
                      </a:r>
                    </a:p>
                  </a:txBody>
                  <a:tcPr marL="9525" marR="9525" marT="9525" marB="0" anchor="ctr"/>
                </a:tc>
                <a:tc>
                  <a:txBody>
                    <a:bodyPr/>
                    <a:lstStyle/>
                    <a:p>
                      <a:pPr algn="r" fontAlgn="ctr"/>
                      <a:r>
                        <a:rPr lang="en-US" altLang="zh-CN" sz="1600" b="0" i="0" u="none" strike="noStrike">
                          <a:solidFill>
                            <a:srgbClr val="FF0000"/>
                          </a:solidFill>
                          <a:latin typeface="宋体"/>
                        </a:rPr>
                        <a:t>106.2</a:t>
                      </a:r>
                    </a:p>
                  </a:txBody>
                  <a:tcPr marL="9525" marR="9525" marT="9525" marB="0" anchor="ctr"/>
                </a:tc>
              </a:tr>
              <a:tr h="783272">
                <a:tc>
                  <a:txBody>
                    <a:bodyPr/>
                    <a:lstStyle/>
                    <a:p>
                      <a:pPr algn="r" fontAlgn="ctr"/>
                      <a:r>
                        <a:rPr lang="en-US" altLang="zh-CN" sz="1600" b="0" i="0" u="none" strike="noStrike">
                          <a:solidFill>
                            <a:srgbClr val="000000"/>
                          </a:solidFill>
                          <a:latin typeface="宋体"/>
                        </a:rPr>
                        <a:t>13</a:t>
                      </a:r>
                    </a:p>
                  </a:txBody>
                  <a:tcPr marL="9525" marR="9525" marT="9525" marB="0" anchor="ctr"/>
                </a:tc>
                <a:tc>
                  <a:txBody>
                    <a:bodyPr/>
                    <a:lstStyle/>
                    <a:p>
                      <a:pPr algn="l" fontAlgn="ctr"/>
                      <a:r>
                        <a:rPr lang="zh-CN" altLang="en-US" sz="1600" b="0" i="0" u="none" strike="noStrike" dirty="0">
                          <a:solidFill>
                            <a:srgbClr val="000000"/>
                          </a:solidFill>
                          <a:latin typeface="宋体"/>
                        </a:rPr>
                        <a:t>应纳税所得额变动率与主营业务收入变动率</a:t>
                      </a:r>
                    </a:p>
                  </a:txBody>
                  <a:tcPr marL="9525" marR="9525" marT="9525" marB="0" anchor="ctr"/>
                </a:tc>
                <a:tc>
                  <a:txBody>
                    <a:bodyPr/>
                    <a:lstStyle/>
                    <a:p>
                      <a:pPr algn="r" fontAlgn="ctr"/>
                      <a:r>
                        <a:rPr lang="en-US" altLang="zh-CN" sz="1600" b="0" i="0" u="none" strike="noStrike">
                          <a:solidFill>
                            <a:srgbClr val="000000"/>
                          </a:solidFill>
                          <a:latin typeface="宋体"/>
                        </a:rPr>
                        <a:t>807.07</a:t>
                      </a:r>
                    </a:p>
                  </a:txBody>
                  <a:tcPr marL="9525" marR="9525" marT="9525" marB="0" anchor="ctr"/>
                </a:tc>
                <a:tc>
                  <a:txBody>
                    <a:bodyPr/>
                    <a:lstStyle/>
                    <a:p>
                      <a:pPr algn="r" fontAlgn="ctr"/>
                      <a:r>
                        <a:rPr lang="en-US" altLang="zh-CN" sz="1600" b="0" i="0" u="none" strike="noStrike">
                          <a:solidFill>
                            <a:srgbClr val="FF0000"/>
                          </a:solidFill>
                          <a:latin typeface="宋体"/>
                        </a:rPr>
                        <a:t>775.51</a:t>
                      </a:r>
                    </a:p>
                  </a:txBody>
                  <a:tcPr marL="9525" marR="9525" marT="9525" marB="0" anchor="ctr"/>
                </a:tc>
              </a:tr>
              <a:tr h="783272">
                <a:tc>
                  <a:txBody>
                    <a:bodyPr/>
                    <a:lstStyle/>
                    <a:p>
                      <a:pPr algn="r" fontAlgn="ctr"/>
                      <a:r>
                        <a:rPr lang="en-US" altLang="zh-CN" sz="1600" b="0" i="0" u="none" strike="noStrike">
                          <a:solidFill>
                            <a:srgbClr val="000000"/>
                          </a:solidFill>
                          <a:latin typeface="宋体"/>
                        </a:rPr>
                        <a:t>14</a:t>
                      </a:r>
                    </a:p>
                  </a:txBody>
                  <a:tcPr marL="9525" marR="9525" marT="9525" marB="0" anchor="ctr"/>
                </a:tc>
                <a:tc>
                  <a:txBody>
                    <a:bodyPr/>
                    <a:lstStyle/>
                    <a:p>
                      <a:pPr algn="l" fontAlgn="ctr"/>
                      <a:r>
                        <a:rPr lang="zh-CN" altLang="en-US" sz="1600" b="0" i="0" u="none" strike="noStrike" dirty="0">
                          <a:solidFill>
                            <a:srgbClr val="000000"/>
                          </a:solidFill>
                          <a:latin typeface="宋体"/>
                        </a:rPr>
                        <a:t>期间费用变动率与主营业务收入变动率</a:t>
                      </a:r>
                    </a:p>
                  </a:txBody>
                  <a:tcPr marL="9525" marR="9525" marT="9525" marB="0" anchor="ctr"/>
                </a:tc>
                <a:tc>
                  <a:txBody>
                    <a:bodyPr/>
                    <a:lstStyle/>
                    <a:p>
                      <a:pPr algn="r" fontAlgn="ctr"/>
                      <a:r>
                        <a:rPr lang="en-US" altLang="zh-CN" sz="1600" b="0" i="0" u="none" strike="noStrike" dirty="0">
                          <a:solidFill>
                            <a:srgbClr val="000000"/>
                          </a:solidFill>
                          <a:latin typeface="宋体"/>
                        </a:rPr>
                        <a:t>52.77</a:t>
                      </a:r>
                    </a:p>
                  </a:txBody>
                  <a:tcPr marL="9525" marR="9525" marT="9525" marB="0" anchor="ctr"/>
                </a:tc>
                <a:tc>
                  <a:txBody>
                    <a:bodyPr/>
                    <a:lstStyle/>
                    <a:p>
                      <a:pPr algn="r" fontAlgn="ctr"/>
                      <a:r>
                        <a:rPr lang="en-US" altLang="zh-CN" sz="1600" b="0" i="0" u="none" strike="noStrike">
                          <a:solidFill>
                            <a:srgbClr val="FF0000"/>
                          </a:solidFill>
                          <a:latin typeface="宋体"/>
                        </a:rPr>
                        <a:t>59.13</a:t>
                      </a:r>
                    </a:p>
                  </a:txBody>
                  <a:tcPr marL="9525" marR="9525" marT="9525" marB="0" anchor="ctr"/>
                </a:tc>
              </a:tr>
              <a:tr h="783272">
                <a:tc>
                  <a:txBody>
                    <a:bodyPr/>
                    <a:lstStyle/>
                    <a:p>
                      <a:pPr algn="r" fontAlgn="ctr"/>
                      <a:r>
                        <a:rPr lang="en-US" altLang="zh-CN" sz="1600" b="0" i="0" u="none" strike="noStrike">
                          <a:solidFill>
                            <a:srgbClr val="000000"/>
                          </a:solidFill>
                          <a:latin typeface="宋体"/>
                        </a:rPr>
                        <a:t>15</a:t>
                      </a:r>
                    </a:p>
                  </a:txBody>
                  <a:tcPr marL="9525" marR="9525" marT="9525" marB="0" anchor="ctr"/>
                </a:tc>
                <a:tc>
                  <a:txBody>
                    <a:bodyPr/>
                    <a:lstStyle/>
                    <a:p>
                      <a:pPr algn="l" fontAlgn="ctr"/>
                      <a:r>
                        <a:rPr lang="zh-CN" altLang="en-US" sz="1600" b="0" i="0" u="none" strike="noStrike" dirty="0">
                          <a:solidFill>
                            <a:srgbClr val="000000"/>
                          </a:solidFill>
                          <a:latin typeface="宋体"/>
                        </a:rPr>
                        <a:t>主营业务利润变动率与主营业务收入变动率</a:t>
                      </a:r>
                    </a:p>
                  </a:txBody>
                  <a:tcPr marL="9525" marR="9525" marT="9525" marB="0" anchor="ctr"/>
                </a:tc>
                <a:tc>
                  <a:txBody>
                    <a:bodyPr/>
                    <a:lstStyle/>
                    <a:p>
                      <a:pPr algn="r" fontAlgn="ctr"/>
                      <a:r>
                        <a:rPr lang="en-US" altLang="zh-CN" sz="1600" b="0" i="0" u="none" strike="noStrike" dirty="0">
                          <a:solidFill>
                            <a:srgbClr val="000000"/>
                          </a:solidFill>
                          <a:latin typeface="宋体"/>
                        </a:rPr>
                        <a:t>120.97</a:t>
                      </a:r>
                    </a:p>
                  </a:txBody>
                  <a:tcPr marL="9525" marR="9525" marT="9525" marB="0" anchor="ctr"/>
                </a:tc>
                <a:tc>
                  <a:txBody>
                    <a:bodyPr/>
                    <a:lstStyle/>
                    <a:p>
                      <a:pPr algn="r" fontAlgn="ctr"/>
                      <a:r>
                        <a:rPr lang="en-US" altLang="zh-CN" sz="1600" b="0" i="0" u="none" strike="noStrike" dirty="0">
                          <a:solidFill>
                            <a:srgbClr val="FF0000"/>
                          </a:solidFill>
                          <a:latin typeface="宋体"/>
                        </a:rPr>
                        <a:t>78.98</a:t>
                      </a:r>
                    </a:p>
                  </a:txBody>
                  <a:tcPr marL="9525" marR="9525" marT="9525" marB="0" anchor="ctr"/>
                </a:tc>
              </a:tr>
              <a:tr h="326642">
                <a:tc>
                  <a:txBody>
                    <a:bodyPr/>
                    <a:lstStyle/>
                    <a:p>
                      <a:pPr algn="r" fontAlgn="ctr"/>
                      <a:r>
                        <a:rPr lang="en-US" altLang="zh-CN" sz="1600" b="0" i="0" u="none" strike="noStrike">
                          <a:solidFill>
                            <a:srgbClr val="000000"/>
                          </a:solidFill>
                          <a:latin typeface="宋体"/>
                        </a:rPr>
                        <a:t>16</a:t>
                      </a:r>
                    </a:p>
                  </a:txBody>
                  <a:tcPr marL="9525" marR="9525" marT="9525" marB="0" anchor="ctr"/>
                </a:tc>
                <a:tc>
                  <a:txBody>
                    <a:bodyPr/>
                    <a:lstStyle/>
                    <a:p>
                      <a:pPr algn="l" fontAlgn="ctr"/>
                      <a:r>
                        <a:rPr lang="zh-CN" altLang="en-US" sz="1600" b="0" i="0" u="none" strike="noStrike" dirty="0">
                          <a:solidFill>
                            <a:srgbClr val="000000"/>
                          </a:solidFill>
                          <a:latin typeface="宋体"/>
                        </a:rPr>
                        <a:t>所得税税负率</a:t>
                      </a:r>
                    </a:p>
                  </a:txBody>
                  <a:tcPr marL="9525" marR="9525" marT="9525" marB="0" anchor="ctr"/>
                </a:tc>
                <a:tc>
                  <a:txBody>
                    <a:bodyPr/>
                    <a:lstStyle/>
                    <a:p>
                      <a:pPr algn="r" fontAlgn="ctr"/>
                      <a:r>
                        <a:rPr lang="en-US" altLang="zh-CN" sz="1600" b="0" i="0" u="none" strike="noStrike">
                          <a:solidFill>
                            <a:srgbClr val="000000"/>
                          </a:solidFill>
                          <a:latin typeface="宋体"/>
                        </a:rPr>
                        <a:t>33</a:t>
                      </a:r>
                    </a:p>
                  </a:txBody>
                  <a:tcPr marL="9525" marR="9525" marT="9525" marB="0" anchor="ctr"/>
                </a:tc>
                <a:tc>
                  <a:txBody>
                    <a:bodyPr/>
                    <a:lstStyle/>
                    <a:p>
                      <a:pPr algn="r" fontAlgn="ctr"/>
                      <a:r>
                        <a:rPr lang="en-US" altLang="zh-CN" sz="1600" b="0" i="0" u="none" strike="noStrike" dirty="0">
                          <a:solidFill>
                            <a:srgbClr val="FF0000"/>
                          </a:solidFill>
                          <a:latin typeface="宋体"/>
                        </a:rPr>
                        <a:t>33</a:t>
                      </a:r>
                    </a:p>
                  </a:txBody>
                  <a:tcPr marL="9525" marR="9525" marT="9525" marB="0" anchor="ctr"/>
                </a:tc>
              </a:tr>
              <a:tr h="326642">
                <a:tc>
                  <a:txBody>
                    <a:bodyPr/>
                    <a:lstStyle/>
                    <a:p>
                      <a:pPr algn="r" fontAlgn="ctr"/>
                      <a:r>
                        <a:rPr lang="en-US" altLang="zh-CN" sz="1600" b="0" i="0" u="none" strike="noStrike">
                          <a:solidFill>
                            <a:srgbClr val="000000"/>
                          </a:solidFill>
                          <a:latin typeface="宋体"/>
                        </a:rPr>
                        <a:t>17</a:t>
                      </a:r>
                    </a:p>
                  </a:txBody>
                  <a:tcPr marL="9525" marR="9525" marT="9525" marB="0" anchor="ctr"/>
                </a:tc>
                <a:tc>
                  <a:txBody>
                    <a:bodyPr/>
                    <a:lstStyle/>
                    <a:p>
                      <a:pPr algn="l" fontAlgn="ctr"/>
                      <a:r>
                        <a:rPr lang="zh-CN" altLang="en-US" sz="1600" b="0" i="0" u="none" strike="noStrike" dirty="0">
                          <a:solidFill>
                            <a:srgbClr val="000000"/>
                          </a:solidFill>
                          <a:latin typeface="宋体"/>
                        </a:rPr>
                        <a:t>所得税税负变动率</a:t>
                      </a:r>
                    </a:p>
                  </a:txBody>
                  <a:tcPr marL="9525" marR="9525" marT="9525" marB="0" anchor="ctr"/>
                </a:tc>
                <a:tc>
                  <a:txBody>
                    <a:bodyPr/>
                    <a:lstStyle/>
                    <a:p>
                      <a:pPr algn="r" fontAlgn="ctr"/>
                      <a:r>
                        <a:rPr lang="en-US" altLang="zh-CN" sz="1600" b="0" i="0" u="none" strike="noStrike">
                          <a:solidFill>
                            <a:srgbClr val="000000"/>
                          </a:solidFill>
                          <a:latin typeface="宋体"/>
                        </a:rPr>
                        <a:t>120.82</a:t>
                      </a:r>
                    </a:p>
                  </a:txBody>
                  <a:tcPr marL="9525" marR="9525" marT="9525" marB="0" anchor="ctr"/>
                </a:tc>
                <a:tc>
                  <a:txBody>
                    <a:bodyPr/>
                    <a:lstStyle/>
                    <a:p>
                      <a:pPr algn="r" fontAlgn="ctr"/>
                      <a:r>
                        <a:rPr lang="en-US" altLang="zh-CN" sz="1600" b="0" i="0" u="none" strike="noStrike" dirty="0">
                          <a:solidFill>
                            <a:srgbClr val="FF0000"/>
                          </a:solidFill>
                          <a:latin typeface="宋体"/>
                        </a:rPr>
                        <a:t>118.28</a:t>
                      </a:r>
                    </a:p>
                  </a:txBody>
                  <a:tcPr marL="9525" marR="9525" marT="9525" marB="0" anchor="ctr"/>
                </a:tc>
              </a:tr>
              <a:tr h="326642">
                <a:tc>
                  <a:txBody>
                    <a:bodyPr/>
                    <a:lstStyle/>
                    <a:p>
                      <a:pPr algn="r" fontAlgn="ctr"/>
                      <a:r>
                        <a:rPr lang="en-US" altLang="zh-CN" sz="1600" b="0" i="0" u="none" strike="noStrike">
                          <a:solidFill>
                            <a:srgbClr val="000000"/>
                          </a:solidFill>
                          <a:latin typeface="宋体"/>
                        </a:rPr>
                        <a:t>18</a:t>
                      </a:r>
                    </a:p>
                  </a:txBody>
                  <a:tcPr marL="9525" marR="9525" marT="9525" marB="0" anchor="ctr"/>
                </a:tc>
                <a:tc>
                  <a:txBody>
                    <a:bodyPr/>
                    <a:lstStyle/>
                    <a:p>
                      <a:pPr algn="l" fontAlgn="ctr"/>
                      <a:r>
                        <a:rPr lang="zh-CN" altLang="en-US" sz="1600" b="0" i="0" u="none" strike="noStrike" dirty="0">
                          <a:solidFill>
                            <a:srgbClr val="000000"/>
                          </a:solidFill>
                          <a:latin typeface="宋体"/>
                        </a:rPr>
                        <a:t>营业外收入变动率</a:t>
                      </a:r>
                    </a:p>
                  </a:txBody>
                  <a:tcPr marL="9525" marR="9525" marT="9525" marB="0" anchor="ctr"/>
                </a:tc>
                <a:tc>
                  <a:txBody>
                    <a:bodyPr/>
                    <a:lstStyle/>
                    <a:p>
                      <a:pPr algn="r" fontAlgn="ctr"/>
                      <a:r>
                        <a:rPr lang="en-US" altLang="zh-CN" sz="1600" b="0" i="0" u="none" strike="noStrike">
                          <a:solidFill>
                            <a:srgbClr val="000000"/>
                          </a:solidFill>
                          <a:latin typeface="宋体"/>
                        </a:rPr>
                        <a:t>0</a:t>
                      </a:r>
                    </a:p>
                  </a:txBody>
                  <a:tcPr marL="9525" marR="9525" marT="9525" marB="0" anchor="ctr"/>
                </a:tc>
                <a:tc>
                  <a:txBody>
                    <a:bodyPr/>
                    <a:lstStyle/>
                    <a:p>
                      <a:pPr algn="r" fontAlgn="ctr"/>
                      <a:r>
                        <a:rPr lang="en-US" altLang="zh-CN" sz="1600" b="0" i="0" u="none" strike="noStrike" dirty="0">
                          <a:solidFill>
                            <a:srgbClr val="FF0000"/>
                          </a:solidFill>
                          <a:latin typeface="宋体"/>
                        </a:rPr>
                        <a:t>0</a:t>
                      </a:r>
                    </a:p>
                  </a:txBody>
                  <a:tcPr marL="9525" marR="9525" marT="9525" marB="0" anchor="ctr"/>
                </a:tc>
              </a:tr>
              <a:tr h="326642">
                <a:tc>
                  <a:txBody>
                    <a:bodyPr/>
                    <a:lstStyle/>
                    <a:p>
                      <a:pPr algn="r" fontAlgn="ctr"/>
                      <a:r>
                        <a:rPr lang="en-US" altLang="zh-CN" sz="1600" b="0" i="0" u="none" strike="noStrike" dirty="0">
                          <a:solidFill>
                            <a:srgbClr val="000000"/>
                          </a:solidFill>
                          <a:latin typeface="宋体"/>
                        </a:rPr>
                        <a:t>19</a:t>
                      </a:r>
                    </a:p>
                  </a:txBody>
                  <a:tcPr marL="9525" marR="9525" marT="9525" marB="0" anchor="ctr"/>
                </a:tc>
                <a:tc>
                  <a:txBody>
                    <a:bodyPr/>
                    <a:lstStyle/>
                    <a:p>
                      <a:pPr algn="l" fontAlgn="ctr"/>
                      <a:r>
                        <a:rPr lang="zh-CN" altLang="en-US" sz="1600" b="0" i="0" u="none" strike="noStrike" dirty="0">
                          <a:solidFill>
                            <a:srgbClr val="000000"/>
                          </a:solidFill>
                          <a:latin typeface="宋体"/>
                        </a:rPr>
                        <a:t>营业外支出变动率</a:t>
                      </a:r>
                    </a:p>
                  </a:txBody>
                  <a:tcPr marL="9525" marR="9525" marT="9525" marB="0" anchor="ctr"/>
                </a:tc>
                <a:tc>
                  <a:txBody>
                    <a:bodyPr/>
                    <a:lstStyle/>
                    <a:p>
                      <a:pPr algn="r" fontAlgn="ctr"/>
                      <a:r>
                        <a:rPr lang="en-US" altLang="zh-CN" sz="1600" b="0" i="0" u="none" strike="noStrike" dirty="0">
                          <a:solidFill>
                            <a:srgbClr val="000000"/>
                          </a:solidFill>
                          <a:latin typeface="宋体"/>
                        </a:rPr>
                        <a:t>49.1</a:t>
                      </a:r>
                    </a:p>
                  </a:txBody>
                  <a:tcPr marL="9525" marR="9525" marT="9525" marB="0" anchor="ctr"/>
                </a:tc>
                <a:tc>
                  <a:txBody>
                    <a:bodyPr/>
                    <a:lstStyle/>
                    <a:p>
                      <a:pPr algn="r" fontAlgn="ctr"/>
                      <a:r>
                        <a:rPr lang="en-US" altLang="zh-CN" sz="1600" b="0" i="0" u="none" strike="noStrike" dirty="0">
                          <a:solidFill>
                            <a:srgbClr val="FF0000"/>
                          </a:solidFill>
                          <a:latin typeface="宋体"/>
                        </a:rPr>
                        <a:t>-416.86</a:t>
                      </a:r>
                    </a:p>
                  </a:txBody>
                  <a:tcPr marL="9525" marR="9525" marT="9525" marB="0" anchor="ctr"/>
                </a:tc>
              </a:tr>
            </a:tbl>
          </a:graphicData>
        </a:graphic>
      </p:graphicFrame>
      <p:sp>
        <p:nvSpPr>
          <p:cNvPr id="5" name="标题 2"/>
          <p:cNvSpPr>
            <a:spLocks noGrp="1"/>
          </p:cNvSpPr>
          <p:nvPr>
            <p:ph type="title"/>
          </p:nvPr>
        </p:nvSpPr>
        <p:spPr>
          <a:xfrm>
            <a:off x="1115616" y="260648"/>
            <a:ext cx="6292552" cy="576064"/>
          </a:xfrm>
        </p:spPr>
        <p:txBody>
          <a:bodyPr>
            <a:normAutofit/>
          </a:bodyPr>
          <a:lstStyle/>
          <a:p>
            <a:r>
              <a:rPr lang="zh-CN" altLang="en-US" sz="2000" dirty="0" smtClean="0"/>
              <a:t>企业指标分析表</a:t>
            </a:r>
            <a:endParaRPr lang="zh-CN" altLang="en-US" sz="2000" dirty="0"/>
          </a:p>
        </p:txBody>
      </p:sp>
    </p:spTree>
    <p:extLst>
      <p:ext uri="{BB962C8B-B14F-4D97-AF65-F5344CB8AC3E}">
        <p14:creationId xmlns:p14="http://schemas.microsoft.com/office/powerpoint/2010/main" val="2615790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p:cNvSpPr>
            <a:spLocks noGrp="1" noChangeArrowheads="1"/>
          </p:cNvSpPr>
          <p:nvPr>
            <p:ph idx="1"/>
          </p:nvPr>
        </p:nvSpPr>
        <p:spPr/>
        <p:txBody>
          <a:bodyPr>
            <a:normAutofit/>
          </a:bodyPr>
          <a:lstStyle/>
          <a:p>
            <a:r>
              <a:rPr lang="zh-CN" altLang="en-US" sz="3200" dirty="0" smtClean="0">
                <a:solidFill>
                  <a:srgbClr val="000000"/>
                </a:solidFill>
                <a:latin typeface="宋体" pitchFamily="2" charset="-122"/>
              </a:rPr>
              <a:t>应纳税所得额变动</a:t>
            </a:r>
            <a:r>
              <a:rPr lang="zh-CN" altLang="en-US" sz="3200" dirty="0">
                <a:solidFill>
                  <a:srgbClr val="000000"/>
                </a:solidFill>
                <a:latin typeface="宋体" pitchFamily="2" charset="-122"/>
              </a:rPr>
              <a:t>率 </a:t>
            </a:r>
            <a:r>
              <a:rPr lang="zh-CN" altLang="en-US" sz="3200" dirty="0" smtClean="0">
                <a:solidFill>
                  <a:srgbClr val="FF0000"/>
                </a:solidFill>
                <a:latin typeface="宋体" pitchFamily="2" charset="-122"/>
              </a:rPr>
              <a:t>（所得税）</a:t>
            </a:r>
            <a:endParaRPr lang="zh-CN" altLang="en-US" sz="3200" dirty="0">
              <a:solidFill>
                <a:srgbClr val="FF0000"/>
              </a:solidFill>
              <a:latin typeface="宋体" pitchFamily="2" charset="-122"/>
            </a:endParaRPr>
          </a:p>
          <a:p>
            <a:pPr lvl="1"/>
            <a:r>
              <a:rPr lang="zh-CN" altLang="en-US" sz="2800" dirty="0">
                <a:solidFill>
                  <a:srgbClr val="000000"/>
                </a:solidFill>
                <a:latin typeface="宋体" pitchFamily="2" charset="-122"/>
              </a:rPr>
              <a:t>应纳税所得额变动率</a:t>
            </a:r>
            <a:r>
              <a:rPr lang="zh-CN" altLang="en-US" sz="2800" dirty="0">
                <a:solidFill>
                  <a:srgbClr val="000000"/>
                </a:solidFill>
                <a:latin typeface="" charset="0"/>
              </a:rPr>
              <a:t>=</a:t>
            </a:r>
            <a:r>
              <a:rPr lang="zh-CN" altLang="en-US" sz="2800" dirty="0">
                <a:solidFill>
                  <a:srgbClr val="000000"/>
                </a:solidFill>
                <a:latin typeface="宋体" pitchFamily="2" charset="-122"/>
              </a:rPr>
              <a:t>（评估期累计应纳税所得额</a:t>
            </a:r>
            <a:r>
              <a:rPr lang="zh-CN" altLang="en-US" sz="2800" dirty="0">
                <a:solidFill>
                  <a:srgbClr val="000000"/>
                </a:solidFill>
                <a:latin typeface="" charset="0"/>
              </a:rPr>
              <a:t>-</a:t>
            </a:r>
            <a:r>
              <a:rPr lang="zh-CN" altLang="en-US" sz="2800" dirty="0">
                <a:solidFill>
                  <a:srgbClr val="000000"/>
                </a:solidFill>
                <a:latin typeface="宋体" pitchFamily="2" charset="-122"/>
              </a:rPr>
              <a:t>基期累计应纳税所得额）÷基期累计应纳税所得额×</a:t>
            </a:r>
            <a:r>
              <a:rPr lang="zh-CN" altLang="en-US" sz="2800" dirty="0">
                <a:solidFill>
                  <a:srgbClr val="000000"/>
                </a:solidFill>
                <a:latin typeface="" charset="0"/>
              </a:rPr>
              <a:t>100%</a:t>
            </a:r>
            <a:r>
              <a:rPr lang="zh-CN" altLang="en-US" sz="2800" dirty="0">
                <a:latin typeface="华文新魏" pitchFamily="2" charset="-122"/>
                <a:ea typeface="华文新魏" pitchFamily="2" charset="-122"/>
              </a:rPr>
              <a:t> </a:t>
            </a:r>
          </a:p>
          <a:p>
            <a:pPr lvl="2"/>
            <a:r>
              <a:rPr lang="zh-CN" altLang="en-US" sz="2800" dirty="0">
                <a:solidFill>
                  <a:srgbClr val="000000"/>
                </a:solidFill>
                <a:latin typeface="宋体" pitchFamily="2" charset="-122"/>
              </a:rPr>
              <a:t>该指标如果发生较大变化，可能存在少计收入、多列成本，人为调节利润问题；也可能存在费用配比不合理等问题。</a:t>
            </a:r>
            <a:r>
              <a:rPr lang="zh-CN" altLang="en-US" sz="2800" dirty="0">
                <a:latin typeface="华文新魏" pitchFamily="2" charset="-122"/>
                <a:ea typeface="华文新魏" pitchFamily="2" charset="-122"/>
              </a:rPr>
              <a:t> </a:t>
            </a:r>
          </a:p>
        </p:txBody>
      </p:sp>
    </p:spTree>
    <p:extLst>
      <p:ext uri="{BB962C8B-B14F-4D97-AF65-F5344CB8AC3E}">
        <p14:creationId xmlns:p14="http://schemas.microsoft.com/office/powerpoint/2010/main" val="2505668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340768"/>
            <a:ext cx="7920880" cy="4666523"/>
          </a:xfrm>
        </p:spPr>
        <p:txBody>
          <a:bodyPr>
            <a:normAutofit/>
          </a:bodyPr>
          <a:lstStyle/>
          <a:p>
            <a:r>
              <a:rPr lang="zh-CN" altLang="en-US" sz="3200" dirty="0" smtClean="0"/>
              <a:t>分析：</a:t>
            </a:r>
            <a:endParaRPr lang="en-US" altLang="zh-CN" sz="3200" dirty="0" smtClean="0"/>
          </a:p>
          <a:p>
            <a:r>
              <a:rPr lang="en-US" altLang="zh-CN" sz="3200" dirty="0" smtClean="0"/>
              <a:t>1</a:t>
            </a:r>
            <a:r>
              <a:rPr lang="zh-CN" altLang="en-US" sz="3200" dirty="0" smtClean="0"/>
              <a:t>、企业纵向指标的分析：</a:t>
            </a:r>
            <a:endParaRPr lang="en-US" altLang="zh-CN" sz="3200" dirty="0" smtClean="0"/>
          </a:p>
          <a:p>
            <a:r>
              <a:rPr lang="zh-CN" altLang="en-US" sz="3200" dirty="0" smtClean="0"/>
              <a:t>（</a:t>
            </a:r>
            <a:r>
              <a:rPr lang="en-US" altLang="zh-CN" sz="3200" dirty="0" smtClean="0"/>
              <a:t>1</a:t>
            </a:r>
            <a:r>
              <a:rPr lang="zh-CN" altLang="en-US" sz="3200" dirty="0" smtClean="0"/>
              <a:t>）企业主营业务利润比上年增长</a:t>
            </a:r>
            <a:r>
              <a:rPr lang="en-US" altLang="zh-CN" sz="3200" dirty="0" smtClean="0"/>
              <a:t>15.87%</a:t>
            </a:r>
            <a:r>
              <a:rPr lang="zh-CN" altLang="en-US" sz="3200" dirty="0" smtClean="0"/>
              <a:t>，低于主营业务收入的增长</a:t>
            </a:r>
            <a:r>
              <a:rPr lang="en-US" altLang="zh-CN" sz="3200" dirty="0" smtClean="0"/>
              <a:t>20.09%</a:t>
            </a:r>
            <a:r>
              <a:rPr lang="zh-CN" altLang="en-US" sz="3200" dirty="0" smtClean="0"/>
              <a:t>，应着重分析收入或成本方成是否存在问题。</a:t>
            </a:r>
            <a:endParaRPr lang="en-US" altLang="zh-CN" sz="3200" dirty="0" smtClean="0"/>
          </a:p>
        </p:txBody>
      </p:sp>
    </p:spTree>
    <p:extLst>
      <p:ext uri="{BB962C8B-B14F-4D97-AF65-F5344CB8AC3E}">
        <p14:creationId xmlns:p14="http://schemas.microsoft.com/office/powerpoint/2010/main" val="33370317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a:t>（</a:t>
            </a:r>
            <a:r>
              <a:rPr lang="en-US" altLang="zh-CN" sz="3200" dirty="0"/>
              <a:t>2</a:t>
            </a:r>
            <a:r>
              <a:rPr lang="zh-CN" altLang="en-US" sz="3200" dirty="0"/>
              <a:t>）主营业务收入比上年增长</a:t>
            </a:r>
            <a:r>
              <a:rPr lang="en-US" altLang="zh-CN" sz="3200" dirty="0"/>
              <a:t>20.09%</a:t>
            </a:r>
            <a:r>
              <a:rPr lang="zh-CN" altLang="en-US" sz="3200" dirty="0"/>
              <a:t>，说明企业本期经营态势较好，整体经济收益保持在较高水平，销售收入增幅较大。</a:t>
            </a:r>
            <a:endParaRPr lang="en-US" altLang="zh-CN" sz="3200" dirty="0"/>
          </a:p>
          <a:p>
            <a:endParaRPr lang="zh-CN" altLang="en-US" dirty="0"/>
          </a:p>
        </p:txBody>
      </p:sp>
    </p:spTree>
    <p:extLst>
      <p:ext uri="{BB962C8B-B14F-4D97-AF65-F5344CB8AC3E}">
        <p14:creationId xmlns:p14="http://schemas.microsoft.com/office/powerpoint/2010/main" val="15096057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a:t>（</a:t>
            </a:r>
            <a:r>
              <a:rPr lang="en-US" altLang="zh-CN" sz="3200" dirty="0"/>
              <a:t>3</a:t>
            </a:r>
            <a:r>
              <a:rPr lang="zh-CN" altLang="en-US" sz="3200" dirty="0"/>
              <a:t>）主营业务成本比上年增长</a:t>
            </a:r>
            <a:r>
              <a:rPr lang="en-US" altLang="zh-CN" sz="3200" dirty="0"/>
              <a:t>21.33%</a:t>
            </a:r>
            <a:r>
              <a:rPr lang="zh-CN" altLang="en-US" sz="3200" dirty="0"/>
              <a:t>，该指标随着主营业务收入的增长而增长，应与主营业务收入的增长速度一致，而该指标略高收入的增长速度，应审查企业是否存在成本不实或成本正常情况下，收入方面存在问题。</a:t>
            </a:r>
          </a:p>
          <a:p>
            <a:endParaRPr lang="zh-CN" altLang="en-US" dirty="0"/>
          </a:p>
        </p:txBody>
      </p:sp>
    </p:spTree>
    <p:extLst>
      <p:ext uri="{BB962C8B-B14F-4D97-AF65-F5344CB8AC3E}">
        <p14:creationId xmlns:p14="http://schemas.microsoft.com/office/powerpoint/2010/main" val="30358681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20688"/>
            <a:ext cx="7239000" cy="5835048"/>
          </a:xfrm>
        </p:spPr>
        <p:txBody>
          <a:bodyPr>
            <a:normAutofit/>
          </a:bodyPr>
          <a:lstStyle/>
          <a:p>
            <a:r>
              <a:rPr lang="zh-CN" altLang="en-US" dirty="0" smtClean="0"/>
              <a:t>（</a:t>
            </a:r>
            <a:r>
              <a:rPr lang="en-US" altLang="zh-CN" dirty="0" smtClean="0"/>
              <a:t>4</a:t>
            </a:r>
            <a:r>
              <a:rPr lang="zh-CN" altLang="en-US" dirty="0" smtClean="0"/>
              <a:t>）经营费用比上年增长</a:t>
            </a:r>
            <a:r>
              <a:rPr lang="en-US" altLang="zh-CN" dirty="0" smtClean="0"/>
              <a:t>21.11%</a:t>
            </a:r>
            <a:r>
              <a:rPr lang="zh-CN" altLang="en-US" dirty="0" smtClean="0"/>
              <a:t>，该指标随着主营业务收入变动同比同向。考虑到企业经营费用主要列支经营人员工资及福利费和经营过程中发生的一些费用，相对来说比较稳定，而该企业经营费用增长高于主营业务收入增长</a:t>
            </a:r>
            <a:r>
              <a:rPr lang="en-US" altLang="zh-CN" dirty="0" smtClean="0"/>
              <a:t>20.09%</a:t>
            </a:r>
            <a:r>
              <a:rPr lang="zh-CN" altLang="en-US" dirty="0" smtClean="0"/>
              <a:t>，应审核是否存在多列支费用的问题。</a:t>
            </a:r>
            <a:endParaRPr lang="en-US" altLang="zh-CN" dirty="0" smtClean="0"/>
          </a:p>
        </p:txBody>
      </p:sp>
    </p:spTree>
    <p:extLst>
      <p:ext uri="{BB962C8B-B14F-4D97-AF65-F5344CB8AC3E}">
        <p14:creationId xmlns:p14="http://schemas.microsoft.com/office/powerpoint/2010/main" val="40402588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a:t>（</a:t>
            </a:r>
            <a:r>
              <a:rPr lang="en-US" altLang="zh-CN" sz="3200" dirty="0"/>
              <a:t>5</a:t>
            </a:r>
            <a:r>
              <a:rPr lang="zh-CN" altLang="en-US" sz="3200" dirty="0"/>
              <a:t>）管理费用比上年增长</a:t>
            </a:r>
            <a:r>
              <a:rPr lang="en-US" altLang="zh-CN" sz="3200" dirty="0"/>
              <a:t>8.67%</a:t>
            </a:r>
            <a:r>
              <a:rPr lang="zh-CN" altLang="en-US" sz="3200" dirty="0"/>
              <a:t>，该指标反映企业本期发生的管理费用与历史同期发生的管理费用变动情况。管理费用基本属于固定费用，企业该项费用比上年增长</a:t>
            </a:r>
            <a:r>
              <a:rPr lang="en-US" altLang="zh-CN" sz="3200" dirty="0"/>
              <a:t>8.79%</a:t>
            </a:r>
            <a:r>
              <a:rPr lang="zh-CN" altLang="en-US" sz="3200" dirty="0"/>
              <a:t>，应重点审查。</a:t>
            </a:r>
            <a:endParaRPr lang="en-US" altLang="zh-CN" sz="3200" dirty="0"/>
          </a:p>
          <a:p>
            <a:endParaRPr lang="zh-CN" altLang="en-US" dirty="0"/>
          </a:p>
        </p:txBody>
      </p:sp>
    </p:spTree>
    <p:extLst>
      <p:ext uri="{BB962C8B-B14F-4D97-AF65-F5344CB8AC3E}">
        <p14:creationId xmlns:p14="http://schemas.microsoft.com/office/powerpoint/2010/main" val="20913051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dirty="0"/>
              <a:t>（</a:t>
            </a:r>
            <a:r>
              <a:rPr lang="en-US" altLang="zh-CN" sz="3200" dirty="0"/>
              <a:t>6</a:t>
            </a:r>
            <a:r>
              <a:rPr lang="zh-CN" altLang="en-US" sz="3200" dirty="0"/>
              <a:t>）营业外支出变动率</a:t>
            </a:r>
            <a:r>
              <a:rPr lang="en-US" altLang="zh-CN" sz="3200" dirty="0"/>
              <a:t>-416.86%</a:t>
            </a:r>
            <a:r>
              <a:rPr lang="zh-CN" altLang="en-US" sz="3200" dirty="0"/>
              <a:t>，该指标比上年同期下降</a:t>
            </a:r>
            <a:r>
              <a:rPr lang="en-US" altLang="zh-CN" sz="3200" dirty="0"/>
              <a:t>-416.86%</a:t>
            </a:r>
            <a:r>
              <a:rPr lang="zh-CN" altLang="en-US" sz="3200" dirty="0"/>
              <a:t>，考虑到企业营业外支出存在税法不允许列支的项目、税法限制性列支项目及须经税务机关审批方可列支的项目，因此应重点审查。</a:t>
            </a:r>
          </a:p>
          <a:p>
            <a:endParaRPr lang="zh-CN" altLang="en-US" dirty="0"/>
          </a:p>
        </p:txBody>
      </p:sp>
    </p:spTree>
    <p:extLst>
      <p:ext uri="{BB962C8B-B14F-4D97-AF65-F5344CB8AC3E}">
        <p14:creationId xmlns:p14="http://schemas.microsoft.com/office/powerpoint/2010/main" val="18421712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92696"/>
            <a:ext cx="7239000" cy="5763040"/>
          </a:xfrm>
        </p:spPr>
        <p:txBody>
          <a:bodyPr>
            <a:normAutofit/>
          </a:bodyPr>
          <a:lstStyle/>
          <a:p>
            <a:r>
              <a:rPr lang="en-US" altLang="zh-CN" dirty="0" smtClean="0"/>
              <a:t>2</a:t>
            </a:r>
            <a:r>
              <a:rPr lang="zh-CN" altLang="en-US" dirty="0" smtClean="0"/>
              <a:t>、通过对上表采集的该行业有关财务指标（标准值如上表所例），进行异常分析，判断企业是否存在异常申报的情形。</a:t>
            </a:r>
            <a:endParaRPr lang="en-US" altLang="zh-CN" dirty="0" smtClean="0"/>
          </a:p>
          <a:p>
            <a:r>
              <a:rPr lang="zh-CN" altLang="en-US" dirty="0" smtClean="0"/>
              <a:t>对比结果：以上</a:t>
            </a:r>
            <a:r>
              <a:rPr lang="en-US" altLang="zh-CN" dirty="0" smtClean="0"/>
              <a:t>19</a:t>
            </a:r>
            <a:r>
              <a:rPr lang="zh-CN" altLang="en-US" dirty="0" smtClean="0"/>
              <a:t>项企业指标与同行业指标的对比，差异较大的指标项目主要涉及到主营业务收入、主营业务费用、主营业务利润、经营费用等。</a:t>
            </a:r>
            <a:endParaRPr lang="en-US" altLang="zh-CN" dirty="0" smtClean="0"/>
          </a:p>
        </p:txBody>
      </p:sp>
    </p:spTree>
    <p:extLst>
      <p:ext uri="{BB962C8B-B14F-4D97-AF65-F5344CB8AC3E}">
        <p14:creationId xmlns:p14="http://schemas.microsoft.com/office/powerpoint/2010/main" val="29599083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a:t>企业主营业务收入增长率低于同行增长率，而主营业务成本、主营业务费用、经营费用增长率却都高于同行业增长率。影响到主营业务利润和主营业务利变动率，所得税税负率都低于行业增长率。应为重点核实项目：财务费用下降比例较高，应核实财务费用扣除的真实情况。</a:t>
            </a:r>
          </a:p>
          <a:p>
            <a:endParaRPr lang="zh-CN" altLang="en-US" dirty="0"/>
          </a:p>
        </p:txBody>
      </p:sp>
    </p:spTree>
    <p:extLst>
      <p:ext uri="{BB962C8B-B14F-4D97-AF65-F5344CB8AC3E}">
        <p14:creationId xmlns:p14="http://schemas.microsoft.com/office/powerpoint/2010/main" val="10027982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332656"/>
            <a:ext cx="8229600" cy="5746643"/>
          </a:xfrm>
        </p:spPr>
        <p:txBody>
          <a:bodyPr>
            <a:normAutofit/>
          </a:bodyPr>
          <a:lstStyle/>
          <a:p>
            <a:r>
              <a:rPr lang="en-US" altLang="zh-CN" dirty="0" smtClean="0"/>
              <a:t>3</a:t>
            </a:r>
            <a:r>
              <a:rPr lang="zh-CN" altLang="en-US" dirty="0" smtClean="0"/>
              <a:t>、根据配比指标的分析，指出该企业纳税评估的核查方向。</a:t>
            </a:r>
            <a:endParaRPr lang="en-US" altLang="zh-CN" dirty="0" smtClean="0"/>
          </a:p>
          <a:p>
            <a:r>
              <a:rPr lang="zh-CN" altLang="en-US" dirty="0" smtClean="0"/>
              <a:t>（</a:t>
            </a:r>
            <a:r>
              <a:rPr lang="en-US" altLang="zh-CN" dirty="0" smtClean="0"/>
              <a:t>1</a:t>
            </a:r>
            <a:r>
              <a:rPr lang="zh-CN" altLang="en-US" dirty="0" smtClean="0"/>
              <a:t>）主营业务成本变动率与主营业务收入变动率比率＝</a:t>
            </a:r>
            <a:r>
              <a:rPr lang="en-US" altLang="zh-CN" dirty="0" smtClean="0"/>
              <a:t>21.33/21.09=106.17%</a:t>
            </a:r>
            <a:r>
              <a:rPr lang="zh-CN" altLang="en-US" dirty="0" smtClean="0"/>
              <a:t>，两者正常应趋于</a:t>
            </a:r>
            <a:r>
              <a:rPr lang="en-US" altLang="zh-CN" dirty="0" smtClean="0"/>
              <a:t>1</a:t>
            </a:r>
            <a:r>
              <a:rPr lang="zh-CN" altLang="en-US" dirty="0" smtClean="0"/>
              <a:t>，应审核成本方面是否存在问题； </a:t>
            </a:r>
            <a:endParaRPr lang="en-US" altLang="zh-CN" dirty="0" smtClean="0"/>
          </a:p>
          <a:p>
            <a:r>
              <a:rPr lang="zh-CN" altLang="en-US" dirty="0" smtClean="0"/>
              <a:t>（</a:t>
            </a:r>
            <a:r>
              <a:rPr lang="en-US" altLang="zh-CN" dirty="0" smtClean="0"/>
              <a:t>2</a:t>
            </a:r>
            <a:r>
              <a:rPr lang="zh-CN" altLang="en-US" dirty="0" smtClean="0"/>
              <a:t>）经营费用变动率与主营业务收入变动率＝</a:t>
            </a:r>
            <a:r>
              <a:rPr lang="en-US" altLang="zh-CN" dirty="0" smtClean="0"/>
              <a:t>21.11/20.09</a:t>
            </a:r>
            <a:r>
              <a:rPr lang="zh-CN" altLang="en-US" dirty="0" smtClean="0"/>
              <a:t>＝</a:t>
            </a:r>
            <a:r>
              <a:rPr lang="en-US" altLang="zh-CN" dirty="0" smtClean="0"/>
              <a:t>105.82%</a:t>
            </a:r>
            <a:r>
              <a:rPr lang="zh-CN" altLang="en-US" dirty="0" smtClean="0"/>
              <a:t>，企业主营业务收入变动率变动幅度小于经营费用变动率变动幅度，则应进行重点评估，审核企业是否存在少计收入、多计费用或虚列费用的情形。</a:t>
            </a:r>
            <a:endParaRPr lang="en-US" altLang="zh-CN" dirty="0" smtClean="0"/>
          </a:p>
          <a:p>
            <a:endParaRPr lang="en-US" altLang="zh-CN" dirty="0" smtClean="0"/>
          </a:p>
          <a:p>
            <a:endParaRPr lang="zh-CN" altLang="en-US" dirty="0"/>
          </a:p>
        </p:txBody>
      </p:sp>
    </p:spTree>
    <p:extLst>
      <p:ext uri="{BB962C8B-B14F-4D97-AF65-F5344CB8AC3E}">
        <p14:creationId xmlns:p14="http://schemas.microsoft.com/office/powerpoint/2010/main" val="36487167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a:t>
            </a:r>
            <a:r>
              <a:rPr lang="en-US" altLang="zh-CN" dirty="0"/>
              <a:t>3</a:t>
            </a:r>
            <a:r>
              <a:rPr lang="zh-CN" altLang="en-US" dirty="0"/>
              <a:t>）管理费用变动率与主营业务收入变动率＝</a:t>
            </a:r>
            <a:r>
              <a:rPr lang="en-US" altLang="zh-CN" dirty="0"/>
              <a:t>8.67/20.09</a:t>
            </a:r>
            <a:r>
              <a:rPr lang="zh-CN" altLang="en-US" dirty="0"/>
              <a:t>＝</a:t>
            </a:r>
            <a:r>
              <a:rPr lang="en-US" altLang="zh-CN" dirty="0"/>
              <a:t>43.16%,</a:t>
            </a:r>
            <a:r>
              <a:rPr lang="zh-CN" altLang="en-US" dirty="0"/>
              <a:t>管理费用属于固定费用，应重点审核该科目的真实性、费用开支是否与经营有关。</a:t>
            </a:r>
            <a:endParaRPr lang="en-US" altLang="zh-CN" dirty="0"/>
          </a:p>
          <a:p>
            <a:r>
              <a:rPr lang="zh-CN" altLang="en-US" dirty="0"/>
              <a:t>（</a:t>
            </a:r>
            <a:r>
              <a:rPr lang="en-US" altLang="zh-CN" dirty="0"/>
              <a:t>4</a:t>
            </a:r>
            <a:r>
              <a:rPr lang="zh-CN" altLang="en-US" dirty="0"/>
              <a:t>）主营业务利润变动率与主营业务收入变动率＝</a:t>
            </a:r>
            <a:r>
              <a:rPr lang="en-US" altLang="zh-CN" dirty="0"/>
              <a:t>78.78%,</a:t>
            </a:r>
            <a:r>
              <a:rPr lang="zh-CN" altLang="en-US" dirty="0"/>
              <a:t>该比值正常情况下应趋于</a:t>
            </a:r>
            <a:r>
              <a:rPr lang="en-US" altLang="zh-CN" dirty="0"/>
              <a:t>1</a:t>
            </a:r>
            <a:r>
              <a:rPr lang="zh-CN" altLang="en-US" dirty="0"/>
              <a:t>，而该企业每一单位收入带来的利润小于同行业单位收入带来的利润，应重点审核企业成本和收入是否存在问题。 </a:t>
            </a:r>
            <a:endParaRPr lang="en-US" altLang="zh-CN" dirty="0"/>
          </a:p>
          <a:p>
            <a:endParaRPr lang="zh-CN" altLang="en-US" dirty="0"/>
          </a:p>
        </p:txBody>
      </p:sp>
    </p:spTree>
    <p:extLst>
      <p:ext uri="{BB962C8B-B14F-4D97-AF65-F5344CB8AC3E}">
        <p14:creationId xmlns:p14="http://schemas.microsoft.com/office/powerpoint/2010/main" val="954232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627"/>
          </a:xfrm>
        </p:spPr>
        <p:txBody>
          <a:bodyPr>
            <a:normAutofit/>
          </a:bodyPr>
          <a:lstStyle/>
          <a:p>
            <a:r>
              <a:rPr lang="zh-CN" altLang="en-US" sz="2800" dirty="0" smtClean="0"/>
              <a:t>要顺利开展纳税评估工作的起点和关健点</a:t>
            </a:r>
            <a:r>
              <a:rPr lang="en-US" altLang="zh-CN" sz="2800" dirty="0" smtClean="0"/>
              <a:t>-</a:t>
            </a:r>
            <a:r>
              <a:rPr lang="zh-CN" altLang="en-US" sz="2800" dirty="0" smtClean="0"/>
              <a:t>寻找疑点之处并进行分析。</a:t>
            </a:r>
            <a:endParaRPr lang="en-US" altLang="zh-CN" sz="2800" dirty="0" smtClean="0"/>
          </a:p>
          <a:p>
            <a:r>
              <a:rPr lang="zh-CN" altLang="en-US" sz="2800" dirty="0" smtClean="0"/>
              <a:t>通过税负率与预警值的对比，发现异常，确定评估对象</a:t>
            </a:r>
            <a:endParaRPr lang="en-US" altLang="zh-CN" sz="2800" dirty="0" smtClean="0"/>
          </a:p>
          <a:p>
            <a:r>
              <a:rPr lang="zh-CN" altLang="en-US" sz="2800" dirty="0" smtClean="0"/>
              <a:t>测算预警值，应综合考虑地区、规模、类型、生产经营季节、税种等因素，考虑同行业、同规模、同类型纳税人各类相关指标的若干年度的平均水平，以使预警值更加真实、准确和具有可比性。</a:t>
            </a:r>
            <a:endParaRPr lang="en-US" altLang="zh-CN" sz="2800" dirty="0" smtClean="0"/>
          </a:p>
          <a:p>
            <a:r>
              <a:rPr lang="zh-CN" altLang="en-US" sz="2800" dirty="0" smtClean="0"/>
              <a:t>与预警值相比较； 横向比较； 纵向比较</a:t>
            </a:r>
            <a:endParaRPr lang="zh-CN" altLang="en-US" dirty="0"/>
          </a:p>
        </p:txBody>
      </p:sp>
    </p:spTree>
    <p:extLst>
      <p:ext uri="{BB962C8B-B14F-4D97-AF65-F5344CB8AC3E}">
        <p14:creationId xmlns:p14="http://schemas.microsoft.com/office/powerpoint/2010/main" val="35189313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1700808"/>
            <a:ext cx="7632848" cy="4306483"/>
          </a:xfrm>
        </p:spPr>
        <p:txBody>
          <a:bodyPr>
            <a:normAutofit/>
          </a:bodyPr>
          <a:lstStyle/>
          <a:p>
            <a:endParaRPr lang="en-US" altLang="zh-CN" sz="3200" dirty="0" smtClean="0"/>
          </a:p>
          <a:p>
            <a:r>
              <a:rPr lang="zh-CN" altLang="en-US" sz="3200" dirty="0" smtClean="0"/>
              <a:t>总结：</a:t>
            </a:r>
            <a:endParaRPr lang="en-US" altLang="zh-CN" sz="3200" dirty="0" smtClean="0"/>
          </a:p>
          <a:p>
            <a:r>
              <a:rPr lang="zh-CN" altLang="en-US" sz="3200" dirty="0" smtClean="0"/>
              <a:t>财务指标的分析并不是孤立的，要把它们有机结合起来，才能真正发挥计算出的指标应有的作用。</a:t>
            </a:r>
            <a:endParaRPr lang="zh-CN" altLang="en-US" sz="3200" dirty="0"/>
          </a:p>
        </p:txBody>
      </p:sp>
    </p:spTree>
    <p:extLst>
      <p:ext uri="{BB962C8B-B14F-4D97-AF65-F5344CB8AC3E}">
        <p14:creationId xmlns:p14="http://schemas.microsoft.com/office/powerpoint/2010/main" val="4133456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基本分析思路：</a:t>
            </a:r>
            <a:endParaRPr lang="en-US" altLang="zh-CN" dirty="0" smtClean="0"/>
          </a:p>
          <a:p>
            <a:r>
              <a:rPr lang="zh-CN" altLang="en-US" dirty="0" smtClean="0"/>
              <a:t>一、企业盈利结构分析</a:t>
            </a:r>
            <a:endParaRPr lang="en-US" altLang="zh-CN" dirty="0" smtClean="0"/>
          </a:p>
          <a:p>
            <a:r>
              <a:rPr lang="zh-CN" altLang="en-US" dirty="0" smtClean="0"/>
              <a:t>二、趋势配比分析</a:t>
            </a:r>
            <a:endParaRPr lang="en-US" altLang="zh-CN" dirty="0" smtClean="0"/>
          </a:p>
          <a:p>
            <a:r>
              <a:rPr lang="zh-CN" altLang="en-US" dirty="0" smtClean="0"/>
              <a:t>三、运营状况分析</a:t>
            </a:r>
            <a:endParaRPr lang="zh-CN" altLang="en-US" dirty="0"/>
          </a:p>
        </p:txBody>
      </p:sp>
    </p:spTree>
    <p:extLst>
      <p:ext uri="{BB962C8B-B14F-4D97-AF65-F5344CB8AC3E}">
        <p14:creationId xmlns:p14="http://schemas.microsoft.com/office/powerpoint/2010/main" val="3563035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2"/>
          </p:nvPr>
        </p:nvSpPr>
        <p:spPr/>
        <p:txBody>
          <a:bodyPr/>
          <a:lstStyle/>
          <a:p>
            <a:fld id="{66EB6CBB-7C99-499B-B6D5-AA02CFAA13B3}" type="slidenum">
              <a:rPr lang="en-US" altLang="zh-CN"/>
              <a:pPr/>
              <a:t>8</a:t>
            </a:fld>
            <a:endParaRPr lang="en-US" altLang="zh-CN"/>
          </a:p>
        </p:txBody>
      </p:sp>
      <p:sp>
        <p:nvSpPr>
          <p:cNvPr id="144386" name="Text Box 2"/>
          <p:cNvSpPr txBox="1">
            <a:spLocks noChangeArrowheads="1"/>
          </p:cNvSpPr>
          <p:nvPr/>
        </p:nvSpPr>
        <p:spPr bwMode="auto">
          <a:xfrm>
            <a:off x="381000" y="381000"/>
            <a:ext cx="7162800" cy="5794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3200" dirty="0">
                <a:ea typeface="宋体" pitchFamily="2" charset="-122"/>
              </a:rPr>
              <a:t>（一）企业盈利结构分析的具体应用</a:t>
            </a:r>
            <a:r>
              <a:rPr lang="zh-CN" altLang="en-US" sz="2800" dirty="0">
                <a:ea typeface="宋体" pitchFamily="2" charset="-122"/>
              </a:rPr>
              <a:t> </a:t>
            </a:r>
          </a:p>
        </p:txBody>
      </p:sp>
      <p:sp>
        <p:nvSpPr>
          <p:cNvPr id="144387" name="Text Box 3"/>
          <p:cNvSpPr txBox="1">
            <a:spLocks noChangeArrowheads="1"/>
          </p:cNvSpPr>
          <p:nvPr/>
        </p:nvSpPr>
        <p:spPr bwMode="auto">
          <a:xfrm>
            <a:off x="0" y="1143000"/>
            <a:ext cx="8100392"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2800" dirty="0">
                <a:ea typeface="宋体" pitchFamily="2" charset="-122"/>
              </a:rPr>
              <a:t>根据企业的年度利润表，首先分析利润构成情况，弄清企业当年利润总额的形成来源，包括营业利润、投资收益、补贴收入和营业外收支净额四部分，</a:t>
            </a:r>
          </a:p>
          <a:p>
            <a:pPr algn="l">
              <a:spcBef>
                <a:spcPct val="50000"/>
              </a:spcBef>
            </a:pPr>
            <a:r>
              <a:rPr lang="zh-CN" altLang="en-US" sz="2800" dirty="0">
                <a:ea typeface="宋体" pitchFamily="2" charset="-122"/>
              </a:rPr>
              <a:t>在此基础上进一步分析营业利润、投资收益、补贴收入和营业外收支净额的具体组成及增减变化、结构变化及相关指标的变化情况。</a:t>
            </a:r>
          </a:p>
          <a:p>
            <a:pPr algn="l">
              <a:spcBef>
                <a:spcPct val="50000"/>
              </a:spcBef>
            </a:pPr>
            <a:r>
              <a:rPr lang="zh-CN" altLang="en-US" sz="2800" dirty="0">
                <a:ea typeface="宋体" pitchFamily="2" charset="-122"/>
              </a:rPr>
              <a:t>评估人员应结合会计制度及税法有关规定及两者存在差异，重点审核税法和会计的差异之处，企业在申报纳税时是否按规定进行调整。 </a:t>
            </a:r>
          </a:p>
        </p:txBody>
      </p:sp>
    </p:spTree>
    <p:extLst>
      <p:ext uri="{BB962C8B-B14F-4D97-AF65-F5344CB8AC3E}">
        <p14:creationId xmlns:p14="http://schemas.microsoft.com/office/powerpoint/2010/main" val="29110705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2"/>
          </p:nvPr>
        </p:nvSpPr>
        <p:spPr/>
        <p:txBody>
          <a:bodyPr/>
          <a:lstStyle/>
          <a:p>
            <a:fld id="{8B633E41-A23C-4A8B-A6E8-88F6BE9EC60F}" type="slidenum">
              <a:rPr lang="en-US" altLang="zh-CN"/>
              <a:pPr/>
              <a:t>9</a:t>
            </a:fld>
            <a:endParaRPr lang="en-US" altLang="zh-CN"/>
          </a:p>
        </p:txBody>
      </p:sp>
      <p:sp>
        <p:nvSpPr>
          <p:cNvPr id="145410" name="Text Box 2"/>
          <p:cNvSpPr txBox="1">
            <a:spLocks noChangeArrowheads="1"/>
          </p:cNvSpPr>
          <p:nvPr/>
        </p:nvSpPr>
        <p:spPr bwMode="auto">
          <a:xfrm>
            <a:off x="457200" y="685800"/>
            <a:ext cx="4191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3600">
                <a:ea typeface="宋体" pitchFamily="2" charset="-122"/>
              </a:rPr>
              <a:t>1</a:t>
            </a:r>
            <a:r>
              <a:rPr lang="zh-CN" altLang="en-US" sz="3600">
                <a:ea typeface="宋体" pitchFamily="2" charset="-122"/>
              </a:rPr>
              <a:t>、分析指标</a:t>
            </a:r>
            <a:r>
              <a:rPr lang="zh-CN" altLang="en-US" sz="2800">
                <a:ea typeface="宋体" pitchFamily="2" charset="-122"/>
              </a:rPr>
              <a:t>     </a:t>
            </a:r>
          </a:p>
        </p:txBody>
      </p:sp>
      <p:sp>
        <p:nvSpPr>
          <p:cNvPr id="145411" name="Text Box 3"/>
          <p:cNvSpPr txBox="1">
            <a:spLocks noChangeArrowheads="1"/>
          </p:cNvSpPr>
          <p:nvPr/>
        </p:nvSpPr>
        <p:spPr bwMode="auto">
          <a:xfrm>
            <a:off x="609600" y="1828800"/>
            <a:ext cx="5638800" cy="2346325"/>
          </a:xfrm>
          <a:prstGeom prst="rect">
            <a:avLst/>
          </a:prstGeom>
          <a:noFill/>
          <a:ln w="57150">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3600">
                <a:ea typeface="宋体" pitchFamily="2" charset="-122"/>
              </a:rPr>
              <a:t>     </a:t>
            </a:r>
            <a:r>
              <a:rPr lang="zh-CN" altLang="en-US" sz="3600">
                <a:ea typeface="宋体" pitchFamily="2" charset="-122"/>
              </a:rPr>
              <a:t>主营业务收入变动率</a:t>
            </a:r>
          </a:p>
          <a:p>
            <a:pPr algn="l"/>
            <a:r>
              <a:rPr lang="zh-CN" altLang="en-US" sz="3600">
                <a:ea typeface="宋体" pitchFamily="2" charset="-122"/>
              </a:rPr>
              <a:t>     主营业务成本变动率</a:t>
            </a:r>
          </a:p>
          <a:p>
            <a:pPr algn="l"/>
            <a:r>
              <a:rPr lang="zh-CN" altLang="en-US" sz="3600">
                <a:ea typeface="宋体" pitchFamily="2" charset="-122"/>
              </a:rPr>
              <a:t>     主营业务利润变动率</a:t>
            </a:r>
          </a:p>
          <a:p>
            <a:pPr algn="l"/>
            <a:r>
              <a:rPr lang="zh-CN" altLang="en-US" sz="3600">
                <a:ea typeface="宋体" pitchFamily="2" charset="-122"/>
              </a:rPr>
              <a:t>     销售毛利率变动率</a:t>
            </a:r>
          </a:p>
        </p:txBody>
      </p:sp>
    </p:spTree>
    <p:extLst>
      <p:ext uri="{BB962C8B-B14F-4D97-AF65-F5344CB8AC3E}">
        <p14:creationId xmlns:p14="http://schemas.microsoft.com/office/powerpoint/2010/main" val="39432226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华丽">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华丽">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华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4772</TotalTime>
  <Words>4063</Words>
  <Application>Microsoft Office PowerPoint</Application>
  <PresentationFormat>全屏显示(4:3)</PresentationFormat>
  <Paragraphs>419</Paragraphs>
  <Slides>60</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60</vt:i4>
      </vt:variant>
    </vt:vector>
  </HeadingPairs>
  <TitlesOfParts>
    <vt:vector size="62" baseType="lpstr">
      <vt:lpstr>华丽</vt:lpstr>
      <vt:lpstr>图表</vt:lpstr>
      <vt:lpstr>财务报表分析与企业税务（下）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二、配比分析</vt:lpstr>
      <vt:lpstr>PowerPoint 演示文稿</vt:lpstr>
      <vt:lpstr>PowerPoint 演示文稿</vt:lpstr>
      <vt:lpstr>PowerPoint 演示文稿</vt:lpstr>
      <vt:lpstr>二、运营状况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向下的分析</vt:lpstr>
      <vt:lpstr>一份简单的思路总结</vt:lpstr>
      <vt:lpstr>一个较为综合的案例</vt:lpstr>
      <vt:lpstr>PowerPoint 演示文稿</vt:lpstr>
      <vt:lpstr>PowerPoint 演示文稿</vt:lpstr>
      <vt:lpstr>PowerPoint 演示文稿</vt:lpstr>
      <vt:lpstr>PowerPoint 演示文稿</vt:lpstr>
      <vt:lpstr>PowerPoint 演示文稿</vt:lpstr>
      <vt:lpstr>PowerPoint 演示文稿</vt:lpstr>
      <vt:lpstr>企业指标分析表</vt:lpstr>
      <vt:lpstr>企业指标分析表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QQ</dc:creator>
  <cp:lastModifiedBy>QQ</cp:lastModifiedBy>
  <cp:revision>15</cp:revision>
  <dcterms:created xsi:type="dcterms:W3CDTF">2014-09-02T08:58:57Z</dcterms:created>
  <dcterms:modified xsi:type="dcterms:W3CDTF">2014-09-23T16:32:16Z</dcterms:modified>
</cp:coreProperties>
</file>