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47.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Default Extension="emf" ContentType="image/x-emf"/>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diagrams/layout3.xml" ContentType="application/vnd.openxmlformats-officedocument.drawingml.diagramLayout+xml"/>
  <Override PartName="/ppt/slides/slide7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1"/>
    <p:sldMasterId id="2147483724" r:id="rId2"/>
    <p:sldMasterId id="2147483741" r:id="rId3"/>
  </p:sldMasterIdLst>
  <p:notesMasterIdLst>
    <p:notesMasterId r:id="rId88"/>
  </p:notesMasterIdLst>
  <p:handoutMasterIdLst>
    <p:handoutMasterId r:id="rId89"/>
  </p:handoutMasterIdLst>
  <p:sldIdLst>
    <p:sldId id="509" r:id="rId4"/>
    <p:sldId id="511" r:id="rId5"/>
    <p:sldId id="390" r:id="rId6"/>
    <p:sldId id="398" r:id="rId7"/>
    <p:sldId id="392" r:id="rId8"/>
    <p:sldId id="500" r:id="rId9"/>
    <p:sldId id="503" r:id="rId10"/>
    <p:sldId id="502" r:id="rId11"/>
    <p:sldId id="394" r:id="rId12"/>
    <p:sldId id="395" r:id="rId13"/>
    <p:sldId id="391" r:id="rId14"/>
    <p:sldId id="396" r:id="rId15"/>
    <p:sldId id="397" r:id="rId16"/>
    <p:sldId id="399" r:id="rId17"/>
    <p:sldId id="400" r:id="rId18"/>
    <p:sldId id="401" r:id="rId19"/>
    <p:sldId id="402" r:id="rId20"/>
    <p:sldId id="403" r:id="rId21"/>
    <p:sldId id="404" r:id="rId22"/>
    <p:sldId id="405" r:id="rId23"/>
    <p:sldId id="408" r:id="rId24"/>
    <p:sldId id="420" r:id="rId25"/>
    <p:sldId id="406" r:id="rId26"/>
    <p:sldId id="407" r:id="rId27"/>
    <p:sldId id="409" r:id="rId28"/>
    <p:sldId id="410" r:id="rId29"/>
    <p:sldId id="476" r:id="rId30"/>
    <p:sldId id="477" r:id="rId31"/>
    <p:sldId id="421" r:id="rId32"/>
    <p:sldId id="483" r:id="rId33"/>
    <p:sldId id="484" r:id="rId34"/>
    <p:sldId id="422" r:id="rId35"/>
    <p:sldId id="411" r:id="rId36"/>
    <p:sldId id="413" r:id="rId37"/>
    <p:sldId id="414" r:id="rId38"/>
    <p:sldId id="491" r:id="rId39"/>
    <p:sldId id="487" r:id="rId40"/>
    <p:sldId id="508" r:id="rId41"/>
    <p:sldId id="488" r:id="rId42"/>
    <p:sldId id="489" r:id="rId43"/>
    <p:sldId id="490" r:id="rId44"/>
    <p:sldId id="494" r:id="rId45"/>
    <p:sldId id="493" r:id="rId46"/>
    <p:sldId id="492" r:id="rId47"/>
    <p:sldId id="498" r:id="rId48"/>
    <p:sldId id="496" r:id="rId49"/>
    <p:sldId id="499" r:id="rId50"/>
    <p:sldId id="415" r:id="rId51"/>
    <p:sldId id="416" r:id="rId52"/>
    <p:sldId id="417" r:id="rId53"/>
    <p:sldId id="478" r:id="rId54"/>
    <p:sldId id="512" r:id="rId55"/>
    <p:sldId id="442" r:id="rId56"/>
    <p:sldId id="430" r:id="rId57"/>
    <p:sldId id="431" r:id="rId58"/>
    <p:sldId id="432" r:id="rId59"/>
    <p:sldId id="433" r:id="rId60"/>
    <p:sldId id="434" r:id="rId61"/>
    <p:sldId id="418" r:id="rId62"/>
    <p:sldId id="419" r:id="rId63"/>
    <p:sldId id="436" r:id="rId64"/>
    <p:sldId id="437" r:id="rId65"/>
    <p:sldId id="438" r:id="rId66"/>
    <p:sldId id="479" r:id="rId67"/>
    <p:sldId id="439" r:id="rId68"/>
    <p:sldId id="440" r:id="rId69"/>
    <p:sldId id="441" r:id="rId70"/>
    <p:sldId id="443" r:id="rId71"/>
    <p:sldId id="444" r:id="rId72"/>
    <p:sldId id="445" r:id="rId73"/>
    <p:sldId id="446" r:id="rId74"/>
    <p:sldId id="447" r:id="rId75"/>
    <p:sldId id="504" r:id="rId76"/>
    <p:sldId id="505" r:id="rId77"/>
    <p:sldId id="506" r:id="rId78"/>
    <p:sldId id="507" r:id="rId79"/>
    <p:sldId id="450" r:id="rId80"/>
    <p:sldId id="452" r:id="rId81"/>
    <p:sldId id="453" r:id="rId82"/>
    <p:sldId id="454" r:id="rId83"/>
    <p:sldId id="468" r:id="rId84"/>
    <p:sldId id="469" r:id="rId85"/>
    <p:sldId id="470" r:id="rId86"/>
    <p:sldId id="510" r:id="rId87"/>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89CEC"/>
    <a:srgbClr val="6F79DB"/>
    <a:srgbClr val="C15DE9"/>
    <a:srgbClr val="EFA7EC"/>
    <a:srgbClr val="F4BEF0"/>
    <a:srgbClr val="FFDB69"/>
    <a:srgbClr val="8BBAED"/>
    <a:srgbClr val="8ADDEE"/>
  </p:clrMru>
</p:presentationPr>
</file>

<file path=ppt/tableStyles.xml><?xml version="1.0" encoding="utf-8"?>
<a:tblStyleLst xmlns:a="http://schemas.openxmlformats.org/drawingml/2006/main" def="{5C22544A-7EE6-4342-B048-85BDC9FD1C3A}">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8B1032C-EA38-4F05-BA0D-38AFFFC7BED3}" styleName="浅色样式 3 - 强调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878" autoAdjust="0"/>
    <p:restoredTop sz="94708" autoAdjust="0"/>
  </p:normalViewPr>
  <p:slideViewPr>
    <p:cSldViewPr>
      <p:cViewPr>
        <p:scale>
          <a:sx n="66" d="100"/>
          <a:sy n="66" d="100"/>
        </p:scale>
        <p:origin x="-570" y="-114"/>
      </p:cViewPr>
      <p:guideLst>
        <p:guide orient="horz" pos="2160"/>
        <p:guide pos="2880"/>
      </p:guideLst>
    </p:cSldViewPr>
  </p:slideViewPr>
  <p:outlineViewPr>
    <p:cViewPr>
      <p:scale>
        <a:sx n="33" d="100"/>
        <a:sy n="33" d="100"/>
      </p:scale>
      <p:origin x="0" y="328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4" d="100"/>
          <a:sy n="54" d="100"/>
        </p:scale>
        <p:origin x="-1902" y="-102"/>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slide" Target="slides/slide81.xml"/><Relationship Id="rId89" Type="http://schemas.openxmlformats.org/officeDocument/2006/relationships/handoutMaster" Target="handoutMasters/handoutMaster1.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slide" Target="slides/slide84.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presProps" Target="presProp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notesMaster" Target="notesMasters/notesMaster1.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4" Type="http://schemas.openxmlformats.org/officeDocument/2006/relationships/slide" Target="slides/slide1.xml"/><Relationship Id="rId9"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E75DFA-B59D-4C55-93F3-37D0B94682D6}" type="doc">
      <dgm:prSet loTypeId="urn:microsoft.com/office/officeart/2005/8/layout/pyramid2" loCatId="list" qsTypeId="urn:microsoft.com/office/officeart/2005/8/quickstyle/simple5" qsCatId="simple" csTypeId="urn:microsoft.com/office/officeart/2005/8/colors/accent1_2" csCatId="accent1" phldr="1"/>
      <dgm:spPr/>
      <dgm:t>
        <a:bodyPr/>
        <a:lstStyle/>
        <a:p>
          <a:endParaRPr lang="zh-CN" altLang="en-US"/>
        </a:p>
      </dgm:t>
    </dgm:pt>
    <dgm:pt modelId="{E6DEB7C0-3D69-4144-9463-9168B130E7D6}">
      <dgm:prSet phldrT="[文本]" custT="1"/>
      <dgm:spPr>
        <a:solidFill>
          <a:schemeClr val="tx1">
            <a:lumMod val="20000"/>
            <a:lumOff val="80000"/>
            <a:alpha val="90000"/>
          </a:schemeClr>
        </a:solidFill>
      </dgm:spPr>
      <dgm:t>
        <a:bodyPr/>
        <a:lstStyle/>
        <a:p>
          <a:pPr algn="ctr"/>
          <a:r>
            <a:rPr lang="zh-CN" altLang="en-US" sz="4000" b="1" dirty="0" smtClean="0">
              <a:effectLst>
                <a:outerShdw blurRad="38100" dist="38100" dir="2700000" algn="tl">
                  <a:srgbClr val="000000">
                    <a:alpha val="43137"/>
                  </a:srgbClr>
                </a:outerShdw>
              </a:effectLst>
              <a:latin typeface="微软雅黑" pitchFamily="34" charset="-122"/>
              <a:ea typeface="微软雅黑" pitchFamily="34" charset="-122"/>
            </a:rPr>
            <a:t>背景法规解读</a:t>
          </a:r>
          <a:endParaRPr lang="zh-CN" altLang="en-US" sz="4000" b="1" dirty="0">
            <a:effectLst>
              <a:outerShdw blurRad="38100" dist="38100" dir="2700000" algn="tl">
                <a:srgbClr val="000000">
                  <a:alpha val="43137"/>
                </a:srgbClr>
              </a:outerShdw>
            </a:effectLst>
            <a:latin typeface="微软雅黑" pitchFamily="34" charset="-122"/>
            <a:ea typeface="微软雅黑" pitchFamily="34" charset="-122"/>
          </a:endParaRPr>
        </a:p>
      </dgm:t>
    </dgm:pt>
    <dgm:pt modelId="{6D9A5CEF-5617-48B6-B8DA-939C248AA80F}" type="parTrans" cxnId="{6BE333F1-C1E4-4947-B0C8-DE4E2336A02F}">
      <dgm:prSet/>
      <dgm:spPr/>
      <dgm:t>
        <a:bodyPr/>
        <a:lstStyle/>
        <a:p>
          <a:endParaRPr lang="zh-CN" altLang="en-US"/>
        </a:p>
      </dgm:t>
    </dgm:pt>
    <dgm:pt modelId="{7F5E710C-3084-42EF-B009-8228AE6A7267}" type="sibTrans" cxnId="{6BE333F1-C1E4-4947-B0C8-DE4E2336A02F}">
      <dgm:prSet/>
      <dgm:spPr/>
      <dgm:t>
        <a:bodyPr/>
        <a:lstStyle/>
        <a:p>
          <a:endParaRPr lang="zh-CN" altLang="en-US"/>
        </a:p>
      </dgm:t>
    </dgm:pt>
    <dgm:pt modelId="{541AC00D-1AE6-4E7D-A4D3-A88E149B0419}">
      <dgm:prSet phldrT="[文本]" custT="1"/>
      <dgm:spPr>
        <a:solidFill>
          <a:schemeClr val="accent2">
            <a:lumMod val="40000"/>
            <a:lumOff val="60000"/>
            <a:alpha val="90000"/>
          </a:schemeClr>
        </a:solidFill>
      </dgm:spPr>
      <dgm:t>
        <a:bodyPr/>
        <a:lstStyle/>
        <a:p>
          <a:pPr algn="ctr"/>
          <a:r>
            <a:rPr lang="zh-CN" altLang="en-US" sz="4000" b="1" dirty="0" smtClean="0">
              <a:effectLst>
                <a:outerShdw blurRad="38100" dist="38100" dir="2700000" algn="tl">
                  <a:srgbClr val="000000">
                    <a:alpha val="43137"/>
                  </a:srgbClr>
                </a:outerShdw>
              </a:effectLst>
              <a:latin typeface="微软雅黑" pitchFamily="34" charset="-122"/>
              <a:ea typeface="微软雅黑" pitchFamily="34" charset="-122"/>
            </a:rPr>
            <a:t>会计实务</a:t>
          </a:r>
          <a:endParaRPr lang="zh-CN" altLang="en-US" sz="4000" b="1" dirty="0">
            <a:effectLst>
              <a:outerShdw blurRad="38100" dist="38100" dir="2700000" algn="tl">
                <a:srgbClr val="000000">
                  <a:alpha val="43137"/>
                </a:srgbClr>
              </a:outerShdw>
            </a:effectLst>
            <a:latin typeface="微软雅黑" pitchFamily="34" charset="-122"/>
            <a:ea typeface="微软雅黑" pitchFamily="34" charset="-122"/>
          </a:endParaRPr>
        </a:p>
      </dgm:t>
    </dgm:pt>
    <dgm:pt modelId="{C209D10F-7738-49EC-A02F-46501614C669}" type="parTrans" cxnId="{6730F4DC-41AA-46FC-B3A9-AB81E6B60AEA}">
      <dgm:prSet/>
      <dgm:spPr/>
      <dgm:t>
        <a:bodyPr/>
        <a:lstStyle/>
        <a:p>
          <a:endParaRPr lang="zh-CN" altLang="en-US"/>
        </a:p>
      </dgm:t>
    </dgm:pt>
    <dgm:pt modelId="{AEFEF11C-EBEE-4F52-8EC9-08A0CB41CA79}" type="sibTrans" cxnId="{6730F4DC-41AA-46FC-B3A9-AB81E6B60AEA}">
      <dgm:prSet/>
      <dgm:spPr/>
      <dgm:t>
        <a:bodyPr/>
        <a:lstStyle/>
        <a:p>
          <a:endParaRPr lang="zh-CN" altLang="en-US"/>
        </a:p>
      </dgm:t>
    </dgm:pt>
    <dgm:pt modelId="{16DDC632-0DB4-453E-9F68-56225A67C1D8}">
      <dgm:prSet phldrT="[文本]" custT="1"/>
      <dgm:spPr>
        <a:solidFill>
          <a:schemeClr val="accent2">
            <a:lumMod val="40000"/>
            <a:lumOff val="60000"/>
            <a:alpha val="90000"/>
          </a:schemeClr>
        </a:solidFill>
      </dgm:spPr>
      <dgm:t>
        <a:bodyPr/>
        <a:lstStyle/>
        <a:p>
          <a:pPr algn="ctr"/>
          <a:r>
            <a:rPr kumimoji="0" lang="zh-CN" altLang="en-US" sz="4000" b="1" i="0" u="none" strike="noStrike" cap="none" spc="0" normalizeH="0" baseline="0" noProof="0" dirty="0" smtClean="0">
              <a:ln>
                <a:noFill/>
              </a:ln>
              <a:solidFill>
                <a:schemeClr val="tx1"/>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涉税实务</a:t>
          </a:r>
          <a:endParaRPr lang="zh-CN" altLang="en-US" sz="4000" dirty="0">
            <a:solidFill>
              <a:schemeClr val="tx1"/>
            </a:solidFill>
            <a:effectLst>
              <a:outerShdw blurRad="38100" dist="38100" dir="2700000" algn="tl">
                <a:srgbClr val="000000">
                  <a:alpha val="43137"/>
                </a:srgbClr>
              </a:outerShdw>
            </a:effectLst>
            <a:latin typeface="微软雅黑" pitchFamily="34" charset="-122"/>
            <a:ea typeface="微软雅黑" pitchFamily="34" charset="-122"/>
          </a:endParaRPr>
        </a:p>
      </dgm:t>
    </dgm:pt>
    <dgm:pt modelId="{DD856C91-75A7-4173-9C68-91D391B3C9CA}" type="parTrans" cxnId="{39FA645D-596E-45C6-9A6B-35B0759877DA}">
      <dgm:prSet/>
      <dgm:spPr/>
      <dgm:t>
        <a:bodyPr/>
        <a:lstStyle/>
        <a:p>
          <a:endParaRPr lang="zh-CN" altLang="en-US"/>
        </a:p>
      </dgm:t>
    </dgm:pt>
    <dgm:pt modelId="{A760F25A-0D93-4BDE-9874-EBB54FC99F2D}" type="sibTrans" cxnId="{39FA645D-596E-45C6-9A6B-35B0759877DA}">
      <dgm:prSet/>
      <dgm:spPr/>
      <dgm:t>
        <a:bodyPr/>
        <a:lstStyle/>
        <a:p>
          <a:endParaRPr lang="zh-CN" altLang="en-US"/>
        </a:p>
      </dgm:t>
    </dgm:pt>
    <dgm:pt modelId="{E4E03D9D-C50E-4B7F-A501-DD6531523DB2}" type="pres">
      <dgm:prSet presAssocID="{D9E75DFA-B59D-4C55-93F3-37D0B94682D6}" presName="compositeShape" presStyleCnt="0">
        <dgm:presLayoutVars>
          <dgm:dir/>
          <dgm:resizeHandles/>
        </dgm:presLayoutVars>
      </dgm:prSet>
      <dgm:spPr/>
      <dgm:t>
        <a:bodyPr/>
        <a:lstStyle/>
        <a:p>
          <a:endParaRPr lang="zh-CN" altLang="en-US"/>
        </a:p>
      </dgm:t>
    </dgm:pt>
    <dgm:pt modelId="{49708EF7-3325-4527-A21C-96467B28702F}" type="pres">
      <dgm:prSet presAssocID="{D9E75DFA-B59D-4C55-93F3-37D0B94682D6}" presName="pyramid" presStyleLbl="node1" presStyleIdx="0" presStyleCnt="1" custLinFactNeighborX="-50606"/>
      <dgm:spPr/>
    </dgm:pt>
    <dgm:pt modelId="{1BFF68E4-E3A8-457D-A0B6-4CF84E145712}" type="pres">
      <dgm:prSet presAssocID="{D9E75DFA-B59D-4C55-93F3-37D0B94682D6}" presName="theList" presStyleCnt="0"/>
      <dgm:spPr/>
    </dgm:pt>
    <dgm:pt modelId="{E7A13DB6-9F6B-4A96-986D-2F224F4A0F95}" type="pres">
      <dgm:prSet presAssocID="{E6DEB7C0-3D69-4144-9463-9168B130E7D6}" presName="aNode" presStyleLbl="fgAcc1" presStyleIdx="0" presStyleCnt="3" custScaleX="194428">
        <dgm:presLayoutVars>
          <dgm:bulletEnabled val="1"/>
        </dgm:presLayoutVars>
      </dgm:prSet>
      <dgm:spPr/>
      <dgm:t>
        <a:bodyPr/>
        <a:lstStyle/>
        <a:p>
          <a:endParaRPr lang="zh-CN" altLang="en-US"/>
        </a:p>
      </dgm:t>
    </dgm:pt>
    <dgm:pt modelId="{0EB0B19F-F806-4F19-8C66-42E15EAF5D28}" type="pres">
      <dgm:prSet presAssocID="{E6DEB7C0-3D69-4144-9463-9168B130E7D6}" presName="aSpace" presStyleCnt="0"/>
      <dgm:spPr/>
    </dgm:pt>
    <dgm:pt modelId="{689F7598-EB5E-4E48-B01F-0E0FFB2566D8}" type="pres">
      <dgm:prSet presAssocID="{541AC00D-1AE6-4E7D-A4D3-A88E149B0419}" presName="aNode" presStyleLbl="fgAcc1" presStyleIdx="1" presStyleCnt="3" custScaleX="194428" custLinFactY="3322" custLinFactNeighborX="-886" custLinFactNeighborY="100000">
        <dgm:presLayoutVars>
          <dgm:bulletEnabled val="1"/>
        </dgm:presLayoutVars>
      </dgm:prSet>
      <dgm:spPr/>
      <dgm:t>
        <a:bodyPr/>
        <a:lstStyle/>
        <a:p>
          <a:endParaRPr lang="zh-CN" altLang="en-US"/>
        </a:p>
      </dgm:t>
    </dgm:pt>
    <dgm:pt modelId="{885B33E6-0C37-42B0-BBC6-927271B15CE3}" type="pres">
      <dgm:prSet presAssocID="{541AC00D-1AE6-4E7D-A4D3-A88E149B0419}" presName="aSpace" presStyleCnt="0"/>
      <dgm:spPr/>
    </dgm:pt>
    <dgm:pt modelId="{AEFB5DCF-D476-48E8-AF63-C545F32E92FA}" type="pres">
      <dgm:prSet presAssocID="{16DDC632-0DB4-453E-9F68-56225A67C1D8}" presName="aNode" presStyleLbl="fgAcc1" presStyleIdx="2" presStyleCnt="3" custScaleX="194428" custLinFactY="21022" custLinFactNeighborY="100000">
        <dgm:presLayoutVars>
          <dgm:bulletEnabled val="1"/>
        </dgm:presLayoutVars>
      </dgm:prSet>
      <dgm:spPr/>
      <dgm:t>
        <a:bodyPr/>
        <a:lstStyle/>
        <a:p>
          <a:endParaRPr lang="zh-CN" altLang="en-US"/>
        </a:p>
      </dgm:t>
    </dgm:pt>
    <dgm:pt modelId="{74D8B6B6-B647-447B-9D10-BE267489B40C}" type="pres">
      <dgm:prSet presAssocID="{16DDC632-0DB4-453E-9F68-56225A67C1D8}" presName="aSpace" presStyleCnt="0"/>
      <dgm:spPr/>
    </dgm:pt>
  </dgm:ptLst>
  <dgm:cxnLst>
    <dgm:cxn modelId="{4965B8CA-440A-4728-8236-DD3878539C32}" type="presOf" srcId="{E6DEB7C0-3D69-4144-9463-9168B130E7D6}" destId="{E7A13DB6-9F6B-4A96-986D-2F224F4A0F95}" srcOrd="0" destOrd="0" presId="urn:microsoft.com/office/officeart/2005/8/layout/pyramid2"/>
    <dgm:cxn modelId="{6730F4DC-41AA-46FC-B3A9-AB81E6B60AEA}" srcId="{D9E75DFA-B59D-4C55-93F3-37D0B94682D6}" destId="{541AC00D-1AE6-4E7D-A4D3-A88E149B0419}" srcOrd="1" destOrd="0" parTransId="{C209D10F-7738-49EC-A02F-46501614C669}" sibTransId="{AEFEF11C-EBEE-4F52-8EC9-08A0CB41CA79}"/>
    <dgm:cxn modelId="{CF3292F3-84F6-45E2-A95F-065B900ACF7A}" type="presOf" srcId="{541AC00D-1AE6-4E7D-A4D3-A88E149B0419}" destId="{689F7598-EB5E-4E48-B01F-0E0FFB2566D8}" srcOrd="0" destOrd="0" presId="urn:microsoft.com/office/officeart/2005/8/layout/pyramid2"/>
    <dgm:cxn modelId="{B3DCA078-75C2-4DCE-9B08-EA427D23FAD3}" type="presOf" srcId="{16DDC632-0DB4-453E-9F68-56225A67C1D8}" destId="{AEFB5DCF-D476-48E8-AF63-C545F32E92FA}" srcOrd="0" destOrd="0" presId="urn:microsoft.com/office/officeart/2005/8/layout/pyramid2"/>
    <dgm:cxn modelId="{6BE333F1-C1E4-4947-B0C8-DE4E2336A02F}" srcId="{D9E75DFA-B59D-4C55-93F3-37D0B94682D6}" destId="{E6DEB7C0-3D69-4144-9463-9168B130E7D6}" srcOrd="0" destOrd="0" parTransId="{6D9A5CEF-5617-48B6-B8DA-939C248AA80F}" sibTransId="{7F5E710C-3084-42EF-B009-8228AE6A7267}"/>
    <dgm:cxn modelId="{39FA645D-596E-45C6-9A6B-35B0759877DA}" srcId="{D9E75DFA-B59D-4C55-93F3-37D0B94682D6}" destId="{16DDC632-0DB4-453E-9F68-56225A67C1D8}" srcOrd="2" destOrd="0" parTransId="{DD856C91-75A7-4173-9C68-91D391B3C9CA}" sibTransId="{A760F25A-0D93-4BDE-9874-EBB54FC99F2D}"/>
    <dgm:cxn modelId="{19CB1C7C-E94D-474F-91A2-5090641C65BD}" type="presOf" srcId="{D9E75DFA-B59D-4C55-93F3-37D0B94682D6}" destId="{E4E03D9D-C50E-4B7F-A501-DD6531523DB2}" srcOrd="0" destOrd="0" presId="urn:microsoft.com/office/officeart/2005/8/layout/pyramid2"/>
    <dgm:cxn modelId="{E230A0BC-A6D7-44A0-B0D7-75E0BD548395}" type="presParOf" srcId="{E4E03D9D-C50E-4B7F-A501-DD6531523DB2}" destId="{49708EF7-3325-4527-A21C-96467B28702F}" srcOrd="0" destOrd="0" presId="urn:microsoft.com/office/officeart/2005/8/layout/pyramid2"/>
    <dgm:cxn modelId="{0C734CF2-C5C4-4B1F-97D8-1DFAA1A043E8}" type="presParOf" srcId="{E4E03D9D-C50E-4B7F-A501-DD6531523DB2}" destId="{1BFF68E4-E3A8-457D-A0B6-4CF84E145712}" srcOrd="1" destOrd="0" presId="urn:microsoft.com/office/officeart/2005/8/layout/pyramid2"/>
    <dgm:cxn modelId="{01EFEB99-55D4-4090-8B13-B1971CED3A8D}" type="presParOf" srcId="{1BFF68E4-E3A8-457D-A0B6-4CF84E145712}" destId="{E7A13DB6-9F6B-4A96-986D-2F224F4A0F95}" srcOrd="0" destOrd="0" presId="urn:microsoft.com/office/officeart/2005/8/layout/pyramid2"/>
    <dgm:cxn modelId="{F6B493FA-81EA-43E8-88D7-C752D5D8B1EF}" type="presParOf" srcId="{1BFF68E4-E3A8-457D-A0B6-4CF84E145712}" destId="{0EB0B19F-F806-4F19-8C66-42E15EAF5D28}" srcOrd="1" destOrd="0" presId="urn:microsoft.com/office/officeart/2005/8/layout/pyramid2"/>
    <dgm:cxn modelId="{3C0F41B4-15D0-41DD-AD9E-A2644AC742F6}" type="presParOf" srcId="{1BFF68E4-E3A8-457D-A0B6-4CF84E145712}" destId="{689F7598-EB5E-4E48-B01F-0E0FFB2566D8}" srcOrd="2" destOrd="0" presId="urn:microsoft.com/office/officeart/2005/8/layout/pyramid2"/>
    <dgm:cxn modelId="{5AB764DE-6119-48F5-ACCD-9F663202137C}" type="presParOf" srcId="{1BFF68E4-E3A8-457D-A0B6-4CF84E145712}" destId="{885B33E6-0C37-42B0-BBC6-927271B15CE3}" srcOrd="3" destOrd="0" presId="urn:microsoft.com/office/officeart/2005/8/layout/pyramid2"/>
    <dgm:cxn modelId="{60EEE5E6-A26C-4E2E-8EA6-197751A0D2C3}" type="presParOf" srcId="{1BFF68E4-E3A8-457D-A0B6-4CF84E145712}" destId="{AEFB5DCF-D476-48E8-AF63-C545F32E92FA}" srcOrd="4" destOrd="0" presId="urn:microsoft.com/office/officeart/2005/8/layout/pyramid2"/>
    <dgm:cxn modelId="{E97538B1-C1D1-41F5-8B85-B4CD26B832AE}" type="presParOf" srcId="{1BFF68E4-E3A8-457D-A0B6-4CF84E145712}" destId="{74D8B6B6-B647-447B-9D10-BE267489B40C}" srcOrd="5" destOrd="0" presId="urn:microsoft.com/office/officeart/2005/8/layout/pyramid2"/>
  </dgm:cxnLst>
  <dgm:bg/>
  <dgm:whole/>
</dgm:dataModel>
</file>

<file path=ppt/diagrams/data2.xml><?xml version="1.0" encoding="utf-8"?>
<dgm:dataModel xmlns:dgm="http://schemas.openxmlformats.org/drawingml/2006/diagram" xmlns:a="http://schemas.openxmlformats.org/drawingml/2006/main">
  <dgm:ptLst>
    <dgm:pt modelId="{D9E75DFA-B59D-4C55-93F3-37D0B94682D6}" type="doc">
      <dgm:prSet loTypeId="urn:microsoft.com/office/officeart/2005/8/layout/pyramid2" loCatId="list" qsTypeId="urn:microsoft.com/office/officeart/2005/8/quickstyle/simple5" qsCatId="simple" csTypeId="urn:microsoft.com/office/officeart/2005/8/colors/accent1_2" csCatId="accent1" phldr="1"/>
      <dgm:spPr/>
      <dgm:t>
        <a:bodyPr/>
        <a:lstStyle/>
        <a:p>
          <a:endParaRPr lang="zh-CN" altLang="en-US"/>
        </a:p>
      </dgm:t>
    </dgm:pt>
    <dgm:pt modelId="{E6DEB7C0-3D69-4144-9463-9168B130E7D6}">
      <dgm:prSet phldrT="[文本]" custT="1"/>
      <dgm:spPr>
        <a:solidFill>
          <a:schemeClr val="accent2">
            <a:lumMod val="40000"/>
            <a:lumOff val="60000"/>
            <a:alpha val="90000"/>
          </a:schemeClr>
        </a:solidFill>
      </dgm:spPr>
      <dgm:t>
        <a:bodyPr/>
        <a:lstStyle/>
        <a:p>
          <a:pPr algn="ctr"/>
          <a:r>
            <a:rPr lang="zh-CN" altLang="en-US" sz="4000" b="1" dirty="0" smtClean="0">
              <a:effectLst>
                <a:outerShdw blurRad="38100" dist="38100" dir="2700000" algn="tl">
                  <a:srgbClr val="000000">
                    <a:alpha val="43137"/>
                  </a:srgbClr>
                </a:outerShdw>
              </a:effectLst>
              <a:latin typeface="微软雅黑" pitchFamily="34" charset="-122"/>
              <a:ea typeface="微软雅黑" pitchFamily="34" charset="-122"/>
            </a:rPr>
            <a:t>背景法规解读</a:t>
          </a:r>
          <a:endParaRPr lang="zh-CN" altLang="en-US" sz="4000" b="1" dirty="0">
            <a:effectLst>
              <a:outerShdw blurRad="38100" dist="38100" dir="2700000" algn="tl">
                <a:srgbClr val="000000">
                  <a:alpha val="43137"/>
                </a:srgbClr>
              </a:outerShdw>
            </a:effectLst>
            <a:latin typeface="微软雅黑" pitchFamily="34" charset="-122"/>
            <a:ea typeface="微软雅黑" pitchFamily="34" charset="-122"/>
          </a:endParaRPr>
        </a:p>
      </dgm:t>
    </dgm:pt>
    <dgm:pt modelId="{6D9A5CEF-5617-48B6-B8DA-939C248AA80F}" type="parTrans" cxnId="{6BE333F1-C1E4-4947-B0C8-DE4E2336A02F}">
      <dgm:prSet/>
      <dgm:spPr/>
      <dgm:t>
        <a:bodyPr/>
        <a:lstStyle/>
        <a:p>
          <a:endParaRPr lang="zh-CN" altLang="en-US"/>
        </a:p>
      </dgm:t>
    </dgm:pt>
    <dgm:pt modelId="{7F5E710C-3084-42EF-B009-8228AE6A7267}" type="sibTrans" cxnId="{6BE333F1-C1E4-4947-B0C8-DE4E2336A02F}">
      <dgm:prSet/>
      <dgm:spPr/>
      <dgm:t>
        <a:bodyPr/>
        <a:lstStyle/>
        <a:p>
          <a:endParaRPr lang="zh-CN" altLang="en-US"/>
        </a:p>
      </dgm:t>
    </dgm:pt>
    <dgm:pt modelId="{541AC00D-1AE6-4E7D-A4D3-A88E149B0419}">
      <dgm:prSet phldrT="[文本]" custT="1"/>
      <dgm:spPr>
        <a:solidFill>
          <a:schemeClr val="accent4">
            <a:lumMod val="60000"/>
            <a:lumOff val="40000"/>
            <a:alpha val="90000"/>
          </a:schemeClr>
        </a:solidFill>
      </dgm:spPr>
      <dgm:t>
        <a:bodyPr/>
        <a:lstStyle/>
        <a:p>
          <a:pPr algn="ctr"/>
          <a:r>
            <a:rPr lang="zh-CN" altLang="en-US" sz="4000" b="1" dirty="0" smtClean="0">
              <a:effectLst>
                <a:outerShdw blurRad="38100" dist="38100" dir="2700000" algn="tl">
                  <a:srgbClr val="000000">
                    <a:alpha val="43137"/>
                  </a:srgbClr>
                </a:outerShdw>
              </a:effectLst>
              <a:latin typeface="微软雅黑" pitchFamily="34" charset="-122"/>
              <a:ea typeface="微软雅黑" pitchFamily="34" charset="-122"/>
            </a:rPr>
            <a:t>会计实务</a:t>
          </a:r>
          <a:endParaRPr lang="zh-CN" altLang="en-US" sz="4000" b="1" dirty="0">
            <a:effectLst>
              <a:outerShdw blurRad="38100" dist="38100" dir="2700000" algn="tl">
                <a:srgbClr val="000000">
                  <a:alpha val="43137"/>
                </a:srgbClr>
              </a:outerShdw>
            </a:effectLst>
            <a:latin typeface="微软雅黑" pitchFamily="34" charset="-122"/>
            <a:ea typeface="微软雅黑" pitchFamily="34" charset="-122"/>
          </a:endParaRPr>
        </a:p>
      </dgm:t>
    </dgm:pt>
    <dgm:pt modelId="{C209D10F-7738-49EC-A02F-46501614C669}" type="parTrans" cxnId="{6730F4DC-41AA-46FC-B3A9-AB81E6B60AEA}">
      <dgm:prSet/>
      <dgm:spPr/>
      <dgm:t>
        <a:bodyPr/>
        <a:lstStyle/>
        <a:p>
          <a:endParaRPr lang="zh-CN" altLang="en-US"/>
        </a:p>
      </dgm:t>
    </dgm:pt>
    <dgm:pt modelId="{AEFEF11C-EBEE-4F52-8EC9-08A0CB41CA79}" type="sibTrans" cxnId="{6730F4DC-41AA-46FC-B3A9-AB81E6B60AEA}">
      <dgm:prSet/>
      <dgm:spPr/>
      <dgm:t>
        <a:bodyPr/>
        <a:lstStyle/>
        <a:p>
          <a:endParaRPr lang="zh-CN" altLang="en-US"/>
        </a:p>
      </dgm:t>
    </dgm:pt>
    <dgm:pt modelId="{16DDC632-0DB4-453E-9F68-56225A67C1D8}">
      <dgm:prSet phldrT="[文本]" custT="1"/>
      <dgm:spPr>
        <a:solidFill>
          <a:schemeClr val="accent2">
            <a:lumMod val="40000"/>
            <a:lumOff val="60000"/>
            <a:alpha val="90000"/>
          </a:schemeClr>
        </a:solidFill>
      </dgm:spPr>
      <dgm:t>
        <a:bodyPr/>
        <a:lstStyle/>
        <a:p>
          <a:pPr algn="ctr"/>
          <a:r>
            <a:rPr kumimoji="0" lang="zh-CN" altLang="en-US" sz="4000" b="1" i="0" u="none" strike="noStrike" cap="none" spc="0" normalizeH="0" baseline="0" noProof="0" dirty="0" smtClean="0">
              <a:ln>
                <a:noFill/>
              </a:ln>
              <a:solidFill>
                <a:schemeClr val="tx1"/>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涉税实务</a:t>
          </a:r>
          <a:endParaRPr lang="zh-CN" altLang="en-US" sz="4000" dirty="0">
            <a:solidFill>
              <a:schemeClr val="tx1"/>
            </a:solidFill>
            <a:effectLst>
              <a:outerShdw blurRad="38100" dist="38100" dir="2700000" algn="tl">
                <a:srgbClr val="000000">
                  <a:alpha val="43137"/>
                </a:srgbClr>
              </a:outerShdw>
            </a:effectLst>
            <a:latin typeface="微软雅黑" pitchFamily="34" charset="-122"/>
            <a:ea typeface="微软雅黑" pitchFamily="34" charset="-122"/>
          </a:endParaRPr>
        </a:p>
      </dgm:t>
    </dgm:pt>
    <dgm:pt modelId="{DD856C91-75A7-4173-9C68-91D391B3C9CA}" type="parTrans" cxnId="{39FA645D-596E-45C6-9A6B-35B0759877DA}">
      <dgm:prSet/>
      <dgm:spPr/>
      <dgm:t>
        <a:bodyPr/>
        <a:lstStyle/>
        <a:p>
          <a:endParaRPr lang="zh-CN" altLang="en-US"/>
        </a:p>
      </dgm:t>
    </dgm:pt>
    <dgm:pt modelId="{A760F25A-0D93-4BDE-9874-EBB54FC99F2D}" type="sibTrans" cxnId="{39FA645D-596E-45C6-9A6B-35B0759877DA}">
      <dgm:prSet/>
      <dgm:spPr/>
      <dgm:t>
        <a:bodyPr/>
        <a:lstStyle/>
        <a:p>
          <a:endParaRPr lang="zh-CN" altLang="en-US"/>
        </a:p>
      </dgm:t>
    </dgm:pt>
    <dgm:pt modelId="{E4E03D9D-C50E-4B7F-A501-DD6531523DB2}" type="pres">
      <dgm:prSet presAssocID="{D9E75DFA-B59D-4C55-93F3-37D0B94682D6}" presName="compositeShape" presStyleCnt="0">
        <dgm:presLayoutVars>
          <dgm:dir/>
          <dgm:resizeHandles/>
        </dgm:presLayoutVars>
      </dgm:prSet>
      <dgm:spPr/>
      <dgm:t>
        <a:bodyPr/>
        <a:lstStyle/>
        <a:p>
          <a:endParaRPr lang="zh-CN" altLang="en-US"/>
        </a:p>
      </dgm:t>
    </dgm:pt>
    <dgm:pt modelId="{49708EF7-3325-4527-A21C-96467B28702F}" type="pres">
      <dgm:prSet presAssocID="{D9E75DFA-B59D-4C55-93F3-37D0B94682D6}" presName="pyramid" presStyleLbl="node1" presStyleIdx="0" presStyleCnt="1" custLinFactNeighborX="-50606"/>
      <dgm:spPr/>
    </dgm:pt>
    <dgm:pt modelId="{1BFF68E4-E3A8-457D-A0B6-4CF84E145712}" type="pres">
      <dgm:prSet presAssocID="{D9E75DFA-B59D-4C55-93F3-37D0B94682D6}" presName="theList" presStyleCnt="0"/>
      <dgm:spPr/>
    </dgm:pt>
    <dgm:pt modelId="{E7A13DB6-9F6B-4A96-986D-2F224F4A0F95}" type="pres">
      <dgm:prSet presAssocID="{E6DEB7C0-3D69-4144-9463-9168B130E7D6}" presName="aNode" presStyleLbl="fgAcc1" presStyleIdx="0" presStyleCnt="3" custScaleX="194428">
        <dgm:presLayoutVars>
          <dgm:bulletEnabled val="1"/>
        </dgm:presLayoutVars>
      </dgm:prSet>
      <dgm:spPr/>
      <dgm:t>
        <a:bodyPr/>
        <a:lstStyle/>
        <a:p>
          <a:endParaRPr lang="zh-CN" altLang="en-US"/>
        </a:p>
      </dgm:t>
    </dgm:pt>
    <dgm:pt modelId="{0EB0B19F-F806-4F19-8C66-42E15EAF5D28}" type="pres">
      <dgm:prSet presAssocID="{E6DEB7C0-3D69-4144-9463-9168B130E7D6}" presName="aSpace" presStyleCnt="0"/>
      <dgm:spPr/>
    </dgm:pt>
    <dgm:pt modelId="{689F7598-EB5E-4E48-B01F-0E0FFB2566D8}" type="pres">
      <dgm:prSet presAssocID="{541AC00D-1AE6-4E7D-A4D3-A88E149B0419}" presName="aNode" presStyleLbl="fgAcc1" presStyleIdx="1" presStyleCnt="3" custScaleX="194428" custLinFactY="3322" custLinFactNeighborX="-886" custLinFactNeighborY="100000">
        <dgm:presLayoutVars>
          <dgm:bulletEnabled val="1"/>
        </dgm:presLayoutVars>
      </dgm:prSet>
      <dgm:spPr/>
      <dgm:t>
        <a:bodyPr/>
        <a:lstStyle/>
        <a:p>
          <a:endParaRPr lang="zh-CN" altLang="en-US"/>
        </a:p>
      </dgm:t>
    </dgm:pt>
    <dgm:pt modelId="{885B33E6-0C37-42B0-BBC6-927271B15CE3}" type="pres">
      <dgm:prSet presAssocID="{541AC00D-1AE6-4E7D-A4D3-A88E149B0419}" presName="aSpace" presStyleCnt="0"/>
      <dgm:spPr/>
    </dgm:pt>
    <dgm:pt modelId="{AEFB5DCF-D476-48E8-AF63-C545F32E92FA}" type="pres">
      <dgm:prSet presAssocID="{16DDC632-0DB4-453E-9F68-56225A67C1D8}" presName="aNode" presStyleLbl="fgAcc1" presStyleIdx="2" presStyleCnt="3" custScaleX="194428" custLinFactY="21022" custLinFactNeighborY="100000">
        <dgm:presLayoutVars>
          <dgm:bulletEnabled val="1"/>
        </dgm:presLayoutVars>
      </dgm:prSet>
      <dgm:spPr/>
      <dgm:t>
        <a:bodyPr/>
        <a:lstStyle/>
        <a:p>
          <a:endParaRPr lang="zh-CN" altLang="en-US"/>
        </a:p>
      </dgm:t>
    </dgm:pt>
    <dgm:pt modelId="{74D8B6B6-B647-447B-9D10-BE267489B40C}" type="pres">
      <dgm:prSet presAssocID="{16DDC632-0DB4-453E-9F68-56225A67C1D8}" presName="aSpace" presStyleCnt="0"/>
      <dgm:spPr/>
    </dgm:pt>
  </dgm:ptLst>
  <dgm:cxnLst>
    <dgm:cxn modelId="{6730F4DC-41AA-46FC-B3A9-AB81E6B60AEA}" srcId="{D9E75DFA-B59D-4C55-93F3-37D0B94682D6}" destId="{541AC00D-1AE6-4E7D-A4D3-A88E149B0419}" srcOrd="1" destOrd="0" parTransId="{C209D10F-7738-49EC-A02F-46501614C669}" sibTransId="{AEFEF11C-EBEE-4F52-8EC9-08A0CB41CA79}"/>
    <dgm:cxn modelId="{76A45B3A-E4AF-4C03-9C69-716C343CA816}" type="presOf" srcId="{541AC00D-1AE6-4E7D-A4D3-A88E149B0419}" destId="{689F7598-EB5E-4E48-B01F-0E0FFB2566D8}" srcOrd="0" destOrd="0" presId="urn:microsoft.com/office/officeart/2005/8/layout/pyramid2"/>
    <dgm:cxn modelId="{6BE333F1-C1E4-4947-B0C8-DE4E2336A02F}" srcId="{D9E75DFA-B59D-4C55-93F3-37D0B94682D6}" destId="{E6DEB7C0-3D69-4144-9463-9168B130E7D6}" srcOrd="0" destOrd="0" parTransId="{6D9A5CEF-5617-48B6-B8DA-939C248AA80F}" sibTransId="{7F5E710C-3084-42EF-B009-8228AE6A7267}"/>
    <dgm:cxn modelId="{04C8B225-F070-41D6-A5CD-6583F2C10FD7}" type="presOf" srcId="{16DDC632-0DB4-453E-9F68-56225A67C1D8}" destId="{AEFB5DCF-D476-48E8-AF63-C545F32E92FA}" srcOrd="0" destOrd="0" presId="urn:microsoft.com/office/officeart/2005/8/layout/pyramid2"/>
    <dgm:cxn modelId="{39FA645D-596E-45C6-9A6B-35B0759877DA}" srcId="{D9E75DFA-B59D-4C55-93F3-37D0B94682D6}" destId="{16DDC632-0DB4-453E-9F68-56225A67C1D8}" srcOrd="2" destOrd="0" parTransId="{DD856C91-75A7-4173-9C68-91D391B3C9CA}" sibTransId="{A760F25A-0D93-4BDE-9874-EBB54FC99F2D}"/>
    <dgm:cxn modelId="{4A3AD88D-7D7C-40BF-8DA0-184C6B53BB5C}" type="presOf" srcId="{E6DEB7C0-3D69-4144-9463-9168B130E7D6}" destId="{E7A13DB6-9F6B-4A96-986D-2F224F4A0F95}" srcOrd="0" destOrd="0" presId="urn:microsoft.com/office/officeart/2005/8/layout/pyramid2"/>
    <dgm:cxn modelId="{E5D7853C-7FEA-4FF5-B20A-23CC8B09BBEE}" type="presOf" srcId="{D9E75DFA-B59D-4C55-93F3-37D0B94682D6}" destId="{E4E03D9D-C50E-4B7F-A501-DD6531523DB2}" srcOrd="0" destOrd="0" presId="urn:microsoft.com/office/officeart/2005/8/layout/pyramid2"/>
    <dgm:cxn modelId="{B1B8051F-82AD-4E5C-BF5A-7A75814D4DD9}" type="presParOf" srcId="{E4E03D9D-C50E-4B7F-A501-DD6531523DB2}" destId="{49708EF7-3325-4527-A21C-96467B28702F}" srcOrd="0" destOrd="0" presId="urn:microsoft.com/office/officeart/2005/8/layout/pyramid2"/>
    <dgm:cxn modelId="{A72A8C3D-7C24-4F15-9518-26E873C996A0}" type="presParOf" srcId="{E4E03D9D-C50E-4B7F-A501-DD6531523DB2}" destId="{1BFF68E4-E3A8-457D-A0B6-4CF84E145712}" srcOrd="1" destOrd="0" presId="urn:microsoft.com/office/officeart/2005/8/layout/pyramid2"/>
    <dgm:cxn modelId="{D1CDAF48-AA21-49C5-AE64-64A4E209360A}" type="presParOf" srcId="{1BFF68E4-E3A8-457D-A0B6-4CF84E145712}" destId="{E7A13DB6-9F6B-4A96-986D-2F224F4A0F95}" srcOrd="0" destOrd="0" presId="urn:microsoft.com/office/officeart/2005/8/layout/pyramid2"/>
    <dgm:cxn modelId="{05B510BD-C082-4EAD-B8F7-18EEA7ECB79B}" type="presParOf" srcId="{1BFF68E4-E3A8-457D-A0B6-4CF84E145712}" destId="{0EB0B19F-F806-4F19-8C66-42E15EAF5D28}" srcOrd="1" destOrd="0" presId="urn:microsoft.com/office/officeart/2005/8/layout/pyramid2"/>
    <dgm:cxn modelId="{A251FEEB-02EB-49DD-BC92-63C0A988B49A}" type="presParOf" srcId="{1BFF68E4-E3A8-457D-A0B6-4CF84E145712}" destId="{689F7598-EB5E-4E48-B01F-0E0FFB2566D8}" srcOrd="2" destOrd="0" presId="urn:microsoft.com/office/officeart/2005/8/layout/pyramid2"/>
    <dgm:cxn modelId="{238E42A9-5CE8-46B1-BE33-720A0B99A13A}" type="presParOf" srcId="{1BFF68E4-E3A8-457D-A0B6-4CF84E145712}" destId="{885B33E6-0C37-42B0-BBC6-927271B15CE3}" srcOrd="3" destOrd="0" presId="urn:microsoft.com/office/officeart/2005/8/layout/pyramid2"/>
    <dgm:cxn modelId="{45BA379B-4A5D-42AE-B71C-AE41045565E8}" type="presParOf" srcId="{1BFF68E4-E3A8-457D-A0B6-4CF84E145712}" destId="{AEFB5DCF-D476-48E8-AF63-C545F32E92FA}" srcOrd="4" destOrd="0" presId="urn:microsoft.com/office/officeart/2005/8/layout/pyramid2"/>
    <dgm:cxn modelId="{A82FC800-8C69-4FD7-A3B8-0EA57E901ED5}" type="presParOf" srcId="{1BFF68E4-E3A8-457D-A0B6-4CF84E145712}" destId="{74D8B6B6-B647-447B-9D10-BE267489B40C}" srcOrd="5" destOrd="0" presId="urn:microsoft.com/office/officeart/2005/8/layout/pyramid2"/>
  </dgm:cxnLst>
  <dgm:bg/>
  <dgm:whole/>
</dgm:dataModel>
</file>

<file path=ppt/diagrams/data3.xml><?xml version="1.0" encoding="utf-8"?>
<dgm:dataModel xmlns:dgm="http://schemas.openxmlformats.org/drawingml/2006/diagram" xmlns:a="http://schemas.openxmlformats.org/drawingml/2006/main">
  <dgm:ptLst>
    <dgm:pt modelId="{D9E75DFA-B59D-4C55-93F3-37D0B94682D6}" type="doc">
      <dgm:prSet loTypeId="urn:microsoft.com/office/officeart/2005/8/layout/pyramid2" loCatId="list" qsTypeId="urn:microsoft.com/office/officeart/2005/8/quickstyle/simple5" qsCatId="simple" csTypeId="urn:microsoft.com/office/officeart/2005/8/colors/accent1_2" csCatId="accent1" phldr="1"/>
      <dgm:spPr/>
      <dgm:t>
        <a:bodyPr/>
        <a:lstStyle/>
        <a:p>
          <a:endParaRPr lang="zh-CN" altLang="en-US"/>
        </a:p>
      </dgm:t>
    </dgm:pt>
    <dgm:pt modelId="{E6DEB7C0-3D69-4144-9463-9168B130E7D6}">
      <dgm:prSet phldrT="[文本]" custT="1"/>
      <dgm:spPr>
        <a:solidFill>
          <a:schemeClr val="accent2">
            <a:lumMod val="40000"/>
            <a:lumOff val="60000"/>
            <a:alpha val="90000"/>
          </a:schemeClr>
        </a:solidFill>
      </dgm:spPr>
      <dgm:t>
        <a:bodyPr/>
        <a:lstStyle/>
        <a:p>
          <a:pPr algn="ctr"/>
          <a:r>
            <a:rPr lang="zh-CN" altLang="en-US" sz="4000" b="1" dirty="0" smtClean="0">
              <a:effectLst>
                <a:outerShdw blurRad="38100" dist="38100" dir="2700000" algn="tl">
                  <a:srgbClr val="000000">
                    <a:alpha val="43137"/>
                  </a:srgbClr>
                </a:outerShdw>
              </a:effectLst>
              <a:latin typeface="微软雅黑" pitchFamily="34" charset="-122"/>
              <a:ea typeface="微软雅黑" pitchFamily="34" charset="-122"/>
            </a:rPr>
            <a:t>背景法规解读</a:t>
          </a:r>
          <a:endParaRPr lang="zh-CN" altLang="en-US" sz="4000" b="1" dirty="0">
            <a:effectLst>
              <a:outerShdw blurRad="38100" dist="38100" dir="2700000" algn="tl">
                <a:srgbClr val="000000">
                  <a:alpha val="43137"/>
                </a:srgbClr>
              </a:outerShdw>
            </a:effectLst>
            <a:latin typeface="微软雅黑" pitchFamily="34" charset="-122"/>
            <a:ea typeface="微软雅黑" pitchFamily="34" charset="-122"/>
          </a:endParaRPr>
        </a:p>
      </dgm:t>
    </dgm:pt>
    <dgm:pt modelId="{6D9A5CEF-5617-48B6-B8DA-939C248AA80F}" type="parTrans" cxnId="{6BE333F1-C1E4-4947-B0C8-DE4E2336A02F}">
      <dgm:prSet/>
      <dgm:spPr/>
      <dgm:t>
        <a:bodyPr/>
        <a:lstStyle/>
        <a:p>
          <a:endParaRPr lang="zh-CN" altLang="en-US"/>
        </a:p>
      </dgm:t>
    </dgm:pt>
    <dgm:pt modelId="{7F5E710C-3084-42EF-B009-8228AE6A7267}" type="sibTrans" cxnId="{6BE333F1-C1E4-4947-B0C8-DE4E2336A02F}">
      <dgm:prSet/>
      <dgm:spPr/>
      <dgm:t>
        <a:bodyPr/>
        <a:lstStyle/>
        <a:p>
          <a:endParaRPr lang="zh-CN" altLang="en-US"/>
        </a:p>
      </dgm:t>
    </dgm:pt>
    <dgm:pt modelId="{541AC00D-1AE6-4E7D-A4D3-A88E149B0419}">
      <dgm:prSet phldrT="[文本]" custT="1"/>
      <dgm:spPr>
        <a:solidFill>
          <a:schemeClr val="accent2">
            <a:lumMod val="40000"/>
            <a:lumOff val="60000"/>
            <a:alpha val="90000"/>
          </a:schemeClr>
        </a:solidFill>
      </dgm:spPr>
      <dgm:t>
        <a:bodyPr/>
        <a:lstStyle/>
        <a:p>
          <a:pPr algn="ctr"/>
          <a:r>
            <a:rPr lang="zh-CN" altLang="en-US" sz="4000" b="1" dirty="0" smtClean="0">
              <a:effectLst>
                <a:outerShdw blurRad="38100" dist="38100" dir="2700000" algn="tl">
                  <a:srgbClr val="000000">
                    <a:alpha val="43137"/>
                  </a:srgbClr>
                </a:outerShdw>
              </a:effectLst>
              <a:latin typeface="微软雅黑" pitchFamily="34" charset="-122"/>
              <a:ea typeface="微软雅黑" pitchFamily="34" charset="-122"/>
            </a:rPr>
            <a:t>会计实务</a:t>
          </a:r>
          <a:endParaRPr lang="zh-CN" altLang="en-US" sz="4000" b="1" dirty="0">
            <a:effectLst>
              <a:outerShdw blurRad="38100" dist="38100" dir="2700000" algn="tl">
                <a:srgbClr val="000000">
                  <a:alpha val="43137"/>
                </a:srgbClr>
              </a:outerShdw>
            </a:effectLst>
            <a:latin typeface="微软雅黑" pitchFamily="34" charset="-122"/>
            <a:ea typeface="微软雅黑" pitchFamily="34" charset="-122"/>
          </a:endParaRPr>
        </a:p>
      </dgm:t>
    </dgm:pt>
    <dgm:pt modelId="{C209D10F-7738-49EC-A02F-46501614C669}" type="parTrans" cxnId="{6730F4DC-41AA-46FC-B3A9-AB81E6B60AEA}">
      <dgm:prSet/>
      <dgm:spPr/>
      <dgm:t>
        <a:bodyPr/>
        <a:lstStyle/>
        <a:p>
          <a:endParaRPr lang="zh-CN" altLang="en-US"/>
        </a:p>
      </dgm:t>
    </dgm:pt>
    <dgm:pt modelId="{AEFEF11C-EBEE-4F52-8EC9-08A0CB41CA79}" type="sibTrans" cxnId="{6730F4DC-41AA-46FC-B3A9-AB81E6B60AEA}">
      <dgm:prSet/>
      <dgm:spPr/>
      <dgm:t>
        <a:bodyPr/>
        <a:lstStyle/>
        <a:p>
          <a:endParaRPr lang="zh-CN" altLang="en-US"/>
        </a:p>
      </dgm:t>
    </dgm:pt>
    <dgm:pt modelId="{16DDC632-0DB4-453E-9F68-56225A67C1D8}">
      <dgm:prSet phldrT="[文本]" custT="1"/>
      <dgm:spPr>
        <a:solidFill>
          <a:schemeClr val="accent4">
            <a:lumMod val="60000"/>
            <a:lumOff val="40000"/>
            <a:alpha val="90000"/>
          </a:schemeClr>
        </a:solidFill>
      </dgm:spPr>
      <dgm:t>
        <a:bodyPr/>
        <a:lstStyle/>
        <a:p>
          <a:pPr algn="ctr"/>
          <a:r>
            <a:rPr kumimoji="0" lang="zh-CN" altLang="en-US" sz="4000" b="1" i="0" u="none" strike="noStrike" cap="none" spc="0" normalizeH="0" baseline="0" noProof="0" dirty="0" smtClean="0">
              <a:ln>
                <a:noFill/>
              </a:ln>
              <a:solidFill>
                <a:schemeClr val="tx1"/>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涉税实务</a:t>
          </a:r>
          <a:endParaRPr lang="zh-CN" altLang="en-US" sz="4000" dirty="0">
            <a:solidFill>
              <a:schemeClr val="tx1"/>
            </a:solidFill>
            <a:effectLst>
              <a:outerShdw blurRad="38100" dist="38100" dir="2700000" algn="tl">
                <a:srgbClr val="000000">
                  <a:alpha val="43137"/>
                </a:srgbClr>
              </a:outerShdw>
            </a:effectLst>
            <a:latin typeface="微软雅黑" pitchFamily="34" charset="-122"/>
            <a:ea typeface="微软雅黑" pitchFamily="34" charset="-122"/>
          </a:endParaRPr>
        </a:p>
      </dgm:t>
    </dgm:pt>
    <dgm:pt modelId="{DD856C91-75A7-4173-9C68-91D391B3C9CA}" type="parTrans" cxnId="{39FA645D-596E-45C6-9A6B-35B0759877DA}">
      <dgm:prSet/>
      <dgm:spPr/>
      <dgm:t>
        <a:bodyPr/>
        <a:lstStyle/>
        <a:p>
          <a:endParaRPr lang="zh-CN" altLang="en-US"/>
        </a:p>
      </dgm:t>
    </dgm:pt>
    <dgm:pt modelId="{A760F25A-0D93-4BDE-9874-EBB54FC99F2D}" type="sibTrans" cxnId="{39FA645D-596E-45C6-9A6B-35B0759877DA}">
      <dgm:prSet/>
      <dgm:spPr/>
      <dgm:t>
        <a:bodyPr/>
        <a:lstStyle/>
        <a:p>
          <a:endParaRPr lang="zh-CN" altLang="en-US"/>
        </a:p>
      </dgm:t>
    </dgm:pt>
    <dgm:pt modelId="{E4E03D9D-C50E-4B7F-A501-DD6531523DB2}" type="pres">
      <dgm:prSet presAssocID="{D9E75DFA-B59D-4C55-93F3-37D0B94682D6}" presName="compositeShape" presStyleCnt="0">
        <dgm:presLayoutVars>
          <dgm:dir/>
          <dgm:resizeHandles/>
        </dgm:presLayoutVars>
      </dgm:prSet>
      <dgm:spPr/>
      <dgm:t>
        <a:bodyPr/>
        <a:lstStyle/>
        <a:p>
          <a:endParaRPr lang="zh-CN" altLang="en-US"/>
        </a:p>
      </dgm:t>
    </dgm:pt>
    <dgm:pt modelId="{49708EF7-3325-4527-A21C-96467B28702F}" type="pres">
      <dgm:prSet presAssocID="{D9E75DFA-B59D-4C55-93F3-37D0B94682D6}" presName="pyramid" presStyleLbl="node1" presStyleIdx="0" presStyleCnt="1" custLinFactNeighborX="-50606"/>
      <dgm:spPr/>
    </dgm:pt>
    <dgm:pt modelId="{1BFF68E4-E3A8-457D-A0B6-4CF84E145712}" type="pres">
      <dgm:prSet presAssocID="{D9E75DFA-B59D-4C55-93F3-37D0B94682D6}" presName="theList" presStyleCnt="0"/>
      <dgm:spPr/>
    </dgm:pt>
    <dgm:pt modelId="{E7A13DB6-9F6B-4A96-986D-2F224F4A0F95}" type="pres">
      <dgm:prSet presAssocID="{E6DEB7C0-3D69-4144-9463-9168B130E7D6}" presName="aNode" presStyleLbl="fgAcc1" presStyleIdx="0" presStyleCnt="3" custScaleX="194428">
        <dgm:presLayoutVars>
          <dgm:bulletEnabled val="1"/>
        </dgm:presLayoutVars>
      </dgm:prSet>
      <dgm:spPr/>
      <dgm:t>
        <a:bodyPr/>
        <a:lstStyle/>
        <a:p>
          <a:endParaRPr lang="zh-CN" altLang="en-US"/>
        </a:p>
      </dgm:t>
    </dgm:pt>
    <dgm:pt modelId="{0EB0B19F-F806-4F19-8C66-42E15EAF5D28}" type="pres">
      <dgm:prSet presAssocID="{E6DEB7C0-3D69-4144-9463-9168B130E7D6}" presName="aSpace" presStyleCnt="0"/>
      <dgm:spPr/>
    </dgm:pt>
    <dgm:pt modelId="{689F7598-EB5E-4E48-B01F-0E0FFB2566D8}" type="pres">
      <dgm:prSet presAssocID="{541AC00D-1AE6-4E7D-A4D3-A88E149B0419}" presName="aNode" presStyleLbl="fgAcc1" presStyleIdx="1" presStyleCnt="3" custScaleX="194428" custLinFactY="3322" custLinFactNeighborX="-886" custLinFactNeighborY="100000">
        <dgm:presLayoutVars>
          <dgm:bulletEnabled val="1"/>
        </dgm:presLayoutVars>
      </dgm:prSet>
      <dgm:spPr/>
      <dgm:t>
        <a:bodyPr/>
        <a:lstStyle/>
        <a:p>
          <a:endParaRPr lang="zh-CN" altLang="en-US"/>
        </a:p>
      </dgm:t>
    </dgm:pt>
    <dgm:pt modelId="{885B33E6-0C37-42B0-BBC6-927271B15CE3}" type="pres">
      <dgm:prSet presAssocID="{541AC00D-1AE6-4E7D-A4D3-A88E149B0419}" presName="aSpace" presStyleCnt="0"/>
      <dgm:spPr/>
    </dgm:pt>
    <dgm:pt modelId="{AEFB5DCF-D476-48E8-AF63-C545F32E92FA}" type="pres">
      <dgm:prSet presAssocID="{16DDC632-0DB4-453E-9F68-56225A67C1D8}" presName="aNode" presStyleLbl="fgAcc1" presStyleIdx="2" presStyleCnt="3" custScaleX="194428" custLinFactY="21022" custLinFactNeighborY="100000">
        <dgm:presLayoutVars>
          <dgm:bulletEnabled val="1"/>
        </dgm:presLayoutVars>
      </dgm:prSet>
      <dgm:spPr/>
      <dgm:t>
        <a:bodyPr/>
        <a:lstStyle/>
        <a:p>
          <a:endParaRPr lang="zh-CN" altLang="en-US"/>
        </a:p>
      </dgm:t>
    </dgm:pt>
    <dgm:pt modelId="{74D8B6B6-B647-447B-9D10-BE267489B40C}" type="pres">
      <dgm:prSet presAssocID="{16DDC632-0DB4-453E-9F68-56225A67C1D8}" presName="aSpace" presStyleCnt="0"/>
      <dgm:spPr/>
    </dgm:pt>
  </dgm:ptLst>
  <dgm:cxnLst>
    <dgm:cxn modelId="{E1617D6A-8692-412A-83CD-979D0139F14D}" type="presOf" srcId="{E6DEB7C0-3D69-4144-9463-9168B130E7D6}" destId="{E7A13DB6-9F6B-4A96-986D-2F224F4A0F95}" srcOrd="0" destOrd="0" presId="urn:microsoft.com/office/officeart/2005/8/layout/pyramid2"/>
    <dgm:cxn modelId="{6730F4DC-41AA-46FC-B3A9-AB81E6B60AEA}" srcId="{D9E75DFA-B59D-4C55-93F3-37D0B94682D6}" destId="{541AC00D-1AE6-4E7D-A4D3-A88E149B0419}" srcOrd="1" destOrd="0" parTransId="{C209D10F-7738-49EC-A02F-46501614C669}" sibTransId="{AEFEF11C-EBEE-4F52-8EC9-08A0CB41CA79}"/>
    <dgm:cxn modelId="{2B9617E4-1EE6-46BC-92F0-4DA8DCBF2191}" type="presOf" srcId="{541AC00D-1AE6-4E7D-A4D3-A88E149B0419}" destId="{689F7598-EB5E-4E48-B01F-0E0FFB2566D8}" srcOrd="0" destOrd="0" presId="urn:microsoft.com/office/officeart/2005/8/layout/pyramid2"/>
    <dgm:cxn modelId="{6BE333F1-C1E4-4947-B0C8-DE4E2336A02F}" srcId="{D9E75DFA-B59D-4C55-93F3-37D0B94682D6}" destId="{E6DEB7C0-3D69-4144-9463-9168B130E7D6}" srcOrd="0" destOrd="0" parTransId="{6D9A5CEF-5617-48B6-B8DA-939C248AA80F}" sibTransId="{7F5E710C-3084-42EF-B009-8228AE6A7267}"/>
    <dgm:cxn modelId="{39FA645D-596E-45C6-9A6B-35B0759877DA}" srcId="{D9E75DFA-B59D-4C55-93F3-37D0B94682D6}" destId="{16DDC632-0DB4-453E-9F68-56225A67C1D8}" srcOrd="2" destOrd="0" parTransId="{DD856C91-75A7-4173-9C68-91D391B3C9CA}" sibTransId="{A760F25A-0D93-4BDE-9874-EBB54FC99F2D}"/>
    <dgm:cxn modelId="{FD3D8930-4D0B-4046-927A-10A47C8745EA}" type="presOf" srcId="{D9E75DFA-B59D-4C55-93F3-37D0B94682D6}" destId="{E4E03D9D-C50E-4B7F-A501-DD6531523DB2}" srcOrd="0" destOrd="0" presId="urn:microsoft.com/office/officeart/2005/8/layout/pyramid2"/>
    <dgm:cxn modelId="{4CCEBFA4-60F5-46DB-A3B1-31F392974479}" type="presOf" srcId="{16DDC632-0DB4-453E-9F68-56225A67C1D8}" destId="{AEFB5DCF-D476-48E8-AF63-C545F32E92FA}" srcOrd="0" destOrd="0" presId="urn:microsoft.com/office/officeart/2005/8/layout/pyramid2"/>
    <dgm:cxn modelId="{01A6EAA3-D844-4319-989A-2AEACBE8A662}" type="presParOf" srcId="{E4E03D9D-C50E-4B7F-A501-DD6531523DB2}" destId="{49708EF7-3325-4527-A21C-96467B28702F}" srcOrd="0" destOrd="0" presId="urn:microsoft.com/office/officeart/2005/8/layout/pyramid2"/>
    <dgm:cxn modelId="{19C97678-6E8A-4C38-A673-571AB24FDA57}" type="presParOf" srcId="{E4E03D9D-C50E-4B7F-A501-DD6531523DB2}" destId="{1BFF68E4-E3A8-457D-A0B6-4CF84E145712}" srcOrd="1" destOrd="0" presId="urn:microsoft.com/office/officeart/2005/8/layout/pyramid2"/>
    <dgm:cxn modelId="{48976791-9B8A-46D4-8338-6B090EADDE1B}" type="presParOf" srcId="{1BFF68E4-E3A8-457D-A0B6-4CF84E145712}" destId="{E7A13DB6-9F6B-4A96-986D-2F224F4A0F95}" srcOrd="0" destOrd="0" presId="urn:microsoft.com/office/officeart/2005/8/layout/pyramid2"/>
    <dgm:cxn modelId="{A0CF8ED2-D845-41E7-A1AD-AB0F0F646F62}" type="presParOf" srcId="{1BFF68E4-E3A8-457D-A0B6-4CF84E145712}" destId="{0EB0B19F-F806-4F19-8C66-42E15EAF5D28}" srcOrd="1" destOrd="0" presId="urn:microsoft.com/office/officeart/2005/8/layout/pyramid2"/>
    <dgm:cxn modelId="{B226AAF4-09C6-4FD8-9F58-E9285225078E}" type="presParOf" srcId="{1BFF68E4-E3A8-457D-A0B6-4CF84E145712}" destId="{689F7598-EB5E-4E48-B01F-0E0FFB2566D8}" srcOrd="2" destOrd="0" presId="urn:microsoft.com/office/officeart/2005/8/layout/pyramid2"/>
    <dgm:cxn modelId="{AF113FEE-D1D7-4A64-A590-6981500C5CCD}" type="presParOf" srcId="{1BFF68E4-E3A8-457D-A0B6-4CF84E145712}" destId="{885B33E6-0C37-42B0-BBC6-927271B15CE3}" srcOrd="3" destOrd="0" presId="urn:microsoft.com/office/officeart/2005/8/layout/pyramid2"/>
    <dgm:cxn modelId="{F875D81D-491B-4E45-8437-01E5C01748EC}" type="presParOf" srcId="{1BFF68E4-E3A8-457D-A0B6-4CF84E145712}" destId="{AEFB5DCF-D476-48E8-AF63-C545F32E92FA}" srcOrd="4" destOrd="0" presId="urn:microsoft.com/office/officeart/2005/8/layout/pyramid2"/>
    <dgm:cxn modelId="{6568DCBF-E0A4-4F8F-833F-082BDB2EBE26}" type="presParOf" srcId="{1BFF68E4-E3A8-457D-A0B6-4CF84E145712}" destId="{74D8B6B6-B647-447B-9D10-BE267489B40C}" srcOrd="5" destOrd="0" presId="urn:microsoft.com/office/officeart/2005/8/layout/pyramid2"/>
  </dgm:cxnLst>
  <dgm:bg/>
  <dgm:whole/>
</dgm:dataModel>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F45A43BA-55C7-479E-9510-8A810E0EE528}" type="datetimeFigureOut">
              <a:rPr lang="zh-CN" altLang="en-US" smtClean="0"/>
              <a:pPr/>
              <a:t>2013-09-12</a:t>
            </a:fld>
            <a:endParaRPr lang="zh-CN" altLang="en-US"/>
          </a:p>
        </p:txBody>
      </p:sp>
      <p:sp>
        <p:nvSpPr>
          <p:cNvPr id="4" name="页脚占位符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ADA2479E-8CE2-4D4D-B814-197A8CBC0DF8}"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ea typeface="宋体" charset="-122"/>
              </a:defRPr>
            </a:lvl1pPr>
          </a:lstStyle>
          <a:p>
            <a:pPr>
              <a:defRPr/>
            </a:pPr>
            <a:endParaRPr lang="zh-CN" altLang="en-US"/>
          </a:p>
        </p:txBody>
      </p:sp>
      <p:sp>
        <p:nvSpPr>
          <p:cNvPr id="3" name="日期占位符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ea typeface="宋体" charset="-122"/>
              </a:defRPr>
            </a:lvl1pPr>
          </a:lstStyle>
          <a:p>
            <a:pPr>
              <a:defRPr/>
            </a:pPr>
            <a:fld id="{0F3324FE-344C-41C0-919A-9F04E72FA264}" type="datetimeFigureOut">
              <a:rPr lang="zh-CN" altLang="en-US"/>
              <a:pPr>
                <a:defRPr/>
              </a:pPr>
              <a:t>2013-09-12</a:t>
            </a:fld>
            <a:endParaRPr lang="zh-CN" altLang="en-US" dirty="0"/>
          </a:p>
        </p:txBody>
      </p:sp>
      <p:sp>
        <p:nvSpPr>
          <p:cNvPr id="4" name="幻灯片图像占位符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zh-CN" altLang="en-US" noProof="0" dirty="0" smtClean="0"/>
              <a:t>单击此处编辑母版文本样式</a:t>
            </a:r>
          </a:p>
          <a:p>
            <a:pPr lvl="1"/>
            <a:r>
              <a:rPr lang="zh-CN" altLang="en-US" noProof="0" dirty="0" smtClean="0"/>
              <a:t>第二级</a:t>
            </a:r>
          </a:p>
          <a:p>
            <a:pPr lvl="2"/>
            <a:r>
              <a:rPr lang="zh-CN" altLang="en-US" noProof="0" dirty="0" smtClean="0"/>
              <a:t>第三级</a:t>
            </a:r>
          </a:p>
          <a:p>
            <a:pPr lvl="3"/>
            <a:r>
              <a:rPr lang="zh-CN" altLang="en-US" noProof="0" dirty="0" smtClean="0"/>
              <a:t>第四级</a:t>
            </a:r>
          </a:p>
          <a:p>
            <a:pPr lvl="4"/>
            <a:r>
              <a:rPr lang="zh-CN" altLang="en-US" noProof="0" dirty="0" smtClean="0"/>
              <a:t>第五级</a:t>
            </a:r>
            <a:endParaRPr lang="zh-CN" altLang="en-US" noProof="0" dirty="0"/>
          </a:p>
        </p:txBody>
      </p:sp>
      <p:sp>
        <p:nvSpPr>
          <p:cNvPr id="6" name="页脚占位符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ea typeface="宋体" charset="-122"/>
              </a:defRPr>
            </a:lvl1pPr>
          </a:lstStyle>
          <a:p>
            <a:pPr>
              <a:defRPr/>
            </a:pPr>
            <a:endParaRPr lang="zh-CN" altLang="en-US"/>
          </a:p>
        </p:txBody>
      </p:sp>
      <p:sp>
        <p:nvSpPr>
          <p:cNvPr id="7" name="灯片编号占位符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ea typeface="宋体" charset="-122"/>
              </a:defRPr>
            </a:lvl1pPr>
          </a:lstStyle>
          <a:p>
            <a:pPr>
              <a:defRPr/>
            </a:pPr>
            <a:fld id="{DAF953F4-EB57-42E6-BBD7-60AAC1E0A199}"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DAF953F4-EB57-42E6-BBD7-60AAC1E0A199}" type="slidenum">
              <a:rPr lang="zh-CN" altLang="en-US" smtClean="0"/>
              <a:pPr>
                <a:defRPr/>
              </a:pPr>
              <a:t>3</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DAF953F4-EB57-42E6-BBD7-60AAC1E0A199}" type="slidenum">
              <a:rPr lang="zh-CN" altLang="en-US" smtClean="0"/>
              <a:pPr>
                <a:defRPr/>
              </a:pPr>
              <a:t>52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DAF953F4-EB57-42E6-BBD7-60AAC1E0A199}" type="slidenum">
              <a:rPr lang="zh-CN" altLang="en-US" smtClean="0"/>
              <a:pPr>
                <a:defRPr/>
              </a:pPr>
              <a:t>83</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Master" Target="../slideMasters/slideMaster1.xml"/><Relationship Id="rId5" Type="http://schemas.openxmlformats.org/officeDocument/2006/relationships/image" Target="../media/image16.jpeg"/><Relationship Id="rId4" Type="http://schemas.openxmlformats.org/officeDocument/2006/relationships/image" Target="../media/image15.jpe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Master" Target="../slideMasters/slideMaster1.xml"/><Relationship Id="rId5" Type="http://schemas.openxmlformats.org/officeDocument/2006/relationships/image" Target="../media/image16.jpeg"/><Relationship Id="rId4" Type="http://schemas.openxmlformats.org/officeDocument/2006/relationships/image" Target="../media/image15.jpe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2.jpe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17.emf"/></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2.jpe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17.emf"/></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3.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2.jpeg"/><Relationship Id="rId2" Type="http://schemas.openxmlformats.org/officeDocument/2006/relationships/image" Target="../media/image8.png"/><Relationship Id="rId1" Type="http://schemas.openxmlformats.org/officeDocument/2006/relationships/slideMaster" Target="../slideMasters/slideMaster3.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17.emf"/></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标题幻灯片">
    <p:spTree>
      <p:nvGrpSpPr>
        <p:cNvPr id="1" name=""/>
        <p:cNvGrpSpPr/>
        <p:nvPr/>
      </p:nvGrpSpPr>
      <p:grpSpPr>
        <a:xfrm>
          <a:off x="0" y="0"/>
          <a:ext cx="0" cy="0"/>
          <a:chOff x="0" y="0"/>
          <a:chExt cx="0" cy="0"/>
        </a:xfrm>
      </p:grpSpPr>
      <p:grpSp>
        <p:nvGrpSpPr>
          <p:cNvPr id="2" name="组合 63"/>
          <p:cNvGrpSpPr>
            <a:grpSpLocks/>
          </p:cNvGrpSpPr>
          <p:nvPr/>
        </p:nvGrpSpPr>
        <p:grpSpPr bwMode="auto">
          <a:xfrm>
            <a:off x="0" y="5916613"/>
            <a:ext cx="9180513" cy="649287"/>
            <a:chOff x="-19045" y="216550"/>
            <a:chExt cx="9180548" cy="649224"/>
          </a:xfrm>
        </p:grpSpPr>
        <p:sp>
          <p:nvSpPr>
            <p:cNvPr id="3" name="任意多边形 2"/>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ea typeface="宋体" charset="-122"/>
              </a:endParaRPr>
            </a:p>
          </p:txBody>
        </p:sp>
        <p:sp>
          <p:nvSpPr>
            <p:cNvPr id="4" name="任意多边形 3"/>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ea typeface="宋体" charset="-122"/>
              </a:endParaRPr>
            </a:p>
          </p:txBody>
        </p:sp>
      </p:grpSp>
      <p:grpSp>
        <p:nvGrpSpPr>
          <p:cNvPr id="5" name="Group 131"/>
          <p:cNvGrpSpPr>
            <a:grpSpLocks/>
          </p:cNvGrpSpPr>
          <p:nvPr/>
        </p:nvGrpSpPr>
        <p:grpSpPr bwMode="auto">
          <a:xfrm flipH="1">
            <a:off x="0" y="692150"/>
            <a:ext cx="9093200" cy="6165850"/>
            <a:chOff x="0" y="436"/>
            <a:chExt cx="5760" cy="3884"/>
          </a:xfrm>
        </p:grpSpPr>
        <p:sp>
          <p:nvSpPr>
            <p:cNvPr id="6" name="Line 132"/>
            <p:cNvSpPr>
              <a:spLocks noChangeShapeType="1"/>
            </p:cNvSpPr>
            <p:nvPr userDrawn="1"/>
          </p:nvSpPr>
          <p:spPr bwMode="gray">
            <a:xfrm>
              <a:off x="1472" y="448"/>
              <a:ext cx="4288" cy="2946"/>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7" name="Line 133"/>
            <p:cNvSpPr>
              <a:spLocks noChangeShapeType="1"/>
            </p:cNvSpPr>
            <p:nvPr userDrawn="1"/>
          </p:nvSpPr>
          <p:spPr bwMode="gray">
            <a:xfrm>
              <a:off x="1472" y="448"/>
              <a:ext cx="4288" cy="3471"/>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8" name="Line 134"/>
            <p:cNvSpPr>
              <a:spLocks noChangeShapeType="1"/>
            </p:cNvSpPr>
            <p:nvPr userDrawn="1"/>
          </p:nvSpPr>
          <p:spPr bwMode="gray">
            <a:xfrm>
              <a:off x="1472" y="448"/>
              <a:ext cx="4067" cy="3872"/>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9" name="Line 135"/>
            <p:cNvSpPr>
              <a:spLocks noChangeShapeType="1"/>
            </p:cNvSpPr>
            <p:nvPr userDrawn="1"/>
          </p:nvSpPr>
          <p:spPr bwMode="gray">
            <a:xfrm>
              <a:off x="1472" y="448"/>
              <a:ext cx="3407" cy="3872"/>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 name="Line 136"/>
            <p:cNvSpPr>
              <a:spLocks noChangeShapeType="1"/>
            </p:cNvSpPr>
            <p:nvPr userDrawn="1"/>
          </p:nvSpPr>
          <p:spPr bwMode="gray">
            <a:xfrm>
              <a:off x="1472" y="448"/>
              <a:ext cx="2773" cy="3872"/>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1" name="Line 137"/>
            <p:cNvSpPr>
              <a:spLocks noChangeShapeType="1"/>
            </p:cNvSpPr>
            <p:nvPr userDrawn="1"/>
          </p:nvSpPr>
          <p:spPr bwMode="gray">
            <a:xfrm>
              <a:off x="1472" y="448"/>
              <a:ext cx="2162" cy="3872"/>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2" name="Line 138"/>
            <p:cNvSpPr>
              <a:spLocks noChangeShapeType="1"/>
            </p:cNvSpPr>
            <p:nvPr userDrawn="1"/>
          </p:nvSpPr>
          <p:spPr bwMode="gray">
            <a:xfrm>
              <a:off x="1472" y="448"/>
              <a:ext cx="1612" cy="3872"/>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3" name="Line 139"/>
            <p:cNvSpPr>
              <a:spLocks noChangeShapeType="1"/>
            </p:cNvSpPr>
            <p:nvPr userDrawn="1"/>
          </p:nvSpPr>
          <p:spPr bwMode="gray">
            <a:xfrm>
              <a:off x="1472" y="448"/>
              <a:ext cx="1065" cy="3872"/>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4" name="Line 140"/>
            <p:cNvSpPr>
              <a:spLocks noChangeShapeType="1"/>
            </p:cNvSpPr>
            <p:nvPr userDrawn="1"/>
          </p:nvSpPr>
          <p:spPr bwMode="gray">
            <a:xfrm>
              <a:off x="1472" y="448"/>
              <a:ext cx="514" cy="3872"/>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5" name="Line 141"/>
            <p:cNvSpPr>
              <a:spLocks noChangeShapeType="1"/>
            </p:cNvSpPr>
            <p:nvPr userDrawn="1"/>
          </p:nvSpPr>
          <p:spPr bwMode="gray">
            <a:xfrm>
              <a:off x="1472" y="448"/>
              <a:ext cx="0" cy="3872"/>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6" name="Line 142"/>
            <p:cNvSpPr>
              <a:spLocks noChangeShapeType="1"/>
            </p:cNvSpPr>
            <p:nvPr userDrawn="1"/>
          </p:nvSpPr>
          <p:spPr bwMode="gray">
            <a:xfrm>
              <a:off x="1472" y="448"/>
              <a:ext cx="4288" cy="2549"/>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7" name="Line 143"/>
            <p:cNvSpPr>
              <a:spLocks noChangeShapeType="1"/>
            </p:cNvSpPr>
            <p:nvPr userDrawn="1"/>
          </p:nvSpPr>
          <p:spPr bwMode="gray">
            <a:xfrm>
              <a:off x="1472" y="448"/>
              <a:ext cx="4288" cy="2195"/>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8" name="Line 144"/>
            <p:cNvSpPr>
              <a:spLocks noChangeShapeType="1"/>
            </p:cNvSpPr>
            <p:nvPr userDrawn="1"/>
          </p:nvSpPr>
          <p:spPr bwMode="gray">
            <a:xfrm>
              <a:off x="1472" y="448"/>
              <a:ext cx="4288" cy="1891"/>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9" name="Line 145"/>
            <p:cNvSpPr>
              <a:spLocks noChangeShapeType="1"/>
            </p:cNvSpPr>
            <p:nvPr userDrawn="1"/>
          </p:nvSpPr>
          <p:spPr bwMode="gray">
            <a:xfrm>
              <a:off x="1472" y="448"/>
              <a:ext cx="4288" cy="1584"/>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20" name="Line 146"/>
            <p:cNvSpPr>
              <a:spLocks noChangeShapeType="1"/>
            </p:cNvSpPr>
            <p:nvPr userDrawn="1"/>
          </p:nvSpPr>
          <p:spPr bwMode="gray">
            <a:xfrm>
              <a:off x="1515" y="462"/>
              <a:ext cx="4245" cy="1307"/>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21" name="Line 147"/>
            <p:cNvSpPr>
              <a:spLocks noChangeShapeType="1"/>
            </p:cNvSpPr>
            <p:nvPr userDrawn="1"/>
          </p:nvSpPr>
          <p:spPr bwMode="gray">
            <a:xfrm>
              <a:off x="1472" y="448"/>
              <a:ext cx="4288" cy="1057"/>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22" name="Line 148"/>
            <p:cNvSpPr>
              <a:spLocks noChangeShapeType="1"/>
            </p:cNvSpPr>
            <p:nvPr userDrawn="1"/>
          </p:nvSpPr>
          <p:spPr bwMode="gray">
            <a:xfrm>
              <a:off x="1472" y="448"/>
              <a:ext cx="4288" cy="833"/>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23" name="Line 149"/>
            <p:cNvSpPr>
              <a:spLocks noChangeShapeType="1"/>
            </p:cNvSpPr>
            <p:nvPr userDrawn="1"/>
          </p:nvSpPr>
          <p:spPr bwMode="gray">
            <a:xfrm>
              <a:off x="1472" y="448"/>
              <a:ext cx="4288" cy="613"/>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24" name="Line 150"/>
            <p:cNvSpPr>
              <a:spLocks noChangeShapeType="1"/>
            </p:cNvSpPr>
            <p:nvPr userDrawn="1"/>
          </p:nvSpPr>
          <p:spPr bwMode="gray">
            <a:xfrm>
              <a:off x="1472" y="448"/>
              <a:ext cx="4288" cy="438"/>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25" name="Line 151"/>
            <p:cNvSpPr>
              <a:spLocks noChangeShapeType="1"/>
            </p:cNvSpPr>
            <p:nvPr userDrawn="1"/>
          </p:nvSpPr>
          <p:spPr bwMode="gray">
            <a:xfrm>
              <a:off x="1472" y="448"/>
              <a:ext cx="4288" cy="259"/>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26" name="Line 152"/>
            <p:cNvSpPr>
              <a:spLocks noChangeShapeType="1"/>
            </p:cNvSpPr>
            <p:nvPr userDrawn="1"/>
          </p:nvSpPr>
          <p:spPr bwMode="gray">
            <a:xfrm>
              <a:off x="1472" y="448"/>
              <a:ext cx="4288" cy="130"/>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27" name="Line 153"/>
            <p:cNvSpPr>
              <a:spLocks noChangeShapeType="1"/>
            </p:cNvSpPr>
            <p:nvPr userDrawn="1"/>
          </p:nvSpPr>
          <p:spPr bwMode="gray">
            <a:xfrm flipH="1">
              <a:off x="0" y="449"/>
              <a:ext cx="1474" cy="0"/>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28" name="Line 154"/>
            <p:cNvSpPr>
              <a:spLocks noChangeShapeType="1"/>
            </p:cNvSpPr>
            <p:nvPr userDrawn="1"/>
          </p:nvSpPr>
          <p:spPr bwMode="gray">
            <a:xfrm flipH="1">
              <a:off x="0" y="436"/>
              <a:ext cx="1474" cy="2514"/>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29" name="Line 155"/>
            <p:cNvSpPr>
              <a:spLocks noChangeShapeType="1"/>
            </p:cNvSpPr>
            <p:nvPr userDrawn="1"/>
          </p:nvSpPr>
          <p:spPr bwMode="gray">
            <a:xfrm flipH="1">
              <a:off x="0" y="462"/>
              <a:ext cx="1461" cy="3461"/>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30" name="Line 156"/>
            <p:cNvSpPr>
              <a:spLocks noChangeShapeType="1"/>
            </p:cNvSpPr>
            <p:nvPr userDrawn="1"/>
          </p:nvSpPr>
          <p:spPr bwMode="gray">
            <a:xfrm flipH="1">
              <a:off x="249" y="463"/>
              <a:ext cx="1215" cy="3857"/>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31" name="Line 157"/>
            <p:cNvSpPr>
              <a:spLocks noChangeShapeType="1"/>
            </p:cNvSpPr>
            <p:nvPr userDrawn="1"/>
          </p:nvSpPr>
          <p:spPr bwMode="gray">
            <a:xfrm flipH="1">
              <a:off x="657" y="472"/>
              <a:ext cx="808" cy="3848"/>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32" name="Line 158"/>
            <p:cNvSpPr>
              <a:spLocks noChangeShapeType="1"/>
            </p:cNvSpPr>
            <p:nvPr userDrawn="1"/>
          </p:nvSpPr>
          <p:spPr bwMode="gray">
            <a:xfrm flipH="1">
              <a:off x="1066" y="463"/>
              <a:ext cx="404" cy="3857"/>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33" name="Line 159"/>
            <p:cNvSpPr>
              <a:spLocks noChangeShapeType="1"/>
            </p:cNvSpPr>
            <p:nvPr userDrawn="1"/>
          </p:nvSpPr>
          <p:spPr bwMode="gray">
            <a:xfrm flipH="1">
              <a:off x="0" y="436"/>
              <a:ext cx="1474" cy="1875"/>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34" name="Line 160"/>
            <p:cNvSpPr>
              <a:spLocks noChangeShapeType="1"/>
            </p:cNvSpPr>
            <p:nvPr userDrawn="1"/>
          </p:nvSpPr>
          <p:spPr bwMode="gray">
            <a:xfrm flipH="1">
              <a:off x="0" y="466"/>
              <a:ext cx="1447" cy="1327"/>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35" name="Line 161"/>
            <p:cNvSpPr>
              <a:spLocks noChangeShapeType="1"/>
            </p:cNvSpPr>
            <p:nvPr userDrawn="1"/>
          </p:nvSpPr>
          <p:spPr bwMode="gray">
            <a:xfrm flipH="1">
              <a:off x="0" y="449"/>
              <a:ext cx="1474" cy="896"/>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36" name="Line 162"/>
            <p:cNvSpPr>
              <a:spLocks noChangeShapeType="1"/>
            </p:cNvSpPr>
            <p:nvPr userDrawn="1"/>
          </p:nvSpPr>
          <p:spPr bwMode="gray">
            <a:xfrm flipH="1">
              <a:off x="0" y="471"/>
              <a:ext cx="1435" cy="500"/>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37" name="Line 163"/>
            <p:cNvSpPr>
              <a:spLocks noChangeShapeType="1"/>
            </p:cNvSpPr>
            <p:nvPr userDrawn="1"/>
          </p:nvSpPr>
          <p:spPr bwMode="gray">
            <a:xfrm flipH="1">
              <a:off x="0" y="463"/>
              <a:ext cx="1464" cy="206"/>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38" name="Line 164"/>
            <p:cNvSpPr>
              <a:spLocks noChangeShapeType="1"/>
            </p:cNvSpPr>
            <p:nvPr userDrawn="1"/>
          </p:nvSpPr>
          <p:spPr bwMode="gray">
            <a:xfrm flipH="1">
              <a:off x="0" y="436"/>
              <a:ext cx="1474" cy="124"/>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grpSp>
          <p:nvGrpSpPr>
            <p:cNvPr id="39" name="Group 165"/>
            <p:cNvGrpSpPr>
              <a:grpSpLocks/>
            </p:cNvGrpSpPr>
            <p:nvPr userDrawn="1"/>
          </p:nvGrpSpPr>
          <p:grpSpPr bwMode="auto">
            <a:xfrm>
              <a:off x="0" y="13"/>
              <a:ext cx="5760" cy="699"/>
              <a:chOff x="235" y="2750"/>
              <a:chExt cx="5241" cy="699"/>
            </a:xfrm>
          </p:grpSpPr>
          <p:sp>
            <p:nvSpPr>
              <p:cNvPr id="49" name="Line 166"/>
              <p:cNvSpPr>
                <a:spLocks noChangeShapeType="1"/>
              </p:cNvSpPr>
              <p:nvPr/>
            </p:nvSpPr>
            <p:spPr bwMode="gray">
              <a:xfrm>
                <a:off x="235" y="3449"/>
                <a:ext cx="5241" cy="0"/>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50" name="Line 167"/>
              <p:cNvSpPr>
                <a:spLocks noChangeShapeType="1"/>
              </p:cNvSpPr>
              <p:nvPr/>
            </p:nvSpPr>
            <p:spPr bwMode="gray">
              <a:xfrm>
                <a:off x="235" y="3191"/>
                <a:ext cx="5241" cy="0"/>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51" name="Line 168"/>
              <p:cNvSpPr>
                <a:spLocks noChangeShapeType="1"/>
              </p:cNvSpPr>
              <p:nvPr/>
            </p:nvSpPr>
            <p:spPr bwMode="gray">
              <a:xfrm>
                <a:off x="235" y="2958"/>
                <a:ext cx="5239" cy="0"/>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52" name="Line 169"/>
              <p:cNvSpPr>
                <a:spLocks noChangeShapeType="1"/>
              </p:cNvSpPr>
              <p:nvPr/>
            </p:nvSpPr>
            <p:spPr bwMode="gray">
              <a:xfrm>
                <a:off x="235" y="2750"/>
                <a:ext cx="5239" cy="0"/>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grpSp>
        <p:sp>
          <p:nvSpPr>
            <p:cNvPr id="40" name="Line 170"/>
            <p:cNvSpPr>
              <a:spLocks noChangeShapeType="1"/>
            </p:cNvSpPr>
            <p:nvPr userDrawn="1"/>
          </p:nvSpPr>
          <p:spPr bwMode="gray">
            <a:xfrm>
              <a:off x="0" y="1753"/>
              <a:ext cx="5760" cy="0"/>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41" name="Line 171"/>
            <p:cNvSpPr>
              <a:spLocks noChangeShapeType="1"/>
            </p:cNvSpPr>
            <p:nvPr userDrawn="1"/>
          </p:nvSpPr>
          <p:spPr bwMode="gray">
            <a:xfrm flipV="1">
              <a:off x="0" y="1455"/>
              <a:ext cx="5760" cy="1"/>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42" name="Line 172"/>
            <p:cNvSpPr>
              <a:spLocks noChangeShapeType="1"/>
            </p:cNvSpPr>
            <p:nvPr userDrawn="1"/>
          </p:nvSpPr>
          <p:spPr bwMode="gray">
            <a:xfrm>
              <a:off x="0" y="1182"/>
              <a:ext cx="5760" cy="9"/>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43" name="Line 173"/>
            <p:cNvSpPr>
              <a:spLocks noChangeShapeType="1"/>
            </p:cNvSpPr>
            <p:nvPr userDrawn="1"/>
          </p:nvSpPr>
          <p:spPr bwMode="gray">
            <a:xfrm>
              <a:off x="0" y="965"/>
              <a:ext cx="5734" cy="0"/>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44" name="Line 174"/>
            <p:cNvSpPr>
              <a:spLocks noChangeShapeType="1"/>
            </p:cNvSpPr>
            <p:nvPr userDrawn="1"/>
          </p:nvSpPr>
          <p:spPr bwMode="gray">
            <a:xfrm flipV="1">
              <a:off x="0" y="780"/>
              <a:ext cx="5760" cy="11"/>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45" name="Line 175"/>
            <p:cNvSpPr>
              <a:spLocks noChangeShapeType="1"/>
            </p:cNvSpPr>
            <p:nvPr userDrawn="1"/>
          </p:nvSpPr>
          <p:spPr bwMode="gray">
            <a:xfrm>
              <a:off x="0" y="661"/>
              <a:ext cx="5760" cy="7"/>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46" name="Line 176"/>
            <p:cNvSpPr>
              <a:spLocks noChangeShapeType="1"/>
            </p:cNvSpPr>
            <p:nvPr userDrawn="1"/>
          </p:nvSpPr>
          <p:spPr bwMode="gray">
            <a:xfrm flipV="1">
              <a:off x="0" y="558"/>
              <a:ext cx="5760" cy="17"/>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47" name="Line 177"/>
            <p:cNvSpPr>
              <a:spLocks noChangeShapeType="1"/>
            </p:cNvSpPr>
            <p:nvPr userDrawn="1"/>
          </p:nvSpPr>
          <p:spPr bwMode="gray">
            <a:xfrm>
              <a:off x="25" y="521"/>
              <a:ext cx="5735" cy="0"/>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48" name="Line 178"/>
            <p:cNvSpPr>
              <a:spLocks noChangeShapeType="1"/>
            </p:cNvSpPr>
            <p:nvPr userDrawn="1"/>
          </p:nvSpPr>
          <p:spPr bwMode="gray">
            <a:xfrm>
              <a:off x="0" y="482"/>
              <a:ext cx="5760" cy="0"/>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grpSp>
      <p:grpSp>
        <p:nvGrpSpPr>
          <p:cNvPr id="53" name="Group 179"/>
          <p:cNvGrpSpPr>
            <a:grpSpLocks/>
          </p:cNvGrpSpPr>
          <p:nvPr/>
        </p:nvGrpSpPr>
        <p:grpSpPr bwMode="auto">
          <a:xfrm flipH="1">
            <a:off x="0" y="0"/>
            <a:ext cx="9144000" cy="2159000"/>
            <a:chOff x="-1" y="0"/>
            <a:chExt cx="5769" cy="1360"/>
          </a:xfrm>
          <a:solidFill>
            <a:schemeClr val="tx2">
              <a:lumMod val="20000"/>
              <a:lumOff val="80000"/>
            </a:schemeClr>
          </a:solidFill>
        </p:grpSpPr>
        <p:sp>
          <p:nvSpPr>
            <p:cNvPr id="54" name="Freeform 180"/>
            <p:cNvSpPr>
              <a:spLocks/>
            </p:cNvSpPr>
            <p:nvPr/>
          </p:nvSpPr>
          <p:spPr bwMode="gray">
            <a:xfrm>
              <a:off x="0" y="0"/>
              <a:ext cx="5768" cy="1360"/>
            </a:xfrm>
            <a:custGeom>
              <a:avLst/>
              <a:gdLst/>
              <a:ahLst/>
              <a:cxnLst>
                <a:cxn ang="0">
                  <a:pos x="0" y="0"/>
                </a:cxn>
                <a:cxn ang="0">
                  <a:pos x="0" y="616"/>
                </a:cxn>
                <a:cxn ang="0">
                  <a:pos x="1496" y="460"/>
                </a:cxn>
                <a:cxn ang="0">
                  <a:pos x="5768" y="1360"/>
                </a:cxn>
                <a:cxn ang="0">
                  <a:pos x="5768" y="0"/>
                </a:cxn>
                <a:cxn ang="0">
                  <a:pos x="0" y="0"/>
                </a:cxn>
              </a:cxnLst>
              <a:rect l="0" t="0" r="r" b="b"/>
              <a:pathLst>
                <a:path w="5768" h="1360">
                  <a:moveTo>
                    <a:pt x="0" y="0"/>
                  </a:moveTo>
                  <a:lnTo>
                    <a:pt x="0" y="616"/>
                  </a:lnTo>
                  <a:cubicBezTo>
                    <a:pt x="72" y="608"/>
                    <a:pt x="264" y="510"/>
                    <a:pt x="1496" y="460"/>
                  </a:cubicBezTo>
                  <a:cubicBezTo>
                    <a:pt x="2728" y="411"/>
                    <a:pt x="4632" y="672"/>
                    <a:pt x="5768" y="1360"/>
                  </a:cubicBezTo>
                  <a:lnTo>
                    <a:pt x="5768" y="0"/>
                  </a:lnTo>
                  <a:lnTo>
                    <a:pt x="0" y="0"/>
                  </a:lnTo>
                  <a:close/>
                </a:path>
              </a:pathLst>
            </a:custGeom>
            <a:solidFill>
              <a:srgbClr val="008000"/>
            </a:solidFill>
            <a:ln w="9525">
              <a:noFill/>
              <a:round/>
              <a:headEnd/>
              <a:tailEnd/>
            </a:ln>
            <a:effectLst/>
            <a:scene3d>
              <a:camera prst="orthographicFront"/>
              <a:lightRig rig="threePt" dir="t"/>
            </a:scene3d>
            <a:sp3d>
              <a:bevelT/>
            </a:sp3d>
          </p:spPr>
          <p:txBody>
            <a:bodyPr/>
            <a:lstStyle/>
            <a:p>
              <a:pPr>
                <a:defRPr/>
              </a:pPr>
              <a:endParaRPr lang="zh-CN" altLang="en-US">
                <a:latin typeface="Arial" pitchFamily="34" charset="0"/>
                <a:ea typeface="宋体" charset="-122"/>
              </a:endParaRPr>
            </a:p>
          </p:txBody>
        </p:sp>
        <p:sp>
          <p:nvSpPr>
            <p:cNvPr id="55" name="Freeform 181"/>
            <p:cNvSpPr>
              <a:spLocks/>
            </p:cNvSpPr>
            <p:nvPr/>
          </p:nvSpPr>
          <p:spPr bwMode="gray">
            <a:xfrm>
              <a:off x="-1" y="0"/>
              <a:ext cx="5761" cy="1104"/>
            </a:xfrm>
            <a:custGeom>
              <a:avLst/>
              <a:gdLst/>
              <a:ahLst/>
              <a:cxnLst>
                <a:cxn ang="0">
                  <a:pos x="0" y="0"/>
                </a:cxn>
                <a:cxn ang="0">
                  <a:pos x="0" y="632"/>
                </a:cxn>
                <a:cxn ang="0">
                  <a:pos x="1521" y="448"/>
                </a:cxn>
                <a:cxn ang="0">
                  <a:pos x="5761" y="1104"/>
                </a:cxn>
                <a:cxn ang="0">
                  <a:pos x="5760" y="8"/>
                </a:cxn>
                <a:cxn ang="0">
                  <a:pos x="0" y="0"/>
                </a:cxn>
              </a:cxnLst>
              <a:rect l="0" t="0" r="r" b="b"/>
              <a:pathLst>
                <a:path w="5761" h="1104">
                  <a:moveTo>
                    <a:pt x="0" y="0"/>
                  </a:moveTo>
                  <a:lnTo>
                    <a:pt x="0" y="632"/>
                  </a:lnTo>
                  <a:cubicBezTo>
                    <a:pt x="72" y="625"/>
                    <a:pt x="401" y="504"/>
                    <a:pt x="1521" y="448"/>
                  </a:cubicBezTo>
                  <a:cubicBezTo>
                    <a:pt x="2641" y="392"/>
                    <a:pt x="4505" y="504"/>
                    <a:pt x="5761" y="1104"/>
                  </a:cubicBezTo>
                  <a:lnTo>
                    <a:pt x="5760" y="8"/>
                  </a:lnTo>
                  <a:lnTo>
                    <a:pt x="0" y="0"/>
                  </a:lnTo>
                  <a:close/>
                </a:path>
              </a:pathLst>
            </a:custGeom>
            <a:solidFill>
              <a:srgbClr val="88A8C2"/>
            </a:solidFill>
            <a:ln w="9525">
              <a:noFill/>
              <a:round/>
              <a:headEnd/>
              <a:tailEnd/>
            </a:ln>
            <a:effectLst/>
            <a:scene3d>
              <a:camera prst="orthographicFront"/>
              <a:lightRig rig="threePt" dir="t"/>
            </a:scene3d>
            <a:sp3d>
              <a:bevelT/>
            </a:sp3d>
          </p:spPr>
          <p:txBody>
            <a:bodyPr/>
            <a:lstStyle/>
            <a:p>
              <a:pPr>
                <a:defRPr/>
              </a:pPr>
              <a:endParaRPr lang="zh-CN" altLang="en-US">
                <a:latin typeface="Arial" pitchFamily="34" charset="0"/>
                <a:ea typeface="宋体" charset="-122"/>
              </a:endParaRPr>
            </a:p>
          </p:txBody>
        </p:sp>
      </p:grpSp>
      <p:sp>
        <p:nvSpPr>
          <p:cNvPr id="56" name="Freeform 68"/>
          <p:cNvSpPr>
            <a:spLocks/>
          </p:cNvSpPr>
          <p:nvPr/>
        </p:nvSpPr>
        <p:spPr bwMode="gray">
          <a:xfrm>
            <a:off x="0" y="0"/>
            <a:ext cx="9156700" cy="1354138"/>
          </a:xfrm>
          <a:custGeom>
            <a:avLst/>
            <a:gdLst/>
            <a:ahLst/>
            <a:cxnLst>
              <a:cxn ang="0">
                <a:pos x="0" y="0"/>
              </a:cxn>
              <a:cxn ang="0">
                <a:pos x="0" y="767"/>
              </a:cxn>
              <a:cxn ang="0">
                <a:pos x="2104" y="448"/>
              </a:cxn>
              <a:cxn ang="0">
                <a:pos x="5768" y="848"/>
              </a:cxn>
              <a:cxn ang="0">
                <a:pos x="5760" y="8"/>
              </a:cxn>
              <a:cxn ang="0">
                <a:pos x="0" y="0"/>
              </a:cxn>
            </a:cxnLst>
            <a:rect l="0" t="0" r="r" b="b"/>
            <a:pathLst>
              <a:path w="5768" h="848">
                <a:moveTo>
                  <a:pt x="0" y="0"/>
                </a:moveTo>
                <a:lnTo>
                  <a:pt x="0" y="767"/>
                </a:lnTo>
                <a:cubicBezTo>
                  <a:pt x="72" y="760"/>
                  <a:pt x="879" y="496"/>
                  <a:pt x="2104" y="448"/>
                </a:cubicBezTo>
                <a:cubicBezTo>
                  <a:pt x="3330" y="401"/>
                  <a:pt x="4792" y="472"/>
                  <a:pt x="5768" y="848"/>
                </a:cubicBezTo>
                <a:lnTo>
                  <a:pt x="5760" y="8"/>
                </a:lnTo>
                <a:lnTo>
                  <a:pt x="0" y="0"/>
                </a:lnTo>
                <a:close/>
              </a:path>
            </a:pathLst>
          </a:custGeom>
          <a:solidFill>
            <a:srgbClr val="88A8C2"/>
          </a:solidFill>
          <a:ln w="9525">
            <a:noFill/>
            <a:round/>
            <a:headEnd/>
            <a:tailEnd/>
          </a:ln>
          <a:effectLst/>
          <a:scene3d>
            <a:camera prst="orthographicFront"/>
            <a:lightRig rig="threePt" dir="t"/>
          </a:scene3d>
          <a:sp3d>
            <a:bevelT/>
          </a:sp3d>
        </p:spPr>
        <p:txBody>
          <a:bodyPr/>
          <a:lstStyle/>
          <a:p>
            <a:pPr>
              <a:defRPr/>
            </a:pPr>
            <a:endParaRPr lang="zh-CN" altLang="en-US"/>
          </a:p>
        </p:txBody>
      </p:sp>
      <p:sp>
        <p:nvSpPr>
          <p:cNvPr id="57" name="任意多边形 56"/>
          <p:cNvSpPr>
            <a:spLocks/>
          </p:cNvSpPr>
          <p:nvPr/>
        </p:nvSpPr>
        <p:spPr bwMode="auto">
          <a:xfrm>
            <a:off x="0" y="50165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a typeface="+mn-ea"/>
            </a:endParaRPr>
          </a:p>
        </p:txBody>
      </p:sp>
      <p:grpSp>
        <p:nvGrpSpPr>
          <p:cNvPr id="58" name="Group 50"/>
          <p:cNvGrpSpPr>
            <a:grpSpLocks/>
          </p:cNvGrpSpPr>
          <p:nvPr/>
        </p:nvGrpSpPr>
        <p:grpSpPr bwMode="auto">
          <a:xfrm>
            <a:off x="4044950" y="5940425"/>
            <a:ext cx="669925" cy="654050"/>
            <a:chOff x="4027" y="3016"/>
            <a:chExt cx="515" cy="505"/>
          </a:xfrm>
        </p:grpSpPr>
        <p:sp>
          <p:nvSpPr>
            <p:cNvPr id="59" name="Oval 51"/>
            <p:cNvSpPr>
              <a:spLocks noChangeArrowheads="1"/>
            </p:cNvSpPr>
            <p:nvPr/>
          </p:nvSpPr>
          <p:spPr bwMode="gray">
            <a:xfrm>
              <a:off x="4027" y="3016"/>
              <a:ext cx="515" cy="505"/>
            </a:xfrm>
            <a:prstGeom prst="ellipse">
              <a:avLst/>
            </a:prstGeom>
            <a:gradFill rotWithShape="1">
              <a:gsLst>
                <a:gs pos="0">
                  <a:schemeClr val="hlink">
                    <a:gamma/>
                    <a:shade val="44314"/>
                    <a:invGamma/>
                  </a:schemeClr>
                </a:gs>
                <a:gs pos="50000">
                  <a:schemeClr val="hlink"/>
                </a:gs>
                <a:gs pos="100000">
                  <a:schemeClr val="hlink">
                    <a:gamma/>
                    <a:shade val="44314"/>
                    <a:invGamma/>
                  </a:schemeClr>
                </a:gs>
              </a:gsLst>
              <a:lin ang="5400000" scaled="1"/>
            </a:gra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pic>
          <p:nvPicPr>
            <p:cNvPr id="60" name="Picture 52" descr="sphere_highlight"/>
            <p:cNvPicPr>
              <a:picLocks noChangeAspect="1" noChangeArrowheads="1"/>
            </p:cNvPicPr>
            <p:nvPr/>
          </p:nvPicPr>
          <p:blipFill>
            <a:blip r:embed="rId2"/>
            <a:srcRect/>
            <a:stretch>
              <a:fillRect/>
            </a:stretch>
          </p:blipFill>
          <p:spPr bwMode="gray">
            <a:xfrm>
              <a:off x="4046" y="3018"/>
              <a:ext cx="470" cy="241"/>
            </a:xfrm>
            <a:prstGeom prst="rect">
              <a:avLst/>
            </a:prstGeom>
            <a:noFill/>
            <a:ln w="9525">
              <a:noFill/>
              <a:miter lim="800000"/>
              <a:headEnd/>
              <a:tailEnd/>
            </a:ln>
          </p:spPr>
        </p:pic>
      </p:grpSp>
      <p:grpSp>
        <p:nvGrpSpPr>
          <p:cNvPr id="61" name="Group 53"/>
          <p:cNvGrpSpPr>
            <a:grpSpLocks/>
          </p:cNvGrpSpPr>
          <p:nvPr/>
        </p:nvGrpSpPr>
        <p:grpSpPr bwMode="auto">
          <a:xfrm>
            <a:off x="6608763" y="6194425"/>
            <a:ext cx="349250" cy="339725"/>
            <a:chOff x="4027" y="3016"/>
            <a:chExt cx="515" cy="505"/>
          </a:xfrm>
        </p:grpSpPr>
        <p:sp>
          <p:nvSpPr>
            <p:cNvPr id="62" name="Oval 54"/>
            <p:cNvSpPr>
              <a:spLocks noChangeArrowheads="1"/>
            </p:cNvSpPr>
            <p:nvPr/>
          </p:nvSpPr>
          <p:spPr bwMode="gray">
            <a:xfrm>
              <a:off x="4027" y="3016"/>
              <a:ext cx="515" cy="505"/>
            </a:xfrm>
            <a:prstGeom prst="ellipse">
              <a:avLst/>
            </a:prstGeom>
            <a:gradFill rotWithShape="1">
              <a:gsLst>
                <a:gs pos="0">
                  <a:schemeClr val="folHlink">
                    <a:gamma/>
                    <a:shade val="44314"/>
                    <a:invGamma/>
                  </a:schemeClr>
                </a:gs>
                <a:gs pos="50000">
                  <a:schemeClr val="folHlink"/>
                </a:gs>
                <a:gs pos="100000">
                  <a:schemeClr val="folHlink">
                    <a:gamma/>
                    <a:shade val="44314"/>
                    <a:invGamma/>
                  </a:schemeClr>
                </a:gs>
              </a:gsLst>
              <a:lin ang="5400000" scaled="1"/>
            </a:gra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pic>
          <p:nvPicPr>
            <p:cNvPr id="63" name="Picture 55" descr="sphere_highlight"/>
            <p:cNvPicPr>
              <a:picLocks noChangeAspect="1" noChangeArrowheads="1"/>
            </p:cNvPicPr>
            <p:nvPr/>
          </p:nvPicPr>
          <p:blipFill>
            <a:blip r:embed="rId3"/>
            <a:srcRect/>
            <a:stretch>
              <a:fillRect/>
            </a:stretch>
          </p:blipFill>
          <p:spPr bwMode="gray">
            <a:xfrm>
              <a:off x="4046" y="3018"/>
              <a:ext cx="470" cy="241"/>
            </a:xfrm>
            <a:prstGeom prst="rect">
              <a:avLst/>
            </a:prstGeom>
            <a:noFill/>
            <a:ln w="9525">
              <a:noFill/>
              <a:miter lim="800000"/>
              <a:headEnd/>
              <a:tailEnd/>
            </a:ln>
          </p:spPr>
        </p:pic>
      </p:grpSp>
      <p:pic>
        <p:nvPicPr>
          <p:cNvPr id="64" name="图片 8" descr="未命名1.jpg"/>
          <p:cNvPicPr>
            <a:picLocks noChangeAspect="1"/>
          </p:cNvPicPr>
          <p:nvPr/>
        </p:nvPicPr>
        <p:blipFill>
          <a:blip r:embed="rId4"/>
          <a:srcRect/>
          <a:stretch>
            <a:fillRect/>
          </a:stretch>
        </p:blipFill>
        <p:spPr bwMode="auto">
          <a:xfrm>
            <a:off x="209006" y="1835779"/>
            <a:ext cx="1324786" cy="1194806"/>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65" name="图片 64" descr="01300000230801121933581522674_s.jpg"/>
          <p:cNvPicPr>
            <a:picLocks noChangeAspect="1"/>
          </p:cNvPicPr>
          <p:nvPr/>
        </p:nvPicPr>
        <p:blipFill>
          <a:blip r:embed="rId5"/>
          <a:stretch>
            <a:fillRect/>
          </a:stretch>
        </p:blipFill>
        <p:spPr>
          <a:xfrm>
            <a:off x="776571" y="3726450"/>
            <a:ext cx="1236778" cy="101536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6" name="图片 65" descr="u=3313918882,4287038985&amp;fm=23&amp;gp=0.jpg"/>
          <p:cNvPicPr>
            <a:picLocks noChangeAspect="1"/>
          </p:cNvPicPr>
          <p:nvPr/>
        </p:nvPicPr>
        <p:blipFill>
          <a:blip r:embed="rId6"/>
          <a:stretch>
            <a:fillRect/>
          </a:stretch>
        </p:blipFill>
        <p:spPr>
          <a:xfrm>
            <a:off x="1819952" y="4880976"/>
            <a:ext cx="1232441" cy="1232441"/>
          </a:xfrm>
          <a:prstGeom prst="ellipse">
            <a:avLst/>
          </a:prstGeom>
          <a:ln>
            <a:noFill/>
          </a:ln>
          <a:effectLst>
            <a:softEdge rad="112500"/>
          </a:effectLst>
        </p:spPr>
      </p:pic>
      <p:sp>
        <p:nvSpPr>
          <p:cNvPr id="67" name="Rectangle 41"/>
          <p:cNvSpPr txBox="1">
            <a:spLocks noChangeArrowheads="1"/>
          </p:cNvSpPr>
          <p:nvPr/>
        </p:nvSpPr>
        <p:spPr>
          <a:xfrm>
            <a:off x="3070225" y="3802063"/>
            <a:ext cx="5211763" cy="1766887"/>
          </a:xfrm>
          <a:prstGeom prst="rect">
            <a:avLst/>
          </a:prstGeom>
          <a:effectLst>
            <a:outerShdw dist="17961" dir="2700000" algn="ctr" rotWithShape="0">
              <a:srgbClr val="F8F8F8">
                <a:alpha val="50000"/>
              </a:srgbClr>
            </a:outerShdw>
          </a:effectLst>
        </p:spPr>
        <p:txBody>
          <a:bodyPr/>
          <a:lstStyle/>
          <a:p>
            <a:pPr algn="ctr">
              <a:defRPr/>
            </a:pPr>
            <a:endParaRPr lang="zh-CN" altLang="en-US" sz="2400" dirty="0">
              <a:solidFill>
                <a:schemeClr val="tx1">
                  <a:lumMod val="95000"/>
                  <a:lumOff val="5000"/>
                </a:schemeClr>
              </a:solidFill>
              <a:effectLst>
                <a:outerShdw blurRad="38100" dist="38100" dir="2700000" algn="tl">
                  <a:srgbClr val="000000">
                    <a:alpha val="43137"/>
                  </a:srgbClr>
                </a:outerShdw>
              </a:effectLst>
              <a:latin typeface="微软雅黑" pitchFamily="34" charset="-122"/>
              <a:ea typeface="微软雅黑" pitchFamily="34" charset="-122"/>
            </a:endParaRPr>
          </a:p>
          <a:p>
            <a:pPr algn="ctr">
              <a:defRPr/>
            </a:pPr>
            <a:r>
              <a:rPr lang="zh-CN" altLang="en-US" sz="5400" b="1" kern="0" dirty="0">
                <a:solidFill>
                  <a:schemeClr val="tx2"/>
                </a:solidFill>
                <a:latin typeface="+mj-lt"/>
                <a:ea typeface="宋体" charset="-122"/>
                <a:cs typeface="+mj-cs"/>
              </a:rPr>
              <a:t>    欢  迎  您！</a:t>
            </a:r>
            <a:endParaRPr lang="en-US" altLang="zh-CN" sz="5400" b="1" kern="0" dirty="0">
              <a:solidFill>
                <a:schemeClr val="tx2"/>
              </a:solidFill>
              <a:latin typeface="+mj-lt"/>
              <a:ea typeface="宋体" charset="-122"/>
              <a:cs typeface="+mj-cs"/>
            </a:endParaRPr>
          </a:p>
        </p:txBody>
      </p:sp>
      <p:sp>
        <p:nvSpPr>
          <p:cNvPr id="68" name="矩形 67"/>
          <p:cNvSpPr/>
          <p:nvPr/>
        </p:nvSpPr>
        <p:spPr>
          <a:xfrm>
            <a:off x="1646238" y="1549400"/>
            <a:ext cx="7315200" cy="1814513"/>
          </a:xfrm>
          <a:prstGeom prst="rect">
            <a:avLst/>
          </a:prstGeom>
        </p:spPr>
        <p:txBody>
          <a:bodyPr>
            <a:spAutoFit/>
          </a:bodyPr>
          <a:lstStyle/>
          <a:p>
            <a:pPr algn="ctr">
              <a:defRPr/>
            </a:pPr>
            <a:r>
              <a:rPr lang="zh-CN" altLang="en-US" sz="2800" b="1" dirty="0">
                <a:solidFill>
                  <a:srgbClr val="1C1C1C"/>
                </a:solidFill>
                <a:effectLst>
                  <a:outerShdw blurRad="38100" dist="38100" dir="2700000" algn="tl">
                    <a:srgbClr val="000000">
                      <a:alpha val="43137"/>
                    </a:srgbClr>
                  </a:outerShdw>
                </a:effectLst>
                <a:latin typeface="微软雅黑" pitchFamily="34" charset="-122"/>
                <a:ea typeface="微软雅黑" pitchFamily="34" charset="-122"/>
              </a:rPr>
              <a:t>普陀区财政局</a:t>
            </a:r>
            <a:endParaRPr lang="en-US" altLang="zh-CN" sz="2800" b="1" dirty="0">
              <a:solidFill>
                <a:srgbClr val="1C1C1C"/>
              </a:solidFill>
              <a:effectLst>
                <a:outerShdw blurRad="38100" dist="38100" dir="2700000" algn="tl">
                  <a:srgbClr val="000000">
                    <a:alpha val="43137"/>
                  </a:srgbClr>
                </a:outerShdw>
              </a:effectLst>
              <a:latin typeface="微软雅黑" pitchFamily="34" charset="-122"/>
              <a:ea typeface="微软雅黑" pitchFamily="34" charset="-122"/>
            </a:endParaRPr>
          </a:p>
          <a:p>
            <a:pPr algn="ctr">
              <a:defRPr/>
            </a:pPr>
            <a:r>
              <a:rPr lang="zh-CN" altLang="en-US" sz="2800" b="1" dirty="0">
                <a:solidFill>
                  <a:srgbClr val="1C1C1C"/>
                </a:solidFill>
                <a:effectLst>
                  <a:outerShdw blurRad="38100" dist="38100" dir="2700000" algn="tl">
                    <a:srgbClr val="000000">
                      <a:alpha val="43137"/>
                    </a:srgbClr>
                  </a:outerShdw>
                </a:effectLst>
                <a:latin typeface="微软雅黑" pitchFamily="34" charset="-122"/>
                <a:ea typeface="微软雅黑" pitchFamily="34" charset="-122"/>
              </a:rPr>
              <a:t>普陀区小微企业财务会计培训咨询基地</a:t>
            </a:r>
            <a:endParaRPr lang="en-US" altLang="zh-CN" sz="2800" b="1" dirty="0">
              <a:solidFill>
                <a:srgbClr val="1C1C1C"/>
              </a:solidFill>
              <a:effectLst>
                <a:outerShdw blurRad="38100" dist="38100" dir="2700000" algn="tl">
                  <a:srgbClr val="000000">
                    <a:alpha val="43137"/>
                  </a:srgbClr>
                </a:outerShdw>
              </a:effectLst>
              <a:latin typeface="微软雅黑" pitchFamily="34" charset="-122"/>
              <a:ea typeface="微软雅黑" pitchFamily="34" charset="-122"/>
            </a:endParaRPr>
          </a:p>
          <a:p>
            <a:pPr algn="ctr">
              <a:defRPr/>
            </a:pPr>
            <a:r>
              <a:rPr lang="zh-CN" altLang="en-US" sz="2800" b="1" dirty="0">
                <a:solidFill>
                  <a:srgbClr val="1C1C1C"/>
                </a:solidFill>
                <a:effectLst>
                  <a:outerShdw blurRad="38100" dist="38100" dir="2700000" algn="tl">
                    <a:srgbClr val="000000">
                      <a:alpha val="43137"/>
                    </a:srgbClr>
                  </a:outerShdw>
                </a:effectLst>
                <a:latin typeface="微软雅黑" pitchFamily="34" charset="-122"/>
                <a:ea typeface="微软雅黑" pitchFamily="34" charset="-122"/>
              </a:rPr>
              <a:t>上海立信学院财友教学中心</a:t>
            </a:r>
            <a:endParaRPr lang="en-US" altLang="zh-CN" sz="2800" b="1" dirty="0">
              <a:solidFill>
                <a:srgbClr val="1C1C1C"/>
              </a:solidFill>
              <a:effectLst>
                <a:outerShdw blurRad="38100" dist="38100" dir="2700000" algn="tl">
                  <a:srgbClr val="000000">
                    <a:alpha val="43137"/>
                  </a:srgbClr>
                </a:outerShdw>
              </a:effectLst>
              <a:latin typeface="微软雅黑" pitchFamily="34" charset="-122"/>
              <a:ea typeface="微软雅黑" pitchFamily="34" charset="-122"/>
            </a:endParaRPr>
          </a:p>
          <a:p>
            <a:pPr algn="ctr">
              <a:defRPr/>
            </a:pPr>
            <a:r>
              <a:rPr lang="zh-CN" altLang="en-US" sz="2800" b="1" dirty="0">
                <a:solidFill>
                  <a:srgbClr val="1C1C1C"/>
                </a:solidFill>
                <a:effectLst>
                  <a:outerShdw blurRad="38100" dist="38100" dir="2700000" algn="tl">
                    <a:srgbClr val="000000">
                      <a:alpha val="43137"/>
                    </a:srgbClr>
                  </a:outerShdw>
                </a:effectLst>
                <a:latin typeface="微软雅黑" pitchFamily="34" charset="-122"/>
                <a:ea typeface="微软雅黑" pitchFamily="34" charset="-122"/>
              </a:rPr>
              <a:t>上海财友网络教学中心</a:t>
            </a:r>
            <a:endParaRPr lang="en-US" altLang="zh-CN" sz="2800" b="1" dirty="0">
              <a:solidFill>
                <a:srgbClr val="1C1C1C"/>
              </a:solidFill>
              <a:effectLst>
                <a:outerShdw blurRad="38100" dist="38100" dir="2700000" algn="tl">
                  <a:srgbClr val="000000">
                    <a:alpha val="43137"/>
                  </a:srgbClr>
                </a:outerShdw>
              </a:effectLst>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2200"/>
                                  </p:stCondLst>
                                  <p:childTnLst>
                                    <p:set>
                                      <p:cBhvr>
                                        <p:cTn id="6" dur="1" fill="hold">
                                          <p:stCondLst>
                                            <p:cond delay="0"/>
                                          </p:stCondLst>
                                        </p:cTn>
                                        <p:tgtEl>
                                          <p:spTgt spid="61"/>
                                        </p:tgtEl>
                                        <p:attrNameLst>
                                          <p:attrName>style.visibility</p:attrName>
                                        </p:attrNameLst>
                                      </p:cBhvr>
                                      <p:to>
                                        <p:strVal val="visible"/>
                                      </p:to>
                                    </p:set>
                                    <p:anim calcmode="lin" valueType="num">
                                      <p:cBhvr>
                                        <p:cTn id="7" dur="1000" fill="hold"/>
                                        <p:tgtEl>
                                          <p:spTgt spid="61"/>
                                        </p:tgtEl>
                                        <p:attrNameLst>
                                          <p:attrName>ppt_w</p:attrName>
                                        </p:attrNameLst>
                                      </p:cBhvr>
                                      <p:tavLst>
                                        <p:tav tm="0">
                                          <p:val>
                                            <p:fltVal val="0"/>
                                          </p:val>
                                        </p:tav>
                                        <p:tav tm="100000">
                                          <p:val>
                                            <p:strVal val="#ppt_w"/>
                                          </p:val>
                                        </p:tav>
                                      </p:tavLst>
                                    </p:anim>
                                    <p:anim calcmode="lin" valueType="num">
                                      <p:cBhvr>
                                        <p:cTn id="8" dur="1000" fill="hold"/>
                                        <p:tgtEl>
                                          <p:spTgt spid="61"/>
                                        </p:tgtEl>
                                        <p:attrNameLst>
                                          <p:attrName>ppt_h</p:attrName>
                                        </p:attrNameLst>
                                      </p:cBhvr>
                                      <p:tavLst>
                                        <p:tav tm="0">
                                          <p:val>
                                            <p:fltVal val="0"/>
                                          </p:val>
                                        </p:tav>
                                        <p:tav tm="100000">
                                          <p:val>
                                            <p:strVal val="#ppt_h"/>
                                          </p:val>
                                        </p:tav>
                                      </p:tavLst>
                                    </p:anim>
                                    <p:animEffect transition="in" filter="fade">
                                      <p:cBhvr>
                                        <p:cTn id="9" dur="1000"/>
                                        <p:tgtEl>
                                          <p:spTgt spid="61"/>
                                        </p:tgtEl>
                                      </p:cBhvr>
                                    </p:animEffect>
                                  </p:childTnLst>
                                </p:cTn>
                              </p:par>
                              <p:par>
                                <p:cTn id="10" presetID="37" presetClass="path" presetSubtype="0" accel="50000" decel="50000" fill="hold" nodeType="withEffect">
                                  <p:stCondLst>
                                    <p:cond delay="2300"/>
                                  </p:stCondLst>
                                  <p:childTnLst>
                                    <p:animMotion origin="layout" path="M 0.0559 -0.10479 C 0.0559 -0.10456 0.05156 -0.05136 0.0401 -0.02661 C 0.02864 -0.00185 -0.00226 0.00462 -0.0184 -0.00579 " pathEditMode="relative" rAng="0" ptsTypes="fsf">
                                      <p:cBhvr>
                                        <p:cTn id="11" dur="1000" fill="hold"/>
                                        <p:tgtEl>
                                          <p:spTgt spid="61"/>
                                        </p:tgtEl>
                                        <p:attrNameLst>
                                          <p:attrName>ppt_x</p:attrName>
                                          <p:attrName>ppt_y</p:attrName>
                                        </p:attrNameLst>
                                      </p:cBhvr>
                                      <p:rCtr x="-3715" y="5459"/>
                                    </p:animMotion>
                                  </p:childTnLst>
                                </p:cTn>
                              </p:par>
                              <p:par>
                                <p:cTn id="12" presetID="53" presetClass="entr" presetSubtype="0" fill="hold" nodeType="withEffect">
                                  <p:stCondLst>
                                    <p:cond delay="2800"/>
                                  </p:stCondLst>
                                  <p:childTnLst>
                                    <p:set>
                                      <p:cBhvr>
                                        <p:cTn id="13" dur="1" fill="hold">
                                          <p:stCondLst>
                                            <p:cond delay="0"/>
                                          </p:stCondLst>
                                        </p:cTn>
                                        <p:tgtEl>
                                          <p:spTgt spid="58"/>
                                        </p:tgtEl>
                                        <p:attrNameLst>
                                          <p:attrName>style.visibility</p:attrName>
                                        </p:attrNameLst>
                                      </p:cBhvr>
                                      <p:to>
                                        <p:strVal val="visible"/>
                                      </p:to>
                                    </p:set>
                                    <p:anim calcmode="lin" valueType="num">
                                      <p:cBhvr>
                                        <p:cTn id="14" dur="1000" fill="hold"/>
                                        <p:tgtEl>
                                          <p:spTgt spid="58"/>
                                        </p:tgtEl>
                                        <p:attrNameLst>
                                          <p:attrName>ppt_w</p:attrName>
                                        </p:attrNameLst>
                                      </p:cBhvr>
                                      <p:tavLst>
                                        <p:tav tm="0">
                                          <p:val>
                                            <p:fltVal val="0"/>
                                          </p:val>
                                        </p:tav>
                                        <p:tav tm="100000">
                                          <p:val>
                                            <p:strVal val="#ppt_w"/>
                                          </p:val>
                                        </p:tav>
                                      </p:tavLst>
                                    </p:anim>
                                    <p:anim calcmode="lin" valueType="num">
                                      <p:cBhvr>
                                        <p:cTn id="15" dur="1000" fill="hold"/>
                                        <p:tgtEl>
                                          <p:spTgt spid="58"/>
                                        </p:tgtEl>
                                        <p:attrNameLst>
                                          <p:attrName>ppt_h</p:attrName>
                                        </p:attrNameLst>
                                      </p:cBhvr>
                                      <p:tavLst>
                                        <p:tav tm="0">
                                          <p:val>
                                            <p:fltVal val="0"/>
                                          </p:val>
                                        </p:tav>
                                        <p:tav tm="100000">
                                          <p:val>
                                            <p:strVal val="#ppt_h"/>
                                          </p:val>
                                        </p:tav>
                                      </p:tavLst>
                                    </p:anim>
                                    <p:animEffect transition="in" filter="fade">
                                      <p:cBhvr>
                                        <p:cTn id="16" dur="1000"/>
                                        <p:tgtEl>
                                          <p:spTgt spid="58"/>
                                        </p:tgtEl>
                                      </p:cBhvr>
                                    </p:animEffect>
                                  </p:childTnLst>
                                </p:cTn>
                              </p:par>
                              <p:par>
                                <p:cTn id="17" presetID="37" presetClass="path" presetSubtype="0" accel="50000" decel="50000" fill="hold" nodeType="withEffect">
                                  <p:stCondLst>
                                    <p:cond delay="2800"/>
                                  </p:stCondLst>
                                  <p:childTnLst>
                                    <p:animMotion origin="layout" path="M 0.17656 -0.17362 C 0.17656 -0.17338 0.15955 -0.06482 0.13802 -0.03635 C 0.11649 -0.00787 0.03802 0.0037 5.55556E-7 4.44444E-6 " pathEditMode="relative" rAng="0" ptsTypes="fsf">
                                      <p:cBhvr>
                                        <p:cTn id="18" dur="1000" fill="hold"/>
                                        <p:tgtEl>
                                          <p:spTgt spid="58"/>
                                        </p:tgtEl>
                                        <p:attrNameLst>
                                          <p:attrName>ppt_x</p:attrName>
                                          <p:attrName>ppt_y</p:attrName>
                                        </p:attrNameLst>
                                      </p:cBhvr>
                                      <p:rCtr x="-88" y="89"/>
                                    </p:animMotion>
                                  </p:childTnLst>
                                </p:cTn>
                              </p:par>
                              <p:par>
                                <p:cTn id="19" presetID="29" presetClass="entr" presetSubtype="0" fill="hold" grpId="0" nodeType="withEffect">
                                  <p:stCondLst>
                                    <p:cond delay="2800"/>
                                  </p:stCondLst>
                                  <p:childTnLst>
                                    <p:set>
                                      <p:cBhvr>
                                        <p:cTn id="20" dur="1" fill="hold">
                                          <p:stCondLst>
                                            <p:cond delay="0"/>
                                          </p:stCondLst>
                                        </p:cTn>
                                        <p:tgtEl>
                                          <p:spTgt spid="67"/>
                                        </p:tgtEl>
                                        <p:attrNameLst>
                                          <p:attrName>style.visibility</p:attrName>
                                        </p:attrNameLst>
                                      </p:cBhvr>
                                      <p:to>
                                        <p:strVal val="visible"/>
                                      </p:to>
                                    </p:set>
                                    <p:anim calcmode="lin" valueType="num">
                                      <p:cBhvr>
                                        <p:cTn id="21" dur="1000" fill="hold"/>
                                        <p:tgtEl>
                                          <p:spTgt spid="67"/>
                                        </p:tgtEl>
                                        <p:attrNameLst>
                                          <p:attrName>ppt_x</p:attrName>
                                        </p:attrNameLst>
                                      </p:cBhvr>
                                      <p:tavLst>
                                        <p:tav tm="0">
                                          <p:val>
                                            <p:strVal val="#ppt_x-.2"/>
                                          </p:val>
                                        </p:tav>
                                        <p:tav tm="100000">
                                          <p:val>
                                            <p:strVal val="#ppt_x"/>
                                          </p:val>
                                        </p:tav>
                                      </p:tavLst>
                                    </p:anim>
                                    <p:anim calcmode="lin" valueType="num">
                                      <p:cBhvr>
                                        <p:cTn id="22" dur="1000" fill="hold"/>
                                        <p:tgtEl>
                                          <p:spTgt spid="67"/>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1485900" y="209550"/>
            <a:ext cx="7391400" cy="563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76288" y="1347788"/>
            <a:ext cx="7758112" cy="491490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xfrm>
            <a:off x="457200" y="6429375"/>
            <a:ext cx="2133600" cy="320675"/>
          </a:xfrm>
          <a:prstGeom prst="rect">
            <a:avLst/>
          </a:prstGeom>
        </p:spPr>
        <p:txBody>
          <a:bodyPr/>
          <a:lstStyle>
            <a:lvl1pPr>
              <a:defRPr>
                <a:ea typeface="宋体" charset="-122"/>
              </a:defRPr>
            </a:lvl1pPr>
          </a:lstStyle>
          <a:p>
            <a:pPr>
              <a:defRPr/>
            </a:pPr>
            <a:endParaRPr lang="en-US" altLang="zh-CN"/>
          </a:p>
        </p:txBody>
      </p:sp>
      <p:sp>
        <p:nvSpPr>
          <p:cNvPr id="5" name="Rectangle 5"/>
          <p:cNvSpPr>
            <a:spLocks noGrp="1" noChangeArrowheads="1"/>
          </p:cNvSpPr>
          <p:nvPr>
            <p:ph type="ftr" sz="quarter" idx="11"/>
          </p:nvPr>
        </p:nvSpPr>
        <p:spPr>
          <a:xfrm>
            <a:off x="3124200" y="6429375"/>
            <a:ext cx="2895600" cy="320675"/>
          </a:xfrm>
          <a:prstGeom prst="rect">
            <a:avLst/>
          </a:prstGeom>
        </p:spPr>
        <p:txBody>
          <a:bodyPr/>
          <a:lstStyle>
            <a:lvl1pPr>
              <a:defRPr>
                <a:ea typeface="宋体" charset="-122"/>
              </a:defRPr>
            </a:lvl1pPr>
          </a:lstStyle>
          <a:p>
            <a:pPr>
              <a:defRPr/>
            </a:pPr>
            <a:endParaRPr lang="en-US" altLang="zh-CN"/>
          </a:p>
        </p:txBody>
      </p:sp>
      <p:sp>
        <p:nvSpPr>
          <p:cNvPr id="6" name="Rectangle 6"/>
          <p:cNvSpPr>
            <a:spLocks noGrp="1" noChangeArrowheads="1"/>
          </p:cNvSpPr>
          <p:nvPr>
            <p:ph type="sldNum" sz="quarter" idx="12"/>
          </p:nvPr>
        </p:nvSpPr>
        <p:spPr>
          <a:xfrm>
            <a:off x="6553200" y="6429375"/>
            <a:ext cx="2133600" cy="320675"/>
          </a:xfrm>
          <a:prstGeom prst="rect">
            <a:avLst/>
          </a:prstGeom>
        </p:spPr>
        <p:txBody>
          <a:bodyPr/>
          <a:lstStyle>
            <a:lvl1pPr>
              <a:defRPr>
                <a:ea typeface="宋体" charset="-122"/>
              </a:defRPr>
            </a:lvl1pPr>
          </a:lstStyle>
          <a:p>
            <a:pPr>
              <a:defRPr/>
            </a:pPr>
            <a:fld id="{05BCA18C-97BD-49A0-BAB5-85CBCB17E3A2}" type="slidenum">
              <a:rPr lang="zh-CN" altLang="en-US"/>
              <a:pPr>
                <a:defRPr/>
              </a:pPr>
              <a:t>‹#›</a:t>
            </a:fld>
            <a:endParaRPr lang="en-US" altLang="zh-CN"/>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3238" y="209550"/>
            <a:ext cx="2024062" cy="60531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76288" y="209550"/>
            <a:ext cx="5924550" cy="60531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xfrm>
            <a:off x="457200" y="6429375"/>
            <a:ext cx="2133600" cy="320675"/>
          </a:xfrm>
          <a:prstGeom prst="rect">
            <a:avLst/>
          </a:prstGeom>
        </p:spPr>
        <p:txBody>
          <a:bodyPr/>
          <a:lstStyle>
            <a:lvl1pPr>
              <a:defRPr>
                <a:ea typeface="宋体" charset="-122"/>
              </a:defRPr>
            </a:lvl1pPr>
          </a:lstStyle>
          <a:p>
            <a:pPr>
              <a:defRPr/>
            </a:pPr>
            <a:endParaRPr lang="en-US" altLang="zh-CN"/>
          </a:p>
        </p:txBody>
      </p:sp>
      <p:sp>
        <p:nvSpPr>
          <p:cNvPr id="5" name="Rectangle 5"/>
          <p:cNvSpPr>
            <a:spLocks noGrp="1" noChangeArrowheads="1"/>
          </p:cNvSpPr>
          <p:nvPr>
            <p:ph type="ftr" sz="quarter" idx="11"/>
          </p:nvPr>
        </p:nvSpPr>
        <p:spPr>
          <a:xfrm>
            <a:off x="3124200" y="6429375"/>
            <a:ext cx="2895600" cy="320675"/>
          </a:xfrm>
          <a:prstGeom prst="rect">
            <a:avLst/>
          </a:prstGeom>
        </p:spPr>
        <p:txBody>
          <a:bodyPr/>
          <a:lstStyle>
            <a:lvl1pPr>
              <a:defRPr>
                <a:ea typeface="宋体" charset="-122"/>
              </a:defRPr>
            </a:lvl1pPr>
          </a:lstStyle>
          <a:p>
            <a:pPr>
              <a:defRPr/>
            </a:pPr>
            <a:endParaRPr lang="en-US" altLang="zh-CN"/>
          </a:p>
        </p:txBody>
      </p:sp>
      <p:sp>
        <p:nvSpPr>
          <p:cNvPr id="6" name="Rectangle 6"/>
          <p:cNvSpPr>
            <a:spLocks noGrp="1" noChangeArrowheads="1"/>
          </p:cNvSpPr>
          <p:nvPr>
            <p:ph type="sldNum" sz="quarter" idx="12"/>
          </p:nvPr>
        </p:nvSpPr>
        <p:spPr>
          <a:xfrm>
            <a:off x="6553200" y="6429375"/>
            <a:ext cx="2133600" cy="320675"/>
          </a:xfrm>
          <a:prstGeom prst="rect">
            <a:avLst/>
          </a:prstGeom>
        </p:spPr>
        <p:txBody>
          <a:bodyPr/>
          <a:lstStyle>
            <a:lvl1pPr>
              <a:defRPr>
                <a:ea typeface="宋体" charset="-122"/>
              </a:defRPr>
            </a:lvl1pPr>
          </a:lstStyle>
          <a:p>
            <a:pPr>
              <a:defRPr/>
            </a:pPr>
            <a:fld id="{AE9D4174-9FAE-4866-87C1-9972524854E2}" type="slidenum">
              <a:rPr lang="zh-CN" altLang="en-US"/>
              <a:pPr>
                <a:defRPr/>
              </a:pPr>
              <a:t>‹#›</a:t>
            </a:fld>
            <a:endParaRPr lang="en-US" altLang="zh-CN"/>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485900" y="209550"/>
            <a:ext cx="7391400" cy="563563"/>
          </a:xfrm>
          <a:prstGeom prst="rect">
            <a:avLst/>
          </a:prstGeo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776288" y="1347788"/>
            <a:ext cx="7758112" cy="4914900"/>
          </a:xfrm>
          <a:prstGeom prst="rect">
            <a:avLst/>
          </a:prstGeom>
        </p:spPr>
        <p:txBody>
          <a:bodyPr/>
          <a:lstStyle/>
          <a:p>
            <a:pPr lvl="0"/>
            <a:r>
              <a:rPr lang="zh-CN" altLang="en-US" noProof="0" smtClean="0"/>
              <a:t>单击图标添加表格</a:t>
            </a:r>
            <a:endParaRPr lang="zh-CN" altLang="en-US" noProof="0" smtClean="0"/>
          </a:p>
        </p:txBody>
      </p:sp>
      <p:sp>
        <p:nvSpPr>
          <p:cNvPr id="4" name="Rectangle 4"/>
          <p:cNvSpPr>
            <a:spLocks noGrp="1" noChangeArrowheads="1"/>
          </p:cNvSpPr>
          <p:nvPr>
            <p:ph type="dt" sz="half" idx="10"/>
          </p:nvPr>
        </p:nvSpPr>
        <p:spPr>
          <a:xfrm>
            <a:off x="457200" y="6429375"/>
            <a:ext cx="2133600" cy="320675"/>
          </a:xfrm>
          <a:prstGeom prst="rect">
            <a:avLst/>
          </a:prstGeom>
        </p:spPr>
        <p:txBody>
          <a:bodyPr/>
          <a:lstStyle>
            <a:lvl1pPr>
              <a:defRPr>
                <a:ea typeface="宋体" charset="-122"/>
              </a:defRPr>
            </a:lvl1pPr>
          </a:lstStyle>
          <a:p>
            <a:pPr>
              <a:defRPr/>
            </a:pPr>
            <a:endParaRPr lang="en-US" altLang="zh-CN"/>
          </a:p>
        </p:txBody>
      </p:sp>
      <p:sp>
        <p:nvSpPr>
          <p:cNvPr id="5" name="Rectangle 5"/>
          <p:cNvSpPr>
            <a:spLocks noGrp="1" noChangeArrowheads="1"/>
          </p:cNvSpPr>
          <p:nvPr>
            <p:ph type="ftr" sz="quarter" idx="11"/>
          </p:nvPr>
        </p:nvSpPr>
        <p:spPr>
          <a:xfrm>
            <a:off x="3124200" y="6429375"/>
            <a:ext cx="2895600" cy="320675"/>
          </a:xfrm>
          <a:prstGeom prst="rect">
            <a:avLst/>
          </a:prstGeom>
        </p:spPr>
        <p:txBody>
          <a:bodyPr/>
          <a:lstStyle>
            <a:lvl1pPr>
              <a:defRPr>
                <a:ea typeface="宋体" charset="-122"/>
              </a:defRPr>
            </a:lvl1pPr>
          </a:lstStyle>
          <a:p>
            <a:pPr>
              <a:defRPr/>
            </a:pPr>
            <a:endParaRPr lang="en-US" altLang="zh-CN"/>
          </a:p>
        </p:txBody>
      </p:sp>
      <p:sp>
        <p:nvSpPr>
          <p:cNvPr id="6" name="Rectangle 6"/>
          <p:cNvSpPr>
            <a:spLocks noGrp="1" noChangeArrowheads="1"/>
          </p:cNvSpPr>
          <p:nvPr>
            <p:ph type="sldNum" sz="quarter" idx="12"/>
          </p:nvPr>
        </p:nvSpPr>
        <p:spPr>
          <a:xfrm>
            <a:off x="6553200" y="6429375"/>
            <a:ext cx="2133600" cy="320675"/>
          </a:xfrm>
          <a:prstGeom prst="rect">
            <a:avLst/>
          </a:prstGeom>
        </p:spPr>
        <p:txBody>
          <a:bodyPr/>
          <a:lstStyle>
            <a:lvl1pPr>
              <a:defRPr>
                <a:ea typeface="宋体" charset="-122"/>
              </a:defRPr>
            </a:lvl1pPr>
          </a:lstStyle>
          <a:p>
            <a:pPr>
              <a:defRPr/>
            </a:pPr>
            <a:fld id="{8913A968-4BBC-461A-B03B-E655D1390FDC}" type="slidenum">
              <a:rPr lang="zh-CN" altLang="en-US"/>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showMasterPhAnim="0">
  <p:cSld name="1_标题幻灯片">
    <p:bg bwMode="gray">
      <p:bgPr>
        <a:solidFill>
          <a:schemeClr val="bg1"/>
        </a:solidFill>
        <a:effectLst/>
      </p:bgPr>
    </p:bg>
    <p:spTree>
      <p:nvGrpSpPr>
        <p:cNvPr id="1" name=""/>
        <p:cNvGrpSpPr/>
        <p:nvPr/>
      </p:nvGrpSpPr>
      <p:grpSpPr>
        <a:xfrm>
          <a:off x="0" y="0"/>
          <a:ext cx="0" cy="0"/>
          <a:chOff x="0" y="0"/>
          <a:chExt cx="0" cy="0"/>
        </a:xfrm>
      </p:grpSpPr>
      <p:sp>
        <p:nvSpPr>
          <p:cNvPr id="2" name="Rectangle 1642"/>
          <p:cNvSpPr>
            <a:spLocks noChangeArrowheads="1"/>
          </p:cNvSpPr>
          <p:nvPr/>
        </p:nvSpPr>
        <p:spPr bwMode="gray">
          <a:xfrm>
            <a:off x="3071813" y="0"/>
            <a:ext cx="1417637" cy="6858000"/>
          </a:xfrm>
          <a:prstGeom prst="rect">
            <a:avLst/>
          </a:prstGeom>
          <a:solidFill>
            <a:schemeClr val="accent2">
              <a:alpha val="70000"/>
            </a:schemeClr>
          </a:solidFill>
          <a:ln>
            <a:noFill/>
          </a:ln>
          <a:effectLst/>
          <a:extLst>
            <a:ext uri="{91240B29-F687-4F45-9708-019B960494DF}"/>
            <a:ext uri="{AF507438-7753-43E0-B8FC-AC1667EBCBE1}"/>
          </a:extLst>
        </p:spPr>
        <p:txBody>
          <a:bodyPr wrap="none" anchor="ctr"/>
          <a:lstStyle/>
          <a:p>
            <a:pPr>
              <a:defRPr/>
            </a:pPr>
            <a:endParaRPr lang="zh-CN" altLang="en-US" dirty="0">
              <a:ea typeface="宋体" charset="-122"/>
            </a:endParaRPr>
          </a:p>
        </p:txBody>
      </p:sp>
      <p:sp>
        <p:nvSpPr>
          <p:cNvPr id="3" name="Rectangle 1634"/>
          <p:cNvSpPr>
            <a:spLocks noChangeArrowheads="1"/>
          </p:cNvSpPr>
          <p:nvPr/>
        </p:nvSpPr>
        <p:spPr bwMode="gray">
          <a:xfrm>
            <a:off x="0" y="0"/>
            <a:ext cx="3152775" cy="6858000"/>
          </a:xfrm>
          <a:prstGeom prst="rect">
            <a:avLst/>
          </a:prstGeom>
          <a:gradFill rotWithShape="1">
            <a:gsLst>
              <a:gs pos="0">
                <a:schemeClr val="accent2"/>
              </a:gs>
              <a:gs pos="100000">
                <a:schemeClr val="accent2">
                  <a:gamma/>
                  <a:shade val="85882"/>
                  <a:invGamma/>
                </a:schemeClr>
              </a:gs>
            </a:gsLst>
            <a:lin ang="5400000" scaled="1"/>
          </a:gra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4" name="Rectangle 1596"/>
          <p:cNvSpPr>
            <a:spLocks noChangeArrowheads="1"/>
          </p:cNvSpPr>
          <p:nvPr/>
        </p:nvSpPr>
        <p:spPr bwMode="gray">
          <a:xfrm>
            <a:off x="6902450" y="-11113"/>
            <a:ext cx="303213" cy="6858001"/>
          </a:xfrm>
          <a:prstGeom prst="rect">
            <a:avLst/>
          </a:prstGeom>
          <a:solidFill>
            <a:schemeClr val="accent2">
              <a:alpha val="30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5" name="Rectangle 1597"/>
          <p:cNvSpPr>
            <a:spLocks noChangeArrowheads="1"/>
          </p:cNvSpPr>
          <p:nvPr/>
        </p:nvSpPr>
        <p:spPr bwMode="gray">
          <a:xfrm>
            <a:off x="7158038" y="12700"/>
            <a:ext cx="227012" cy="6858000"/>
          </a:xfrm>
          <a:prstGeom prst="rect">
            <a:avLst/>
          </a:prstGeom>
          <a:solidFill>
            <a:schemeClr val="accent2">
              <a:alpha val="20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6" name="Rectangle 1592"/>
          <p:cNvSpPr>
            <a:spLocks noChangeArrowheads="1"/>
          </p:cNvSpPr>
          <p:nvPr/>
        </p:nvSpPr>
        <p:spPr bwMode="gray">
          <a:xfrm>
            <a:off x="4375150" y="0"/>
            <a:ext cx="1060450" cy="6858000"/>
          </a:xfrm>
          <a:prstGeom prst="rect">
            <a:avLst/>
          </a:prstGeom>
          <a:solidFill>
            <a:schemeClr val="accent2">
              <a:alpha val="64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7" name="Rectangle 1593"/>
          <p:cNvSpPr>
            <a:spLocks noChangeArrowheads="1"/>
          </p:cNvSpPr>
          <p:nvPr/>
        </p:nvSpPr>
        <p:spPr bwMode="gray">
          <a:xfrm>
            <a:off x="5359400" y="-17463"/>
            <a:ext cx="728663" cy="6938963"/>
          </a:xfrm>
          <a:prstGeom prst="rect">
            <a:avLst/>
          </a:prstGeom>
          <a:solidFill>
            <a:schemeClr val="accent2">
              <a:alpha val="53999"/>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8" name="Rectangle 1594"/>
          <p:cNvSpPr>
            <a:spLocks noChangeArrowheads="1"/>
          </p:cNvSpPr>
          <p:nvPr/>
        </p:nvSpPr>
        <p:spPr bwMode="gray">
          <a:xfrm>
            <a:off x="6018213" y="-19050"/>
            <a:ext cx="547687" cy="6938963"/>
          </a:xfrm>
          <a:prstGeom prst="rect">
            <a:avLst/>
          </a:prstGeom>
          <a:solidFill>
            <a:schemeClr val="accent2">
              <a:alpha val="47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9" name="Rectangle 1595"/>
          <p:cNvSpPr>
            <a:spLocks noChangeArrowheads="1"/>
          </p:cNvSpPr>
          <p:nvPr/>
        </p:nvSpPr>
        <p:spPr bwMode="gray">
          <a:xfrm>
            <a:off x="6505575" y="0"/>
            <a:ext cx="446088" cy="6858000"/>
          </a:xfrm>
          <a:prstGeom prst="rect">
            <a:avLst/>
          </a:prstGeom>
          <a:solidFill>
            <a:schemeClr val="accent2">
              <a:alpha val="37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0" name="Rectangle 1622"/>
          <p:cNvSpPr>
            <a:spLocks noChangeArrowheads="1"/>
          </p:cNvSpPr>
          <p:nvPr/>
        </p:nvSpPr>
        <p:spPr bwMode="gray">
          <a:xfrm>
            <a:off x="7339013" y="52388"/>
            <a:ext cx="136525" cy="6858000"/>
          </a:xfrm>
          <a:prstGeom prst="rect">
            <a:avLst/>
          </a:prstGeom>
          <a:solidFill>
            <a:schemeClr val="accent2">
              <a:alpha val="14999"/>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1" name="Rectangle 1623"/>
          <p:cNvSpPr>
            <a:spLocks noChangeArrowheads="1"/>
          </p:cNvSpPr>
          <p:nvPr/>
        </p:nvSpPr>
        <p:spPr bwMode="gray">
          <a:xfrm>
            <a:off x="8366125" y="20638"/>
            <a:ext cx="344488" cy="6858000"/>
          </a:xfrm>
          <a:prstGeom prst="rect">
            <a:avLst/>
          </a:prstGeom>
          <a:solidFill>
            <a:schemeClr val="accent2">
              <a:alpha val="23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2" name="Rectangle 1624"/>
          <p:cNvSpPr>
            <a:spLocks noChangeArrowheads="1"/>
          </p:cNvSpPr>
          <p:nvPr/>
        </p:nvSpPr>
        <p:spPr bwMode="gray">
          <a:xfrm>
            <a:off x="8664575" y="0"/>
            <a:ext cx="474663" cy="6858000"/>
          </a:xfrm>
          <a:prstGeom prst="rect">
            <a:avLst/>
          </a:prstGeom>
          <a:solidFill>
            <a:schemeClr val="accent2">
              <a:alpha val="28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3" name="Rectangle 1643"/>
          <p:cNvSpPr>
            <a:spLocks noChangeArrowheads="1"/>
          </p:cNvSpPr>
          <p:nvPr/>
        </p:nvSpPr>
        <p:spPr bwMode="gray">
          <a:xfrm>
            <a:off x="7953375" y="4763"/>
            <a:ext cx="136525" cy="6858000"/>
          </a:xfrm>
          <a:prstGeom prst="rect">
            <a:avLst/>
          </a:prstGeom>
          <a:solidFill>
            <a:schemeClr val="accent2">
              <a:alpha val="6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4" name="Rectangle 1644"/>
          <p:cNvSpPr>
            <a:spLocks noChangeArrowheads="1"/>
          </p:cNvSpPr>
          <p:nvPr/>
        </p:nvSpPr>
        <p:spPr bwMode="gray">
          <a:xfrm>
            <a:off x="8045450" y="4763"/>
            <a:ext cx="168275" cy="6858000"/>
          </a:xfrm>
          <a:prstGeom prst="rect">
            <a:avLst/>
          </a:prstGeom>
          <a:solidFill>
            <a:schemeClr val="accent2">
              <a:alpha val="12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5" name="Rectangle 1645"/>
          <p:cNvSpPr>
            <a:spLocks noChangeArrowheads="1"/>
          </p:cNvSpPr>
          <p:nvPr/>
        </p:nvSpPr>
        <p:spPr bwMode="gray">
          <a:xfrm>
            <a:off x="8177213" y="-11113"/>
            <a:ext cx="230187" cy="6858001"/>
          </a:xfrm>
          <a:prstGeom prst="rect">
            <a:avLst/>
          </a:prstGeom>
          <a:solidFill>
            <a:schemeClr val="accent2">
              <a:alpha val="17999"/>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grpSp>
        <p:nvGrpSpPr>
          <p:cNvPr id="16" name="Group 50"/>
          <p:cNvGrpSpPr>
            <a:grpSpLocks/>
          </p:cNvGrpSpPr>
          <p:nvPr/>
        </p:nvGrpSpPr>
        <p:grpSpPr bwMode="auto">
          <a:xfrm>
            <a:off x="5994400" y="6203950"/>
            <a:ext cx="669925" cy="654050"/>
            <a:chOff x="4027" y="3016"/>
            <a:chExt cx="515" cy="505"/>
          </a:xfrm>
        </p:grpSpPr>
        <p:sp>
          <p:nvSpPr>
            <p:cNvPr id="17" name="Oval 51"/>
            <p:cNvSpPr>
              <a:spLocks noChangeArrowheads="1"/>
            </p:cNvSpPr>
            <p:nvPr/>
          </p:nvSpPr>
          <p:spPr bwMode="gray">
            <a:xfrm>
              <a:off x="4027" y="3016"/>
              <a:ext cx="515" cy="505"/>
            </a:xfrm>
            <a:prstGeom prst="ellipse">
              <a:avLst/>
            </a:prstGeom>
            <a:gradFill rotWithShape="1">
              <a:gsLst>
                <a:gs pos="0">
                  <a:schemeClr val="hlink">
                    <a:gamma/>
                    <a:shade val="44314"/>
                    <a:invGamma/>
                  </a:schemeClr>
                </a:gs>
                <a:gs pos="50000">
                  <a:schemeClr val="hlink"/>
                </a:gs>
                <a:gs pos="100000">
                  <a:schemeClr val="hlink">
                    <a:gamma/>
                    <a:shade val="44314"/>
                    <a:invGamma/>
                  </a:schemeClr>
                </a:gs>
              </a:gsLst>
              <a:lin ang="5400000" scaled="1"/>
            </a:gra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pic>
          <p:nvPicPr>
            <p:cNvPr id="18" name="Picture 52" descr="sphere_highlight"/>
            <p:cNvPicPr>
              <a:picLocks noChangeAspect="1" noChangeArrowheads="1"/>
            </p:cNvPicPr>
            <p:nvPr/>
          </p:nvPicPr>
          <p:blipFill>
            <a:blip r:embed="rId2"/>
            <a:srcRect/>
            <a:stretch>
              <a:fillRect/>
            </a:stretch>
          </p:blipFill>
          <p:spPr bwMode="gray">
            <a:xfrm>
              <a:off x="4046" y="3018"/>
              <a:ext cx="470" cy="241"/>
            </a:xfrm>
            <a:prstGeom prst="rect">
              <a:avLst/>
            </a:prstGeom>
            <a:noFill/>
            <a:ln w="9525">
              <a:noFill/>
              <a:miter lim="800000"/>
              <a:headEnd/>
              <a:tailEnd/>
            </a:ln>
          </p:spPr>
        </p:pic>
      </p:grpSp>
      <p:grpSp>
        <p:nvGrpSpPr>
          <p:cNvPr id="19" name="Group 53"/>
          <p:cNvGrpSpPr>
            <a:grpSpLocks/>
          </p:cNvGrpSpPr>
          <p:nvPr/>
        </p:nvGrpSpPr>
        <p:grpSpPr bwMode="auto">
          <a:xfrm>
            <a:off x="8378825" y="6051550"/>
            <a:ext cx="349250" cy="339725"/>
            <a:chOff x="4027" y="3016"/>
            <a:chExt cx="515" cy="505"/>
          </a:xfrm>
        </p:grpSpPr>
        <p:sp>
          <p:nvSpPr>
            <p:cNvPr id="20" name="Oval 54"/>
            <p:cNvSpPr>
              <a:spLocks noChangeArrowheads="1"/>
            </p:cNvSpPr>
            <p:nvPr/>
          </p:nvSpPr>
          <p:spPr bwMode="gray">
            <a:xfrm>
              <a:off x="4027" y="3016"/>
              <a:ext cx="515" cy="505"/>
            </a:xfrm>
            <a:prstGeom prst="ellipse">
              <a:avLst/>
            </a:prstGeom>
            <a:gradFill rotWithShape="1">
              <a:gsLst>
                <a:gs pos="0">
                  <a:schemeClr val="folHlink">
                    <a:gamma/>
                    <a:shade val="44314"/>
                    <a:invGamma/>
                  </a:schemeClr>
                </a:gs>
                <a:gs pos="50000">
                  <a:schemeClr val="folHlink"/>
                </a:gs>
                <a:gs pos="100000">
                  <a:schemeClr val="folHlink">
                    <a:gamma/>
                    <a:shade val="44314"/>
                    <a:invGamma/>
                  </a:schemeClr>
                </a:gs>
              </a:gsLst>
              <a:lin ang="5400000" scaled="1"/>
            </a:gra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pic>
          <p:nvPicPr>
            <p:cNvPr id="21" name="Picture 55" descr="sphere_highlight"/>
            <p:cNvPicPr>
              <a:picLocks noChangeAspect="1" noChangeArrowheads="1"/>
            </p:cNvPicPr>
            <p:nvPr/>
          </p:nvPicPr>
          <p:blipFill>
            <a:blip r:embed="rId3"/>
            <a:srcRect/>
            <a:stretch>
              <a:fillRect/>
            </a:stretch>
          </p:blipFill>
          <p:spPr bwMode="gray">
            <a:xfrm>
              <a:off x="4046" y="3018"/>
              <a:ext cx="470" cy="241"/>
            </a:xfrm>
            <a:prstGeom prst="rect">
              <a:avLst/>
            </a:prstGeom>
            <a:noFill/>
            <a:ln w="9525">
              <a:noFill/>
              <a:miter lim="800000"/>
              <a:headEnd/>
              <a:tailEnd/>
            </a:ln>
          </p:spPr>
        </p:pic>
      </p:grpSp>
      <p:pic>
        <p:nvPicPr>
          <p:cNvPr id="22" name="图片 8" descr="未命名1.jpg"/>
          <p:cNvPicPr>
            <a:picLocks noChangeAspect="1"/>
          </p:cNvPicPr>
          <p:nvPr/>
        </p:nvPicPr>
        <p:blipFill>
          <a:blip r:embed="rId4"/>
          <a:srcRect/>
          <a:stretch>
            <a:fillRect/>
          </a:stretch>
        </p:blipFill>
        <p:spPr bwMode="auto">
          <a:xfrm>
            <a:off x="209006" y="0"/>
            <a:ext cx="1894114" cy="170827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23" name="图片 22" descr="01300000230801121933581522674_s.jpg"/>
          <p:cNvPicPr>
            <a:picLocks noChangeAspect="1"/>
          </p:cNvPicPr>
          <p:nvPr/>
        </p:nvPicPr>
        <p:blipFill>
          <a:blip r:embed="rId5"/>
          <a:stretch>
            <a:fillRect/>
          </a:stretch>
        </p:blipFill>
        <p:spPr>
          <a:xfrm>
            <a:off x="606752" y="3034118"/>
            <a:ext cx="1922416" cy="147546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4" name="图片 23" descr="u=3313918882,4287038985&amp;fm=23&amp;gp=0.jpg"/>
          <p:cNvPicPr>
            <a:picLocks noChangeAspect="1"/>
          </p:cNvPicPr>
          <p:nvPr/>
        </p:nvPicPr>
        <p:blipFill>
          <a:blip r:embed="rId6"/>
          <a:stretch>
            <a:fillRect/>
          </a:stretch>
        </p:blipFill>
        <p:spPr>
          <a:xfrm>
            <a:off x="2904169" y="5338177"/>
            <a:ext cx="1519823" cy="1519823"/>
          </a:xfrm>
          <a:prstGeom prst="ellipse">
            <a:avLst/>
          </a:prstGeom>
          <a:ln>
            <a:noFill/>
          </a:ln>
          <a:effectLst>
            <a:softEdge rad="112500"/>
          </a:effectLst>
        </p:spPr>
      </p:pic>
      <p:sp>
        <p:nvSpPr>
          <p:cNvPr id="25" name="矩形 24"/>
          <p:cNvSpPr/>
          <p:nvPr/>
        </p:nvSpPr>
        <p:spPr>
          <a:xfrm>
            <a:off x="3240088" y="2801938"/>
            <a:ext cx="5864225" cy="2555875"/>
          </a:xfrm>
          <a:prstGeom prst="rect">
            <a:avLst/>
          </a:prstGeom>
        </p:spPr>
        <p:txBody>
          <a:bodyPr>
            <a:spAutoFit/>
          </a:bodyPr>
          <a:lstStyle/>
          <a:p>
            <a:pPr>
              <a:defRPr/>
            </a:pPr>
            <a:r>
              <a:rPr lang="zh-CN" altLang="en-US" sz="3200" dirty="0">
                <a:solidFill>
                  <a:srgbClr val="FF0000"/>
                </a:solidFill>
                <a:latin typeface="Arial Unicode MS" pitchFamily="34" charset="-122"/>
                <a:ea typeface="Arial Unicode MS" pitchFamily="34" charset="-122"/>
                <a:cs typeface="Arial Unicode MS" pitchFamily="34" charset="-122"/>
              </a:rPr>
              <a:t>      欢迎广大小微企业财务会计人员参加培训，汲取最新财税资讯，提高自身业务水平，规范小微企业会计核算，促进小微持续健康发展！</a:t>
            </a:r>
            <a:endParaRPr lang="zh-CN" altLang="en-US" sz="3200" dirty="0">
              <a:ea typeface="宋体" charset="-122"/>
            </a:endParaRPr>
          </a:p>
        </p:txBody>
      </p:sp>
      <p:sp>
        <p:nvSpPr>
          <p:cNvPr id="26" name="矩形 25"/>
          <p:cNvSpPr/>
          <p:nvPr/>
        </p:nvSpPr>
        <p:spPr>
          <a:xfrm>
            <a:off x="1698625" y="568325"/>
            <a:ext cx="7315200" cy="1816100"/>
          </a:xfrm>
          <a:prstGeom prst="rect">
            <a:avLst/>
          </a:prstGeom>
        </p:spPr>
        <p:txBody>
          <a:bodyPr>
            <a:spAutoFit/>
          </a:bodyPr>
          <a:lstStyle/>
          <a:p>
            <a:pPr algn="ctr">
              <a:defRPr/>
            </a:pPr>
            <a:r>
              <a:rPr lang="zh-CN" altLang="en-US" sz="2800" b="1" dirty="0">
                <a:solidFill>
                  <a:srgbClr val="1C1C1C"/>
                </a:solidFill>
                <a:effectLst>
                  <a:outerShdw blurRad="38100" dist="38100" dir="2700000" algn="tl">
                    <a:srgbClr val="000000">
                      <a:alpha val="43137"/>
                    </a:srgbClr>
                  </a:outerShdw>
                </a:effectLst>
                <a:latin typeface="微软雅黑" pitchFamily="34" charset="-122"/>
                <a:ea typeface="微软雅黑" pitchFamily="34" charset="-122"/>
              </a:rPr>
              <a:t>     普陀区财政局</a:t>
            </a:r>
            <a:endParaRPr lang="en-US" altLang="zh-CN" sz="2800" b="1" dirty="0">
              <a:solidFill>
                <a:srgbClr val="1C1C1C"/>
              </a:solidFill>
              <a:effectLst>
                <a:outerShdw blurRad="38100" dist="38100" dir="2700000" algn="tl">
                  <a:srgbClr val="000000">
                    <a:alpha val="43137"/>
                  </a:srgbClr>
                </a:outerShdw>
              </a:effectLst>
              <a:latin typeface="微软雅黑" pitchFamily="34" charset="-122"/>
              <a:ea typeface="微软雅黑" pitchFamily="34" charset="-122"/>
            </a:endParaRPr>
          </a:p>
          <a:p>
            <a:pPr algn="ctr">
              <a:defRPr/>
            </a:pPr>
            <a:r>
              <a:rPr lang="zh-CN" altLang="en-US" sz="2800" b="1" dirty="0">
                <a:solidFill>
                  <a:srgbClr val="1C1C1C"/>
                </a:solidFill>
                <a:effectLst>
                  <a:outerShdw blurRad="38100" dist="38100" dir="2700000" algn="tl">
                    <a:srgbClr val="000000">
                      <a:alpha val="43137"/>
                    </a:srgbClr>
                  </a:outerShdw>
                </a:effectLst>
                <a:latin typeface="微软雅黑" pitchFamily="34" charset="-122"/>
                <a:ea typeface="微软雅黑" pitchFamily="34" charset="-122"/>
              </a:rPr>
              <a:t>普陀区小微企业财务会计培训咨询基地</a:t>
            </a:r>
            <a:endParaRPr lang="en-US" altLang="zh-CN" sz="2800" b="1" dirty="0">
              <a:solidFill>
                <a:srgbClr val="1C1C1C"/>
              </a:solidFill>
              <a:effectLst>
                <a:outerShdw blurRad="38100" dist="38100" dir="2700000" algn="tl">
                  <a:srgbClr val="000000">
                    <a:alpha val="43137"/>
                  </a:srgbClr>
                </a:outerShdw>
              </a:effectLst>
              <a:latin typeface="微软雅黑" pitchFamily="34" charset="-122"/>
              <a:ea typeface="微软雅黑" pitchFamily="34" charset="-122"/>
            </a:endParaRPr>
          </a:p>
          <a:p>
            <a:pPr algn="ctr">
              <a:defRPr/>
            </a:pPr>
            <a:r>
              <a:rPr lang="zh-CN" altLang="en-US" sz="2800" b="1" dirty="0">
                <a:solidFill>
                  <a:srgbClr val="1C1C1C"/>
                </a:solidFill>
                <a:effectLst>
                  <a:outerShdw blurRad="38100" dist="38100" dir="2700000" algn="tl">
                    <a:srgbClr val="000000">
                      <a:alpha val="43137"/>
                    </a:srgbClr>
                  </a:outerShdw>
                </a:effectLst>
                <a:latin typeface="微软雅黑" pitchFamily="34" charset="-122"/>
                <a:ea typeface="微软雅黑" pitchFamily="34" charset="-122"/>
              </a:rPr>
              <a:t>上海立信学院财友教学中心</a:t>
            </a:r>
            <a:endParaRPr lang="en-US" altLang="zh-CN" sz="2800" b="1" dirty="0">
              <a:solidFill>
                <a:srgbClr val="1C1C1C"/>
              </a:solidFill>
              <a:effectLst>
                <a:outerShdw blurRad="38100" dist="38100" dir="2700000" algn="tl">
                  <a:srgbClr val="000000">
                    <a:alpha val="43137"/>
                  </a:srgbClr>
                </a:outerShdw>
              </a:effectLst>
              <a:latin typeface="微软雅黑" pitchFamily="34" charset="-122"/>
              <a:ea typeface="微软雅黑" pitchFamily="34" charset="-122"/>
            </a:endParaRPr>
          </a:p>
          <a:p>
            <a:pPr algn="ctr">
              <a:defRPr/>
            </a:pPr>
            <a:r>
              <a:rPr lang="zh-CN" altLang="en-US" sz="2800" b="1" dirty="0">
                <a:solidFill>
                  <a:srgbClr val="1C1C1C"/>
                </a:solidFill>
                <a:effectLst>
                  <a:outerShdw blurRad="38100" dist="38100" dir="2700000" algn="tl">
                    <a:srgbClr val="000000">
                      <a:alpha val="43137"/>
                    </a:srgbClr>
                  </a:outerShdw>
                </a:effectLst>
                <a:latin typeface="微软雅黑" pitchFamily="34" charset="-122"/>
                <a:ea typeface="微软雅黑" pitchFamily="34" charset="-122"/>
              </a:rPr>
              <a:t>上海财友网络教学中心</a:t>
            </a:r>
            <a:endParaRPr lang="en-US" altLang="zh-CN" sz="2800" b="1" dirty="0">
              <a:solidFill>
                <a:srgbClr val="1C1C1C"/>
              </a:solidFill>
              <a:effectLst>
                <a:outerShdw blurRad="38100" dist="38100" dir="2700000" algn="tl">
                  <a:srgbClr val="000000">
                    <a:alpha val="43137"/>
                  </a:srgbClr>
                </a:outerShdw>
              </a:effectLst>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1" fill="hold" grpId="0" nodeType="withEffect">
                                  <p:stCondLst>
                                    <p:cond delay="200"/>
                                  </p:stCondLst>
                                  <p:childTnLst>
                                    <p:set>
                                      <p:cBhvr>
                                        <p:cTn id="9" dur="1" fill="hold">
                                          <p:stCondLst>
                                            <p:cond delay="0"/>
                                          </p:stCondLst>
                                        </p:cTn>
                                        <p:tgtEl>
                                          <p:spTgt spid="2"/>
                                        </p:tgtEl>
                                        <p:attrNameLst>
                                          <p:attrName>style.visibility</p:attrName>
                                        </p:attrNameLst>
                                      </p:cBhvr>
                                      <p:to>
                                        <p:strVal val="visible"/>
                                      </p:to>
                                    </p:set>
                                    <p:animEffect transition="in" filter="wipe(up)">
                                      <p:cBhvr>
                                        <p:cTn id="10" dur="500"/>
                                        <p:tgtEl>
                                          <p:spTgt spid="2"/>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500"/>
                                        <p:tgtEl>
                                          <p:spTgt spid="6"/>
                                        </p:tgtEl>
                                      </p:cBhvr>
                                    </p:animEffect>
                                  </p:childTnLst>
                                </p:cTn>
                              </p:par>
                              <p:par>
                                <p:cTn id="14" presetID="22" presetClass="entr" presetSubtype="1" fill="hold" grpId="0" nodeType="withEffect">
                                  <p:stCondLst>
                                    <p:cond delay="800"/>
                                  </p:stCondLst>
                                  <p:childTnLst>
                                    <p:set>
                                      <p:cBhvr>
                                        <p:cTn id="15" dur="1" fill="hold">
                                          <p:stCondLst>
                                            <p:cond delay="0"/>
                                          </p:stCondLst>
                                        </p:cTn>
                                        <p:tgtEl>
                                          <p:spTgt spid="7"/>
                                        </p:tgtEl>
                                        <p:attrNameLst>
                                          <p:attrName>style.visibility</p:attrName>
                                        </p:attrNameLst>
                                      </p:cBhvr>
                                      <p:to>
                                        <p:strVal val="visible"/>
                                      </p:to>
                                    </p:set>
                                    <p:animEffect transition="in" filter="wipe(up)">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anim calcmode="lin" valueType="num">
                                      <p:cBhvr>
                                        <p:cTn id="20" dur="500" fill="hold"/>
                                        <p:tgtEl>
                                          <p:spTgt spid="8"/>
                                        </p:tgtEl>
                                        <p:attrNameLst>
                                          <p:attrName>ppt_x</p:attrName>
                                        </p:attrNameLst>
                                      </p:cBhvr>
                                      <p:tavLst>
                                        <p:tav tm="0">
                                          <p:val>
                                            <p:strVal val="#ppt_x"/>
                                          </p:val>
                                        </p:tav>
                                        <p:tav tm="100000">
                                          <p:val>
                                            <p:strVal val="#ppt_x"/>
                                          </p:val>
                                        </p:tav>
                                      </p:tavLst>
                                    </p:anim>
                                    <p:anim calcmode="lin" valueType="num">
                                      <p:cBhvr>
                                        <p:cTn id="21" dur="500" fill="hold"/>
                                        <p:tgtEl>
                                          <p:spTgt spid="8"/>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150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anim calcmode="lin" valueType="num">
                                      <p:cBhvr>
                                        <p:cTn id="25" dur="500" fill="hold"/>
                                        <p:tgtEl>
                                          <p:spTgt spid="9"/>
                                        </p:tgtEl>
                                        <p:attrNameLst>
                                          <p:attrName>ppt_x</p:attrName>
                                        </p:attrNameLst>
                                      </p:cBhvr>
                                      <p:tavLst>
                                        <p:tav tm="0">
                                          <p:val>
                                            <p:strVal val="#ppt_x"/>
                                          </p:val>
                                        </p:tav>
                                        <p:tav tm="100000">
                                          <p:val>
                                            <p:strVal val="#ppt_x"/>
                                          </p:val>
                                        </p:tav>
                                      </p:tavLst>
                                    </p:anim>
                                    <p:anim calcmode="lin" valueType="num">
                                      <p:cBhvr>
                                        <p:cTn id="26" dur="500" fill="hold"/>
                                        <p:tgtEl>
                                          <p:spTgt spid="9"/>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190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anim calcmode="lin" valueType="num">
                                      <p:cBhvr>
                                        <p:cTn id="30" dur="500" fill="hold"/>
                                        <p:tgtEl>
                                          <p:spTgt spid="4"/>
                                        </p:tgtEl>
                                        <p:attrNameLst>
                                          <p:attrName>ppt_x</p:attrName>
                                        </p:attrNameLst>
                                      </p:cBhvr>
                                      <p:tavLst>
                                        <p:tav tm="0">
                                          <p:val>
                                            <p:strVal val="#ppt_x"/>
                                          </p:val>
                                        </p:tav>
                                        <p:tav tm="100000">
                                          <p:val>
                                            <p:strVal val="#ppt_x"/>
                                          </p:val>
                                        </p:tav>
                                      </p:tavLst>
                                    </p:anim>
                                    <p:anim calcmode="lin" valueType="num">
                                      <p:cBhvr>
                                        <p:cTn id="31" dur="500" fill="hold"/>
                                        <p:tgtEl>
                                          <p:spTgt spid="4"/>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230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anim calcmode="lin" valueType="num">
                                      <p:cBhvr>
                                        <p:cTn id="35" dur="500" fill="hold"/>
                                        <p:tgtEl>
                                          <p:spTgt spid="5"/>
                                        </p:tgtEl>
                                        <p:attrNameLst>
                                          <p:attrName>ppt_x</p:attrName>
                                        </p:attrNameLst>
                                      </p:cBhvr>
                                      <p:tavLst>
                                        <p:tav tm="0">
                                          <p:val>
                                            <p:strVal val="#ppt_x"/>
                                          </p:val>
                                        </p:tav>
                                        <p:tav tm="100000">
                                          <p:val>
                                            <p:strVal val="#ppt_x"/>
                                          </p:val>
                                        </p:tav>
                                      </p:tavLst>
                                    </p:anim>
                                    <p:anim calcmode="lin" valueType="num">
                                      <p:cBhvr>
                                        <p:cTn id="36" dur="500" fill="hold"/>
                                        <p:tgtEl>
                                          <p:spTgt spid="5"/>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26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anim calcmode="lin" valueType="num">
                                      <p:cBhvr>
                                        <p:cTn id="40" dur="500" fill="hold"/>
                                        <p:tgtEl>
                                          <p:spTgt spid="10"/>
                                        </p:tgtEl>
                                        <p:attrNameLst>
                                          <p:attrName>ppt_x</p:attrName>
                                        </p:attrNameLst>
                                      </p:cBhvr>
                                      <p:tavLst>
                                        <p:tav tm="0">
                                          <p:val>
                                            <p:strVal val="#ppt_x"/>
                                          </p:val>
                                        </p:tav>
                                        <p:tav tm="100000">
                                          <p:val>
                                            <p:strVal val="#ppt_x"/>
                                          </p:val>
                                        </p:tav>
                                      </p:tavLst>
                                    </p:anim>
                                    <p:anim calcmode="lin" valueType="num">
                                      <p:cBhvr>
                                        <p:cTn id="41" dur="500" fill="hold"/>
                                        <p:tgtEl>
                                          <p:spTgt spid="1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260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anim calcmode="lin" valueType="num">
                                      <p:cBhvr>
                                        <p:cTn id="45" dur="500" fill="hold"/>
                                        <p:tgtEl>
                                          <p:spTgt spid="14"/>
                                        </p:tgtEl>
                                        <p:attrNameLst>
                                          <p:attrName>ppt_x</p:attrName>
                                        </p:attrNameLst>
                                      </p:cBhvr>
                                      <p:tavLst>
                                        <p:tav tm="0">
                                          <p:val>
                                            <p:strVal val="#ppt_x"/>
                                          </p:val>
                                        </p:tav>
                                        <p:tav tm="100000">
                                          <p:val>
                                            <p:strVal val="#ppt_x"/>
                                          </p:val>
                                        </p:tav>
                                      </p:tavLst>
                                    </p:anim>
                                    <p:anim calcmode="lin" valueType="num">
                                      <p:cBhvr>
                                        <p:cTn id="46" dur="500" fill="hold"/>
                                        <p:tgtEl>
                                          <p:spTgt spid="14"/>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250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anim calcmode="lin" valueType="num">
                                      <p:cBhvr>
                                        <p:cTn id="50" dur="500" fill="hold"/>
                                        <p:tgtEl>
                                          <p:spTgt spid="13"/>
                                        </p:tgtEl>
                                        <p:attrNameLst>
                                          <p:attrName>ppt_x</p:attrName>
                                        </p:attrNameLst>
                                      </p:cBhvr>
                                      <p:tavLst>
                                        <p:tav tm="0">
                                          <p:val>
                                            <p:strVal val="#ppt_x"/>
                                          </p:val>
                                        </p:tav>
                                        <p:tav tm="100000">
                                          <p:val>
                                            <p:strVal val="#ppt_x"/>
                                          </p:val>
                                        </p:tav>
                                      </p:tavLst>
                                    </p:anim>
                                    <p:anim calcmode="lin" valueType="num">
                                      <p:cBhvr>
                                        <p:cTn id="51" dur="500" fill="hold"/>
                                        <p:tgtEl>
                                          <p:spTgt spid="13"/>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240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500"/>
                                        <p:tgtEl>
                                          <p:spTgt spid="15"/>
                                        </p:tgtEl>
                                      </p:cBhvr>
                                    </p:animEffect>
                                    <p:anim calcmode="lin" valueType="num">
                                      <p:cBhvr>
                                        <p:cTn id="55" dur="500" fill="hold"/>
                                        <p:tgtEl>
                                          <p:spTgt spid="15"/>
                                        </p:tgtEl>
                                        <p:attrNameLst>
                                          <p:attrName>ppt_x</p:attrName>
                                        </p:attrNameLst>
                                      </p:cBhvr>
                                      <p:tavLst>
                                        <p:tav tm="0">
                                          <p:val>
                                            <p:strVal val="#ppt_x"/>
                                          </p:val>
                                        </p:tav>
                                        <p:tav tm="100000">
                                          <p:val>
                                            <p:strVal val="#ppt_x"/>
                                          </p:val>
                                        </p:tav>
                                      </p:tavLst>
                                    </p:anim>
                                    <p:anim calcmode="lin" valueType="num">
                                      <p:cBhvr>
                                        <p:cTn id="56" dur="500" fill="hold"/>
                                        <p:tgtEl>
                                          <p:spTgt spid="15"/>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200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anim calcmode="lin" valueType="num">
                                      <p:cBhvr>
                                        <p:cTn id="60" dur="500" fill="hold"/>
                                        <p:tgtEl>
                                          <p:spTgt spid="11"/>
                                        </p:tgtEl>
                                        <p:attrNameLst>
                                          <p:attrName>ppt_x</p:attrName>
                                        </p:attrNameLst>
                                      </p:cBhvr>
                                      <p:tavLst>
                                        <p:tav tm="0">
                                          <p:val>
                                            <p:strVal val="#ppt_x"/>
                                          </p:val>
                                        </p:tav>
                                        <p:tav tm="100000">
                                          <p:val>
                                            <p:strVal val="#ppt_x"/>
                                          </p:val>
                                        </p:tav>
                                      </p:tavLst>
                                    </p:anim>
                                    <p:anim calcmode="lin" valueType="num">
                                      <p:cBhvr>
                                        <p:cTn id="61" dur="500" fill="hold"/>
                                        <p:tgtEl>
                                          <p:spTgt spid="11"/>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180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500"/>
                                        <p:tgtEl>
                                          <p:spTgt spid="12"/>
                                        </p:tgtEl>
                                      </p:cBhvr>
                                    </p:animEffect>
                                    <p:anim calcmode="lin" valueType="num">
                                      <p:cBhvr>
                                        <p:cTn id="65" dur="500" fill="hold"/>
                                        <p:tgtEl>
                                          <p:spTgt spid="12"/>
                                        </p:tgtEl>
                                        <p:attrNameLst>
                                          <p:attrName>ppt_x</p:attrName>
                                        </p:attrNameLst>
                                      </p:cBhvr>
                                      <p:tavLst>
                                        <p:tav tm="0">
                                          <p:val>
                                            <p:strVal val="#ppt_x"/>
                                          </p:val>
                                        </p:tav>
                                        <p:tav tm="100000">
                                          <p:val>
                                            <p:strVal val="#ppt_x"/>
                                          </p:val>
                                        </p:tav>
                                      </p:tavLst>
                                    </p:anim>
                                    <p:anim calcmode="lin" valueType="num">
                                      <p:cBhvr>
                                        <p:cTn id="66" dur="500" fill="hold"/>
                                        <p:tgtEl>
                                          <p:spTgt spid="12"/>
                                        </p:tgtEl>
                                        <p:attrNameLst>
                                          <p:attrName>ppt_y</p:attrName>
                                        </p:attrNameLst>
                                      </p:cBhvr>
                                      <p:tavLst>
                                        <p:tav tm="0">
                                          <p:val>
                                            <p:strVal val="#ppt_y-.1"/>
                                          </p:val>
                                        </p:tav>
                                        <p:tav tm="100000">
                                          <p:val>
                                            <p:strVal val="#ppt_y"/>
                                          </p:val>
                                        </p:tav>
                                      </p:tavLst>
                                    </p:anim>
                                  </p:childTnLst>
                                </p:cTn>
                              </p:par>
                            </p:childTnLst>
                          </p:cTn>
                        </p:par>
                        <p:par>
                          <p:cTn id="67" fill="hold">
                            <p:stCondLst>
                              <p:cond delay="3100"/>
                            </p:stCondLst>
                            <p:childTnLst>
                              <p:par>
                                <p:cTn id="68" presetID="6" presetClass="emph" presetSubtype="0" fill="hold" grpId="1" nodeType="afterEffect">
                                  <p:stCondLst>
                                    <p:cond delay="0"/>
                                  </p:stCondLst>
                                  <p:childTnLst>
                                    <p:animScale>
                                      <p:cBhvr>
                                        <p:cTn id="69" dur="500" fill="hold"/>
                                        <p:tgtEl>
                                          <p:spTgt spid="3"/>
                                        </p:tgtEl>
                                      </p:cBhvr>
                                      <p:by x="150000" y="150000"/>
                                    </p:animScale>
                                  </p:childTnLst>
                                </p:cTn>
                              </p:par>
                              <p:par>
                                <p:cTn id="70" presetID="6" presetClass="emph" presetSubtype="0" fill="hold" grpId="1" nodeType="withEffect">
                                  <p:stCondLst>
                                    <p:cond delay="200"/>
                                  </p:stCondLst>
                                  <p:childTnLst>
                                    <p:animScale>
                                      <p:cBhvr>
                                        <p:cTn id="71" dur="500" fill="hold"/>
                                        <p:tgtEl>
                                          <p:spTgt spid="6"/>
                                        </p:tgtEl>
                                      </p:cBhvr>
                                      <p:by x="150000" y="150000"/>
                                    </p:animScale>
                                  </p:childTnLst>
                                </p:cTn>
                              </p:par>
                              <p:par>
                                <p:cTn id="72" presetID="6" presetClass="emph" presetSubtype="0" fill="hold" grpId="1" nodeType="withEffect">
                                  <p:stCondLst>
                                    <p:cond delay="400"/>
                                  </p:stCondLst>
                                  <p:childTnLst>
                                    <p:animScale>
                                      <p:cBhvr>
                                        <p:cTn id="73" dur="500" fill="hold"/>
                                        <p:tgtEl>
                                          <p:spTgt spid="7"/>
                                        </p:tgtEl>
                                      </p:cBhvr>
                                      <p:by x="150000" y="150000"/>
                                    </p:animScale>
                                  </p:childTnLst>
                                </p:cTn>
                              </p:par>
                              <p:par>
                                <p:cTn id="74" presetID="6" presetClass="emph" presetSubtype="0" fill="hold" grpId="1" nodeType="withEffect">
                                  <p:stCondLst>
                                    <p:cond delay="800"/>
                                  </p:stCondLst>
                                  <p:childTnLst>
                                    <p:animScale>
                                      <p:cBhvr>
                                        <p:cTn id="75" dur="500" fill="hold"/>
                                        <p:tgtEl>
                                          <p:spTgt spid="8"/>
                                        </p:tgtEl>
                                      </p:cBhvr>
                                      <p:by x="150000" y="150000"/>
                                    </p:animScale>
                                  </p:childTnLst>
                                </p:cTn>
                              </p:par>
                              <p:par>
                                <p:cTn id="76" presetID="6" presetClass="emph" presetSubtype="0" fill="hold" grpId="1" nodeType="withEffect">
                                  <p:stCondLst>
                                    <p:cond delay="1100"/>
                                  </p:stCondLst>
                                  <p:childTnLst>
                                    <p:animScale>
                                      <p:cBhvr>
                                        <p:cTn id="77" dur="500" fill="hold"/>
                                        <p:tgtEl>
                                          <p:spTgt spid="9"/>
                                        </p:tgtEl>
                                      </p:cBhvr>
                                      <p:by x="150000" y="150000"/>
                                    </p:animScale>
                                  </p:childTnLst>
                                </p:cTn>
                              </p:par>
                              <p:par>
                                <p:cTn id="78" presetID="6" presetClass="emph" presetSubtype="0" fill="hold" grpId="1" nodeType="withEffect">
                                  <p:stCondLst>
                                    <p:cond delay="1400"/>
                                  </p:stCondLst>
                                  <p:childTnLst>
                                    <p:animScale>
                                      <p:cBhvr>
                                        <p:cTn id="79" dur="500" fill="hold"/>
                                        <p:tgtEl>
                                          <p:spTgt spid="4"/>
                                        </p:tgtEl>
                                      </p:cBhvr>
                                      <p:by x="150000" y="150000"/>
                                    </p:animScale>
                                  </p:childTnLst>
                                </p:cTn>
                              </p:par>
                              <p:par>
                                <p:cTn id="80" presetID="6" presetClass="emph" presetSubtype="0" fill="hold" grpId="1" nodeType="withEffect">
                                  <p:stCondLst>
                                    <p:cond delay="1700"/>
                                  </p:stCondLst>
                                  <p:childTnLst>
                                    <p:animScale>
                                      <p:cBhvr>
                                        <p:cTn id="81" dur="500" fill="hold"/>
                                        <p:tgtEl>
                                          <p:spTgt spid="5"/>
                                        </p:tgtEl>
                                      </p:cBhvr>
                                      <p:by x="150000" y="150000"/>
                                    </p:animScale>
                                  </p:childTnLst>
                                </p:cTn>
                              </p:par>
                              <p:par>
                                <p:cTn id="82" presetID="6" presetClass="emph" presetSubtype="0" fill="hold" grpId="1" nodeType="withEffect">
                                  <p:stCondLst>
                                    <p:cond delay="2000"/>
                                  </p:stCondLst>
                                  <p:childTnLst>
                                    <p:animScale>
                                      <p:cBhvr>
                                        <p:cTn id="83" dur="500" fill="hold"/>
                                        <p:tgtEl>
                                          <p:spTgt spid="10"/>
                                        </p:tgtEl>
                                      </p:cBhvr>
                                      <p:by x="150000" y="150000"/>
                                    </p:animScale>
                                  </p:childTnLst>
                                </p:cTn>
                              </p:par>
                              <p:par>
                                <p:cTn id="84" presetID="6" presetClass="emph" presetSubtype="0" fill="hold" grpId="1" nodeType="withEffect">
                                  <p:stCondLst>
                                    <p:cond delay="2200"/>
                                  </p:stCondLst>
                                  <p:childTnLst>
                                    <p:animScale>
                                      <p:cBhvr>
                                        <p:cTn id="85" dur="500" fill="hold"/>
                                        <p:tgtEl>
                                          <p:spTgt spid="11"/>
                                        </p:tgtEl>
                                      </p:cBhvr>
                                      <p:by x="150000" y="150000"/>
                                    </p:animScale>
                                  </p:childTnLst>
                                </p:cTn>
                              </p:par>
                              <p:par>
                                <p:cTn id="86" presetID="6" presetClass="emph" presetSubtype="0" fill="hold" grpId="1" nodeType="withEffect">
                                  <p:stCondLst>
                                    <p:cond delay="2300"/>
                                  </p:stCondLst>
                                  <p:childTnLst>
                                    <p:animScale>
                                      <p:cBhvr>
                                        <p:cTn id="87" dur="500" fill="hold"/>
                                        <p:tgtEl>
                                          <p:spTgt spid="12"/>
                                        </p:tgtEl>
                                      </p:cBhvr>
                                      <p:by x="150000" y="150000"/>
                                    </p:animScale>
                                  </p:childTnLst>
                                </p:cTn>
                              </p:par>
                            </p:childTnLst>
                          </p:cTn>
                        </p:par>
                        <p:par>
                          <p:cTn id="88" fill="hold">
                            <p:stCondLst>
                              <p:cond delay="5900"/>
                            </p:stCondLst>
                            <p:childTnLst>
                              <p:par>
                                <p:cTn id="89" presetID="6" presetClass="emph" presetSubtype="0" fill="hold" grpId="1" nodeType="afterEffect">
                                  <p:stCondLst>
                                    <p:cond delay="0"/>
                                  </p:stCondLst>
                                  <p:childTnLst>
                                    <p:animScale>
                                      <p:cBhvr>
                                        <p:cTn id="90" dur="500" fill="hold"/>
                                        <p:tgtEl>
                                          <p:spTgt spid="2"/>
                                        </p:tgtEl>
                                      </p:cBhvr>
                                      <p:by x="150000" y="150000"/>
                                    </p:animScale>
                                  </p:childTnLst>
                                </p:cTn>
                              </p:par>
                              <p:par>
                                <p:cTn id="91" presetID="6" presetClass="emph" presetSubtype="0" fill="hold" grpId="1" nodeType="withEffect">
                                  <p:stCondLst>
                                    <p:cond delay="400"/>
                                  </p:stCondLst>
                                  <p:childTnLst>
                                    <p:animScale>
                                      <p:cBhvr>
                                        <p:cTn id="92" dur="500" fill="hold"/>
                                        <p:tgtEl>
                                          <p:spTgt spid="13"/>
                                        </p:tgtEl>
                                      </p:cBhvr>
                                      <p:by x="150000" y="150000"/>
                                    </p:animScale>
                                  </p:childTnLst>
                                </p:cTn>
                              </p:par>
                              <p:par>
                                <p:cTn id="93" presetID="6" presetClass="emph" presetSubtype="0" fill="hold" grpId="1" nodeType="withEffect">
                                  <p:stCondLst>
                                    <p:cond delay="800"/>
                                  </p:stCondLst>
                                  <p:childTnLst>
                                    <p:animScale>
                                      <p:cBhvr>
                                        <p:cTn id="94" dur="500" fill="hold"/>
                                        <p:tgtEl>
                                          <p:spTgt spid="14"/>
                                        </p:tgtEl>
                                      </p:cBhvr>
                                      <p:by x="150000" y="150000"/>
                                    </p:animScale>
                                  </p:childTnLst>
                                </p:cTn>
                              </p:par>
                              <p:par>
                                <p:cTn id="95" presetID="6" presetClass="emph" presetSubtype="0" fill="hold" grpId="1" nodeType="withEffect">
                                  <p:stCondLst>
                                    <p:cond delay="1100"/>
                                  </p:stCondLst>
                                  <p:childTnLst>
                                    <p:animScale>
                                      <p:cBhvr>
                                        <p:cTn id="96" dur="500" fill="hold"/>
                                        <p:tgtEl>
                                          <p:spTgt spid="15"/>
                                        </p:tgtEl>
                                      </p:cBhvr>
                                      <p:by x="150000" y="150000"/>
                                    </p:animScale>
                                  </p:childTnLst>
                                </p:cTn>
                              </p:par>
                              <p:par>
                                <p:cTn id="97" presetID="53" presetClass="entr" presetSubtype="0" fill="hold" nodeType="withEffect">
                                  <p:stCondLst>
                                    <p:cond delay="2200"/>
                                  </p:stCondLst>
                                  <p:childTnLst>
                                    <p:set>
                                      <p:cBhvr>
                                        <p:cTn id="98" dur="1" fill="hold">
                                          <p:stCondLst>
                                            <p:cond delay="0"/>
                                          </p:stCondLst>
                                        </p:cTn>
                                        <p:tgtEl>
                                          <p:spTgt spid="19"/>
                                        </p:tgtEl>
                                        <p:attrNameLst>
                                          <p:attrName>style.visibility</p:attrName>
                                        </p:attrNameLst>
                                      </p:cBhvr>
                                      <p:to>
                                        <p:strVal val="visible"/>
                                      </p:to>
                                    </p:set>
                                    <p:anim calcmode="lin" valueType="num">
                                      <p:cBhvr>
                                        <p:cTn id="99" dur="1000" fill="hold"/>
                                        <p:tgtEl>
                                          <p:spTgt spid="19"/>
                                        </p:tgtEl>
                                        <p:attrNameLst>
                                          <p:attrName>ppt_w</p:attrName>
                                        </p:attrNameLst>
                                      </p:cBhvr>
                                      <p:tavLst>
                                        <p:tav tm="0">
                                          <p:val>
                                            <p:fltVal val="0"/>
                                          </p:val>
                                        </p:tav>
                                        <p:tav tm="100000">
                                          <p:val>
                                            <p:strVal val="#ppt_w"/>
                                          </p:val>
                                        </p:tav>
                                      </p:tavLst>
                                    </p:anim>
                                    <p:anim calcmode="lin" valueType="num">
                                      <p:cBhvr>
                                        <p:cTn id="100" dur="1000" fill="hold"/>
                                        <p:tgtEl>
                                          <p:spTgt spid="19"/>
                                        </p:tgtEl>
                                        <p:attrNameLst>
                                          <p:attrName>ppt_h</p:attrName>
                                        </p:attrNameLst>
                                      </p:cBhvr>
                                      <p:tavLst>
                                        <p:tav tm="0">
                                          <p:val>
                                            <p:fltVal val="0"/>
                                          </p:val>
                                        </p:tav>
                                        <p:tav tm="100000">
                                          <p:val>
                                            <p:strVal val="#ppt_h"/>
                                          </p:val>
                                        </p:tav>
                                      </p:tavLst>
                                    </p:anim>
                                    <p:animEffect transition="in" filter="fade">
                                      <p:cBhvr>
                                        <p:cTn id="101" dur="1000"/>
                                        <p:tgtEl>
                                          <p:spTgt spid="19"/>
                                        </p:tgtEl>
                                      </p:cBhvr>
                                    </p:animEffect>
                                  </p:childTnLst>
                                </p:cTn>
                              </p:par>
                              <p:par>
                                <p:cTn id="102" presetID="37" presetClass="path" presetSubtype="0" accel="50000" decel="50000" fill="hold" nodeType="withEffect">
                                  <p:stCondLst>
                                    <p:cond delay="2300"/>
                                  </p:stCondLst>
                                  <p:childTnLst>
                                    <p:animMotion origin="layout" path="M 0.0559 -0.10479 C 0.0559 -0.10456 0.05156 -0.05136 0.0401 -0.02661 C 0.02864 -0.00185 -0.00226 0.00462 -0.0184 -0.00579 " pathEditMode="relative" rAng="0" ptsTypes="fsf">
                                      <p:cBhvr>
                                        <p:cTn id="103" dur="1000" fill="hold"/>
                                        <p:tgtEl>
                                          <p:spTgt spid="19"/>
                                        </p:tgtEl>
                                        <p:attrNameLst>
                                          <p:attrName>ppt_x</p:attrName>
                                          <p:attrName>ppt_y</p:attrName>
                                        </p:attrNameLst>
                                      </p:cBhvr>
                                      <p:rCtr x="-3715" y="5459"/>
                                    </p:animMotion>
                                  </p:childTnLst>
                                </p:cTn>
                              </p:par>
                              <p:par>
                                <p:cTn id="104" presetID="53" presetClass="entr" presetSubtype="0" fill="hold" nodeType="withEffect">
                                  <p:stCondLst>
                                    <p:cond delay="2800"/>
                                  </p:stCondLst>
                                  <p:childTnLst>
                                    <p:set>
                                      <p:cBhvr>
                                        <p:cTn id="105" dur="1" fill="hold">
                                          <p:stCondLst>
                                            <p:cond delay="0"/>
                                          </p:stCondLst>
                                        </p:cTn>
                                        <p:tgtEl>
                                          <p:spTgt spid="16"/>
                                        </p:tgtEl>
                                        <p:attrNameLst>
                                          <p:attrName>style.visibility</p:attrName>
                                        </p:attrNameLst>
                                      </p:cBhvr>
                                      <p:to>
                                        <p:strVal val="visible"/>
                                      </p:to>
                                    </p:set>
                                    <p:anim calcmode="lin" valueType="num">
                                      <p:cBhvr>
                                        <p:cTn id="106" dur="1000" fill="hold"/>
                                        <p:tgtEl>
                                          <p:spTgt spid="16"/>
                                        </p:tgtEl>
                                        <p:attrNameLst>
                                          <p:attrName>ppt_w</p:attrName>
                                        </p:attrNameLst>
                                      </p:cBhvr>
                                      <p:tavLst>
                                        <p:tav tm="0">
                                          <p:val>
                                            <p:fltVal val="0"/>
                                          </p:val>
                                        </p:tav>
                                        <p:tav tm="100000">
                                          <p:val>
                                            <p:strVal val="#ppt_w"/>
                                          </p:val>
                                        </p:tav>
                                      </p:tavLst>
                                    </p:anim>
                                    <p:anim calcmode="lin" valueType="num">
                                      <p:cBhvr>
                                        <p:cTn id="107" dur="1000" fill="hold"/>
                                        <p:tgtEl>
                                          <p:spTgt spid="16"/>
                                        </p:tgtEl>
                                        <p:attrNameLst>
                                          <p:attrName>ppt_h</p:attrName>
                                        </p:attrNameLst>
                                      </p:cBhvr>
                                      <p:tavLst>
                                        <p:tav tm="0">
                                          <p:val>
                                            <p:fltVal val="0"/>
                                          </p:val>
                                        </p:tav>
                                        <p:tav tm="100000">
                                          <p:val>
                                            <p:strVal val="#ppt_h"/>
                                          </p:val>
                                        </p:tav>
                                      </p:tavLst>
                                    </p:anim>
                                    <p:animEffect transition="in" filter="fade">
                                      <p:cBhvr>
                                        <p:cTn id="108" dur="1000"/>
                                        <p:tgtEl>
                                          <p:spTgt spid="16"/>
                                        </p:tgtEl>
                                      </p:cBhvr>
                                    </p:animEffect>
                                  </p:childTnLst>
                                </p:cTn>
                              </p:par>
                              <p:par>
                                <p:cTn id="109" presetID="37" presetClass="path" presetSubtype="0" accel="50000" decel="50000" fill="hold" nodeType="withEffect">
                                  <p:stCondLst>
                                    <p:cond delay="2800"/>
                                  </p:stCondLst>
                                  <p:childTnLst>
                                    <p:animMotion origin="layout" path="M 0.14236 -0.15476 C 0.14236 -0.15452 0.12535 -0.04603 0.10382 -0.01758 C 0.08229 0.01087 0.00382 0.02244 -0.0342 0.01874 " pathEditMode="relative" rAng="0" ptsTypes="fsf">
                                      <p:cBhvr>
                                        <p:cTn id="110" dur="1000" fill="hold"/>
                                        <p:tgtEl>
                                          <p:spTgt spid="16"/>
                                        </p:tgtEl>
                                        <p:attrNameLst>
                                          <p:attrName>ppt_x</p:attrName>
                                          <p:attrName>ppt_y</p:attrName>
                                        </p:attrNameLst>
                                      </p:cBhvr>
                                      <p:rCtr x="-8837" y="886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标题和图表">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3" name="页脚占位符 4"/>
          <p:cNvSpPr>
            <a:spLocks noGrp="1"/>
          </p:cNvSpPr>
          <p:nvPr>
            <p:ph type="ftr" sz="quarter" idx="11"/>
          </p:nvPr>
        </p:nvSpPr>
        <p:spPr>
          <a:xfrm>
            <a:off x="5838825" y="6616700"/>
            <a:ext cx="2895600" cy="241300"/>
          </a:xfrm>
          <a:prstGeom prst="rect">
            <a:avLst/>
          </a:prstGeom>
        </p:spPr>
        <p:txBody>
          <a:bodyPr/>
          <a:lstStyle>
            <a:lvl1pPr>
              <a:defRPr>
                <a:ea typeface="宋体" charset="-122"/>
              </a:defRPr>
            </a:lvl1pPr>
          </a:lstStyle>
          <a:p>
            <a:pPr>
              <a:defRPr/>
            </a:pPr>
            <a:endParaRPr lang="en-US" altLang="zh-CN"/>
          </a:p>
        </p:txBody>
      </p:sp>
      <p:sp>
        <p:nvSpPr>
          <p:cNvPr id="4" name="灯片编号占位符 5"/>
          <p:cNvSpPr>
            <a:spLocks noGrp="1"/>
          </p:cNvSpPr>
          <p:nvPr>
            <p:ph type="sldNum" sz="quarter" idx="12"/>
          </p:nvPr>
        </p:nvSpPr>
        <p:spPr>
          <a:xfrm>
            <a:off x="4187825" y="6616700"/>
            <a:ext cx="661988" cy="241300"/>
          </a:xfrm>
          <a:prstGeom prst="rect">
            <a:avLst/>
          </a:prstGeom>
        </p:spPr>
        <p:txBody>
          <a:bodyPr/>
          <a:lstStyle>
            <a:lvl1pPr>
              <a:defRPr>
                <a:ea typeface="宋体" charset="-122"/>
              </a:defRPr>
            </a:lvl1pPr>
          </a:lstStyle>
          <a:p>
            <a:r>
              <a:rPr lang="en-US" altLang="zh-CN" smtClean="0"/>
              <a:t>1/80</a:t>
            </a:r>
            <a:endParaRPr lang="zh-CN" altLang="en-US" dirty="0"/>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3_标题和内容">
    <p:spTree>
      <p:nvGrpSpPr>
        <p:cNvPr id="1" name=""/>
        <p:cNvGrpSpPr/>
        <p:nvPr/>
      </p:nvGrpSpPr>
      <p:grpSpPr>
        <a:xfrm>
          <a:off x="0" y="0"/>
          <a:ext cx="0" cy="0"/>
          <a:chOff x="0" y="0"/>
          <a:chExt cx="0" cy="0"/>
        </a:xfrm>
      </p:grpSpPr>
    </p:spTree>
  </p:cSld>
  <p:clrMapOvr>
    <a:masterClrMapping/>
  </p:clrMapOvr>
  <p:transition>
    <p:random/>
  </p:transition>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4_标题和内容">
    <p:spTree>
      <p:nvGrpSpPr>
        <p:cNvPr id="1" name=""/>
        <p:cNvGrpSpPr/>
        <p:nvPr/>
      </p:nvGrpSpPr>
      <p:grpSpPr>
        <a:xfrm>
          <a:off x="0" y="0"/>
          <a:ext cx="0" cy="0"/>
          <a:chOff x="0" y="0"/>
          <a:chExt cx="0" cy="0"/>
        </a:xfrm>
      </p:grpSpPr>
    </p:spTree>
  </p:cSld>
  <p:clrMapOvr>
    <a:masterClrMapping/>
  </p:clrMapOvr>
  <p:transition>
    <p:random/>
  </p:transition>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2_标题和内容">
    <p:spTree>
      <p:nvGrpSpPr>
        <p:cNvPr id="1" name=""/>
        <p:cNvGrpSpPr/>
        <p:nvPr/>
      </p:nvGrpSpPr>
      <p:grpSpPr>
        <a:xfrm>
          <a:off x="0" y="0"/>
          <a:ext cx="0" cy="0"/>
          <a:chOff x="0" y="0"/>
          <a:chExt cx="0" cy="0"/>
        </a:xfrm>
      </p:grpSpPr>
    </p:spTree>
  </p:cSld>
  <p:clrMapOvr>
    <a:masterClrMapping/>
  </p:clrMapOvr>
  <p:transition>
    <p:random/>
  </p:transition>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cSld name="2_标题幻灯片">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30450" y="3284538"/>
            <a:ext cx="6705600" cy="685800"/>
          </a:xfrm>
          <a:prstGeom prst="rect">
            <a:avLst/>
          </a:prstGeom>
        </p:spPr>
        <p:txBody>
          <a:bodyPr/>
          <a:lstStyle>
            <a:lvl1pPr algn="ctr">
              <a:defRPr sz="3600"/>
            </a:lvl1pPr>
          </a:lstStyle>
          <a:p>
            <a:r>
              <a:rPr lang="zh-CN" altLang="en-US" smtClean="0"/>
              <a:t>单击此处编辑母版标题样式</a:t>
            </a:r>
            <a:endParaRPr lang="zh-CN" altLang="en-US"/>
          </a:p>
        </p:txBody>
      </p:sp>
      <p:sp>
        <p:nvSpPr>
          <p:cNvPr id="3075" name="Rectangle 3"/>
          <p:cNvSpPr>
            <a:spLocks noGrp="1" noChangeArrowheads="1"/>
          </p:cNvSpPr>
          <p:nvPr>
            <p:ph type="subTitle" idx="1"/>
          </p:nvPr>
        </p:nvSpPr>
        <p:spPr bwMode="gray">
          <a:xfrm>
            <a:off x="2286000" y="4343400"/>
            <a:ext cx="6719888" cy="381000"/>
          </a:xfrm>
          <a:prstGeom prst="rect">
            <a:avLst/>
          </a:prstGeom>
        </p:spPr>
        <p:txBody>
          <a:bodyPr/>
          <a:lstStyle>
            <a:lvl1pPr marL="0" indent="0">
              <a:buFont typeface="Wingdings" pitchFamily="2" charset="2"/>
              <a:buNone/>
              <a:defRPr sz="2000">
                <a:latin typeface="Verdana" pitchFamily="34" charset="0"/>
              </a:defRPr>
            </a:lvl1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bwMode="gray">
          <a:xfrm>
            <a:off x="457200" y="6551613"/>
            <a:ext cx="2133600" cy="169862"/>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34" charset="0"/>
                <a:ea typeface="宋体" pitchFamily="2" charset="-122"/>
              </a:defRPr>
            </a:lvl1pPr>
          </a:lstStyle>
          <a:p>
            <a:pPr>
              <a:defRPr/>
            </a:pPr>
            <a:endParaRPr lang="en-US" altLang="zh-CN"/>
          </a:p>
        </p:txBody>
      </p:sp>
      <p:sp>
        <p:nvSpPr>
          <p:cNvPr id="5" name="Rectangle 5"/>
          <p:cNvSpPr>
            <a:spLocks noGrp="1" noChangeArrowheads="1"/>
          </p:cNvSpPr>
          <p:nvPr>
            <p:ph type="ftr" sz="quarter" idx="11"/>
          </p:nvPr>
        </p:nvSpPr>
        <p:spPr bwMode="gray">
          <a:xfrm>
            <a:off x="3124200" y="6553200"/>
            <a:ext cx="2895600" cy="168275"/>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a:defRPr sz="1200">
                <a:latin typeface="Arial" pitchFamily="34" charset="0"/>
                <a:ea typeface="宋体" pitchFamily="2" charset="-122"/>
              </a:defRPr>
            </a:lvl1pPr>
          </a:lstStyle>
          <a:p>
            <a:pPr>
              <a:defRPr/>
            </a:pPr>
            <a:endParaRPr lang="en-US" altLang="zh-CN"/>
          </a:p>
        </p:txBody>
      </p:sp>
      <p:sp>
        <p:nvSpPr>
          <p:cNvPr id="6" name="Rectangle 6"/>
          <p:cNvSpPr>
            <a:spLocks noGrp="1" noChangeArrowheads="1"/>
          </p:cNvSpPr>
          <p:nvPr>
            <p:ph type="sldNum" sz="quarter" idx="12"/>
          </p:nvPr>
        </p:nvSpPr>
        <p:spPr bwMode="gray">
          <a:xfrm>
            <a:off x="6553200" y="6553200"/>
            <a:ext cx="2133600" cy="168275"/>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34" charset="0"/>
                <a:ea typeface="宋体" pitchFamily="2" charset="-122"/>
              </a:defRPr>
            </a:lvl1pPr>
          </a:lstStyle>
          <a:p>
            <a:r>
              <a:rPr lang="en-US" altLang="zh-CN" smtClean="0"/>
              <a:t>1/80</a:t>
            </a:r>
            <a:endParaRPr lang="zh-CN" altLang="en-US" dirty="0"/>
          </a:p>
        </p:txBody>
      </p:sp>
    </p:spTree>
  </p:cSld>
  <p:clrMapOvr>
    <a:masterClrMapping/>
  </p:clrMapOvr>
  <p:transition>
    <p:random/>
  </p:transition>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55688" y="65088"/>
            <a:ext cx="7958137" cy="1011237"/>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1030288" y="1163638"/>
            <a:ext cx="7961312" cy="536098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5" name="页脚占位符 4"/>
          <p:cNvSpPr>
            <a:spLocks noGrp="1"/>
          </p:cNvSpPr>
          <p:nvPr>
            <p:ph type="ftr" sz="quarter" idx="11"/>
          </p:nvPr>
        </p:nvSpPr>
        <p:spPr>
          <a:xfrm>
            <a:off x="5838825" y="6616700"/>
            <a:ext cx="2895600" cy="241300"/>
          </a:xfrm>
          <a:prstGeom prst="rect">
            <a:avLst/>
          </a:prstGeom>
        </p:spPr>
        <p:txBody>
          <a:bodyPr/>
          <a:lstStyle>
            <a:lvl1pPr>
              <a:defRPr>
                <a:ea typeface="宋体" charset="-122"/>
              </a:defRPr>
            </a:lvl1pPr>
          </a:lstStyle>
          <a:p>
            <a:pPr>
              <a:defRPr/>
            </a:pPr>
            <a:endParaRPr lang="en-US" altLang="zh-CN"/>
          </a:p>
        </p:txBody>
      </p:sp>
      <p:sp>
        <p:nvSpPr>
          <p:cNvPr id="6" name="灯片编号占位符 5"/>
          <p:cNvSpPr>
            <a:spLocks noGrp="1"/>
          </p:cNvSpPr>
          <p:nvPr>
            <p:ph type="sldNum" sz="quarter" idx="12"/>
          </p:nvPr>
        </p:nvSpPr>
        <p:spPr>
          <a:xfrm>
            <a:off x="4187825" y="6616700"/>
            <a:ext cx="661988" cy="241300"/>
          </a:xfrm>
          <a:prstGeom prst="rect">
            <a:avLst/>
          </a:prstGeom>
        </p:spPr>
        <p:txBody>
          <a:bodyPr/>
          <a:lstStyle>
            <a:lvl1pPr>
              <a:defRPr>
                <a:ea typeface="宋体" charset="-122"/>
              </a:defRPr>
            </a:lvl1pPr>
          </a:lstStyle>
          <a:p>
            <a:pPr>
              <a:defRPr/>
            </a:pPr>
            <a:fld id="{5AD2914E-8D9A-4275-929B-7C21E268536A}"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429375"/>
            <a:ext cx="2133600" cy="320675"/>
          </a:xfrm>
          <a:prstGeom prst="rect">
            <a:avLst/>
          </a:prstGeom>
        </p:spPr>
        <p:txBody>
          <a:bodyPr/>
          <a:lstStyle>
            <a:lvl1pPr>
              <a:defRPr>
                <a:ea typeface="宋体" charset="-122"/>
              </a:defRPr>
            </a:lvl1pPr>
          </a:lstStyle>
          <a:p>
            <a:pPr>
              <a:defRPr/>
            </a:pPr>
            <a:endParaRPr lang="en-US" altLang="zh-CN"/>
          </a:p>
        </p:txBody>
      </p:sp>
      <p:sp>
        <p:nvSpPr>
          <p:cNvPr id="3" name="Rectangle 5"/>
          <p:cNvSpPr>
            <a:spLocks noGrp="1" noChangeArrowheads="1"/>
          </p:cNvSpPr>
          <p:nvPr>
            <p:ph type="ftr" sz="quarter" idx="11"/>
          </p:nvPr>
        </p:nvSpPr>
        <p:spPr>
          <a:xfrm>
            <a:off x="3124200" y="6429375"/>
            <a:ext cx="2895600" cy="320675"/>
          </a:xfrm>
          <a:prstGeom prst="rect">
            <a:avLst/>
          </a:prstGeom>
        </p:spPr>
        <p:txBody>
          <a:bodyPr/>
          <a:lstStyle>
            <a:lvl1pPr>
              <a:defRPr>
                <a:ea typeface="宋体" charset="-122"/>
              </a:defRPr>
            </a:lvl1pPr>
          </a:lstStyle>
          <a:p>
            <a:pPr>
              <a:defRPr/>
            </a:pPr>
            <a:endParaRPr lang="en-US" altLang="zh-CN"/>
          </a:p>
        </p:txBody>
      </p:sp>
      <p:sp>
        <p:nvSpPr>
          <p:cNvPr id="4" name="Rectangle 6"/>
          <p:cNvSpPr>
            <a:spLocks noGrp="1" noChangeArrowheads="1"/>
          </p:cNvSpPr>
          <p:nvPr>
            <p:ph type="sldNum" sz="quarter" idx="12"/>
          </p:nvPr>
        </p:nvSpPr>
        <p:spPr>
          <a:xfrm>
            <a:off x="6553200" y="6429375"/>
            <a:ext cx="2133600" cy="320675"/>
          </a:xfrm>
          <a:prstGeom prst="rect">
            <a:avLst/>
          </a:prstGeom>
        </p:spPr>
        <p:txBody>
          <a:bodyPr/>
          <a:lstStyle>
            <a:lvl1pPr>
              <a:defRPr>
                <a:ea typeface="宋体" charset="-122"/>
              </a:defRPr>
            </a:lvl1pPr>
          </a:lstStyle>
          <a:p>
            <a:pPr>
              <a:defRPr/>
            </a:pPr>
            <a:fld id="{4632477B-3DCA-4ED9-8BB6-EB91882D97A1}" type="slidenum">
              <a:rPr lang="zh-CN" altLang="en-US"/>
              <a:pPr>
                <a:defRPr/>
              </a:pPr>
              <a:t>‹#›</a:t>
            </a:fld>
            <a:endParaRPr lang="en-US" altLang="zh-CN"/>
          </a:p>
        </p:txBody>
      </p:sp>
    </p:spTree>
  </p:cSld>
  <p:clrMapOvr>
    <a:masterClrMapping/>
  </p:clrMapOvr>
  <p:transition>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3_标题幻灯片">
    <p:spTree>
      <p:nvGrpSpPr>
        <p:cNvPr id="1" name=""/>
        <p:cNvGrpSpPr/>
        <p:nvPr/>
      </p:nvGrpSpPr>
      <p:grpSpPr>
        <a:xfrm>
          <a:off x="0" y="0"/>
          <a:ext cx="0" cy="0"/>
          <a:chOff x="0" y="0"/>
          <a:chExt cx="0" cy="0"/>
        </a:xfrm>
      </p:grpSpPr>
      <p:pic>
        <p:nvPicPr>
          <p:cNvPr id="15" name="图片 8" descr="未命名1.jpg"/>
          <p:cNvPicPr>
            <a:picLocks noChangeAspect="1"/>
          </p:cNvPicPr>
          <p:nvPr userDrawn="1"/>
        </p:nvPicPr>
        <p:blipFill>
          <a:blip r:embed="rId2" cstate="print"/>
          <a:srcRect/>
          <a:stretch>
            <a:fillRect/>
          </a:stretch>
        </p:blipFill>
        <p:spPr bwMode="auto">
          <a:xfrm>
            <a:off x="1428728" y="2447916"/>
            <a:ext cx="941415" cy="665122"/>
          </a:xfrm>
          <a:prstGeom prst="rect">
            <a:avLst/>
          </a:prstGeom>
          <a:noFill/>
          <a:ln w="9525">
            <a:noFill/>
            <a:miter lim="800000"/>
            <a:headEnd/>
            <a:tailEnd/>
          </a:ln>
        </p:spPr>
      </p:pic>
      <p:sp>
        <p:nvSpPr>
          <p:cNvPr id="4" name="Rectangle 22"/>
          <p:cNvSpPr>
            <a:spLocks noChangeArrowheads="1"/>
          </p:cNvSpPr>
          <p:nvPr/>
        </p:nvSpPr>
        <p:spPr bwMode="gray">
          <a:xfrm>
            <a:off x="0" y="2214554"/>
            <a:ext cx="9144000" cy="233363"/>
          </a:xfrm>
          <a:prstGeom prst="rect">
            <a:avLst/>
          </a:prstGeom>
          <a:solidFill>
            <a:schemeClr val="tx1"/>
          </a:solidFill>
          <a:ln w="9525">
            <a:noFill/>
            <a:miter lim="800000"/>
            <a:headEnd/>
            <a:tailEnd/>
          </a:ln>
          <a:effectLst/>
        </p:spPr>
        <p:txBody>
          <a:bodyPr wrap="none" anchor="ctr"/>
          <a:lstStyle/>
          <a:p>
            <a:pPr>
              <a:defRPr/>
            </a:pPr>
            <a:endParaRPr lang="zh-CN" altLang="en-US"/>
          </a:p>
        </p:txBody>
      </p:sp>
      <p:sp>
        <p:nvSpPr>
          <p:cNvPr id="5" name="Rectangle 17" descr="a1"/>
          <p:cNvSpPr>
            <a:spLocks noChangeArrowheads="1"/>
          </p:cNvSpPr>
          <p:nvPr/>
        </p:nvSpPr>
        <p:spPr bwMode="gray">
          <a:xfrm>
            <a:off x="2286000" y="0"/>
            <a:ext cx="2286000" cy="2214554"/>
          </a:xfrm>
          <a:prstGeom prst="rect">
            <a:avLst/>
          </a:prstGeom>
          <a:blipFill dpi="0" rotWithShape="1">
            <a:blip r:embed="rId3" cstate="print"/>
            <a:srcRect/>
            <a:stretch>
              <a:fillRect/>
            </a:stretch>
          </a:blipFill>
          <a:ln w="9525">
            <a:noFill/>
            <a:miter lim="800000"/>
            <a:headEnd/>
            <a:tailEnd/>
          </a:ln>
          <a:effectLst/>
        </p:spPr>
        <p:txBody>
          <a:bodyPr wrap="none" anchor="ctr"/>
          <a:lstStyle/>
          <a:p>
            <a:pPr>
              <a:defRPr/>
            </a:pPr>
            <a:endParaRPr lang="zh-CN" altLang="en-US"/>
          </a:p>
        </p:txBody>
      </p:sp>
      <p:sp>
        <p:nvSpPr>
          <p:cNvPr id="6" name="Rectangle 19"/>
          <p:cNvSpPr>
            <a:spLocks noChangeArrowheads="1"/>
          </p:cNvSpPr>
          <p:nvPr/>
        </p:nvSpPr>
        <p:spPr bwMode="gray">
          <a:xfrm>
            <a:off x="4648200" y="0"/>
            <a:ext cx="2209800" cy="2214554"/>
          </a:xfrm>
          <a:prstGeom prst="rect">
            <a:avLst/>
          </a:prstGeom>
          <a:solidFill>
            <a:schemeClr val="tx2"/>
          </a:solidFill>
          <a:ln w="9525">
            <a:noFill/>
            <a:miter lim="800000"/>
            <a:headEnd/>
            <a:tailEnd/>
          </a:ln>
          <a:effectLst/>
        </p:spPr>
        <p:txBody>
          <a:bodyPr wrap="none" anchor="ctr"/>
          <a:lstStyle/>
          <a:p>
            <a:pPr>
              <a:defRPr/>
            </a:pPr>
            <a:endParaRPr lang="zh-CN" altLang="en-US"/>
          </a:p>
        </p:txBody>
      </p:sp>
      <p:sp>
        <p:nvSpPr>
          <p:cNvPr id="7" name="Rectangle 20" descr="a2"/>
          <p:cNvSpPr>
            <a:spLocks noChangeArrowheads="1"/>
          </p:cNvSpPr>
          <p:nvPr/>
        </p:nvSpPr>
        <p:spPr bwMode="gray">
          <a:xfrm>
            <a:off x="6934200" y="0"/>
            <a:ext cx="2209800" cy="2214554"/>
          </a:xfrm>
          <a:prstGeom prst="rect">
            <a:avLst/>
          </a:prstGeom>
          <a:blipFill dpi="0" rotWithShape="1">
            <a:blip r:embed="rId4" cstate="print"/>
            <a:srcRect/>
            <a:stretch>
              <a:fillRect/>
            </a:stretch>
          </a:blipFill>
          <a:ln w="9525">
            <a:noFill/>
            <a:miter lim="800000"/>
            <a:headEnd/>
            <a:tailEnd/>
          </a:ln>
          <a:effectLst/>
        </p:spPr>
        <p:txBody>
          <a:bodyPr wrap="none" anchor="ctr"/>
          <a:lstStyle/>
          <a:p>
            <a:pPr>
              <a:defRPr/>
            </a:pPr>
            <a:endParaRPr lang="zh-CN" altLang="en-US"/>
          </a:p>
        </p:txBody>
      </p:sp>
      <p:sp>
        <p:nvSpPr>
          <p:cNvPr id="8" name="Rectangle 21"/>
          <p:cNvSpPr>
            <a:spLocks noChangeArrowheads="1"/>
          </p:cNvSpPr>
          <p:nvPr/>
        </p:nvSpPr>
        <p:spPr bwMode="gray">
          <a:xfrm>
            <a:off x="2286000" y="2359017"/>
            <a:ext cx="6858000" cy="808037"/>
          </a:xfrm>
          <a:prstGeom prst="rect">
            <a:avLst/>
          </a:prstGeom>
          <a:solidFill>
            <a:schemeClr val="tx1"/>
          </a:solidFill>
          <a:ln w="9525">
            <a:noFill/>
            <a:miter lim="800000"/>
            <a:headEnd/>
            <a:tailEnd/>
          </a:ln>
          <a:effectLst/>
        </p:spPr>
        <p:txBody>
          <a:bodyPr wrap="none" anchor="ctr"/>
          <a:lstStyle/>
          <a:p>
            <a:pPr>
              <a:defRPr/>
            </a:pPr>
            <a:endParaRPr lang="zh-CN" altLang="en-US"/>
          </a:p>
        </p:txBody>
      </p:sp>
      <p:pic>
        <p:nvPicPr>
          <p:cNvPr id="9" name="Picture 24" descr="图片1"/>
          <p:cNvPicPr>
            <a:picLocks noChangeAspect="1" noChangeArrowheads="1"/>
          </p:cNvPicPr>
          <p:nvPr userDrawn="1"/>
        </p:nvPicPr>
        <p:blipFill>
          <a:blip r:embed="rId5">
            <a:clrChange>
              <a:clrFrom>
                <a:srgbClr val="000000"/>
              </a:clrFrom>
              <a:clrTo>
                <a:srgbClr val="000000">
                  <a:alpha val="0"/>
                </a:srgbClr>
              </a:clrTo>
            </a:clrChange>
          </a:blip>
          <a:srcRect l="4747" t="4483"/>
          <a:stretch>
            <a:fillRect/>
          </a:stretch>
        </p:blipFill>
        <p:spPr bwMode="auto">
          <a:xfrm>
            <a:off x="611189" y="214290"/>
            <a:ext cx="1103291" cy="1095362"/>
          </a:xfrm>
          <a:prstGeom prst="rect">
            <a:avLst/>
          </a:prstGeom>
          <a:noFill/>
          <a:ln w="9525">
            <a:noFill/>
            <a:miter lim="800000"/>
            <a:headEnd/>
            <a:tailEnd/>
          </a:ln>
        </p:spPr>
      </p:pic>
      <p:sp>
        <p:nvSpPr>
          <p:cNvPr id="14" name="Rectangle 2"/>
          <p:cNvSpPr txBox="1">
            <a:spLocks noChangeArrowheads="1"/>
          </p:cNvSpPr>
          <p:nvPr userDrawn="1"/>
        </p:nvSpPr>
        <p:spPr>
          <a:xfrm>
            <a:off x="2786050" y="2497149"/>
            <a:ext cx="4857784" cy="450833"/>
          </a:xfrm>
          <a:prstGeom prst="rect">
            <a:avLst/>
          </a:prstGeom>
        </p:spPr>
        <p:txBody>
          <a:bodyPr/>
          <a:lstStyle/>
          <a:p>
            <a:pPr algn="ctr">
              <a:defRPr/>
            </a:pPr>
            <a:r>
              <a:rPr lang="zh-CN" altLang="en-US" sz="3200" b="1" kern="0" dirty="0" smtClean="0">
                <a:solidFill>
                  <a:schemeClr val="bg1"/>
                </a:solidFill>
                <a:latin typeface="微软雅黑" pitchFamily="34" charset="-122"/>
                <a:ea typeface="微软雅黑" pitchFamily="34" charset="-122"/>
                <a:cs typeface="+mj-cs"/>
              </a:rPr>
              <a:t>上海财友财税培训中心</a:t>
            </a:r>
            <a:endParaRPr lang="zh-CN" altLang="en-US" sz="3200" b="1" kern="0" dirty="0">
              <a:solidFill>
                <a:schemeClr val="bg1"/>
              </a:solidFill>
              <a:latin typeface="微软雅黑" pitchFamily="34" charset="-122"/>
              <a:ea typeface="微软雅黑" pitchFamily="34" charset="-122"/>
              <a:cs typeface="+mj-cs"/>
            </a:endParaRPr>
          </a:p>
        </p:txBody>
      </p:sp>
      <p:sp>
        <p:nvSpPr>
          <p:cNvPr id="16" name="TextBox 15"/>
          <p:cNvSpPr txBox="1"/>
          <p:nvPr userDrawn="1"/>
        </p:nvSpPr>
        <p:spPr>
          <a:xfrm>
            <a:off x="1857356" y="3558605"/>
            <a:ext cx="5715040" cy="584775"/>
          </a:xfrm>
          <a:prstGeom prst="rect">
            <a:avLst/>
          </a:prstGeom>
          <a:noFill/>
        </p:spPr>
        <p:txBody>
          <a:bodyPr wrap="square" rtlCol="0">
            <a:spAutoFit/>
          </a:bodyPr>
          <a:lstStyle/>
          <a:p>
            <a:r>
              <a:rPr lang="zh-CN" altLang="en-US" sz="3200" b="1" dirty="0" smtClean="0">
                <a:effectLst>
                  <a:outerShdw blurRad="38100" dist="38100" dir="2700000" algn="tl">
                    <a:srgbClr val="000000">
                      <a:alpha val="43137"/>
                    </a:srgbClr>
                  </a:outerShdw>
                </a:effectLst>
                <a:latin typeface="微软雅黑" pitchFamily="34" charset="-122"/>
                <a:ea typeface="微软雅黑" pitchFamily="34" charset="-122"/>
              </a:rPr>
              <a:t>中小企业会计实务处理精讲</a:t>
            </a:r>
            <a:endParaRPr lang="zh-CN" altLang="en-US" sz="3200" b="1" dirty="0">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7" name="TextBox 16"/>
          <p:cNvSpPr txBox="1"/>
          <p:nvPr userDrawn="1"/>
        </p:nvSpPr>
        <p:spPr>
          <a:xfrm>
            <a:off x="4143372" y="4500570"/>
            <a:ext cx="2428892" cy="523220"/>
          </a:xfrm>
          <a:prstGeom prst="rect">
            <a:avLst/>
          </a:prstGeom>
          <a:noFill/>
        </p:spPr>
        <p:txBody>
          <a:bodyPr wrap="square" rtlCol="0">
            <a:spAutoFit/>
          </a:bodyPr>
          <a:lstStyle/>
          <a:p>
            <a:r>
              <a:rPr lang="zh-CN" altLang="en-US" sz="2800" b="1" dirty="0" smtClean="0">
                <a:effectLst>
                  <a:outerShdw blurRad="38100" dist="38100" dir="2700000" algn="tl">
                    <a:srgbClr val="000000">
                      <a:alpha val="43137"/>
                    </a:srgbClr>
                  </a:outerShdw>
                </a:effectLst>
                <a:latin typeface="微软雅黑" pitchFamily="34" charset="-122"/>
                <a:ea typeface="微软雅黑" pitchFamily="34" charset="-122"/>
              </a:rPr>
              <a:t>主讲：项卫</a:t>
            </a:r>
            <a:endParaRPr lang="zh-CN" altLang="en-US" sz="2800" b="1" dirty="0">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9" name="TextBox 18"/>
          <p:cNvSpPr txBox="1"/>
          <p:nvPr userDrawn="1"/>
        </p:nvSpPr>
        <p:spPr>
          <a:xfrm>
            <a:off x="357158" y="1486903"/>
            <a:ext cx="1857388" cy="584775"/>
          </a:xfrm>
          <a:prstGeom prst="rect">
            <a:avLst/>
          </a:prstGeom>
          <a:noFill/>
        </p:spPr>
        <p:txBody>
          <a:bodyPr wrap="square" rtlCol="0">
            <a:spAutoFit/>
          </a:bodyPr>
          <a:lstStyle/>
          <a:p>
            <a:r>
              <a:rPr lang="zh-CN" altLang="en-US" sz="3200" b="1" dirty="0" smtClean="0">
                <a:effectLst>
                  <a:outerShdw blurRad="38100" dist="38100" dir="2700000" algn="tl">
                    <a:srgbClr val="000000">
                      <a:alpha val="43137"/>
                    </a:srgbClr>
                  </a:outerShdw>
                </a:effectLst>
                <a:latin typeface="微软雅黑" pitchFamily="34" charset="-122"/>
                <a:ea typeface="微软雅黑" pitchFamily="34" charset="-122"/>
              </a:rPr>
              <a:t>博天信息</a:t>
            </a:r>
            <a:endParaRPr lang="zh-CN" altLang="en-US" sz="3200" b="1" dirty="0">
              <a:effectLst>
                <a:outerShdw blurRad="38100" dist="38100" dir="2700000" algn="tl">
                  <a:srgbClr val="000000">
                    <a:alpha val="43137"/>
                  </a:srgbClr>
                </a:outerShdw>
              </a:effectLst>
              <a:latin typeface="微软雅黑" pitchFamily="34" charset="-122"/>
              <a:ea typeface="微软雅黑" pitchFamily="34" charset="-122"/>
            </a:endParaRPr>
          </a:p>
        </p:txBody>
      </p:sp>
    </p:spTree>
  </p:cSld>
  <p:clrMapOvr>
    <a:masterClrMapping/>
  </p:clrMapOvr>
  <p:transition>
    <p:rand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4_标题幻灯片">
    <p:spTree>
      <p:nvGrpSpPr>
        <p:cNvPr id="1" name=""/>
        <p:cNvGrpSpPr/>
        <p:nvPr/>
      </p:nvGrpSpPr>
      <p:grpSpPr>
        <a:xfrm>
          <a:off x="0" y="0"/>
          <a:ext cx="0" cy="0"/>
          <a:chOff x="0" y="0"/>
          <a:chExt cx="0" cy="0"/>
        </a:xfrm>
      </p:grpSpPr>
      <p:pic>
        <p:nvPicPr>
          <p:cNvPr id="15" name="图片 8" descr="未命名1.jpg"/>
          <p:cNvPicPr>
            <a:picLocks noChangeAspect="1"/>
          </p:cNvPicPr>
          <p:nvPr userDrawn="1"/>
        </p:nvPicPr>
        <p:blipFill>
          <a:blip r:embed="rId2" cstate="print"/>
          <a:srcRect/>
          <a:stretch>
            <a:fillRect/>
          </a:stretch>
        </p:blipFill>
        <p:spPr bwMode="auto">
          <a:xfrm>
            <a:off x="7286644" y="2643182"/>
            <a:ext cx="941415" cy="665122"/>
          </a:xfrm>
          <a:prstGeom prst="rect">
            <a:avLst/>
          </a:prstGeom>
          <a:noFill/>
          <a:ln w="9525">
            <a:noFill/>
            <a:miter lim="800000"/>
            <a:headEnd/>
            <a:tailEnd/>
          </a:ln>
        </p:spPr>
      </p:pic>
      <p:sp>
        <p:nvSpPr>
          <p:cNvPr id="4" name="Rectangle 22"/>
          <p:cNvSpPr>
            <a:spLocks noChangeArrowheads="1"/>
          </p:cNvSpPr>
          <p:nvPr/>
        </p:nvSpPr>
        <p:spPr bwMode="gray">
          <a:xfrm>
            <a:off x="0" y="2214554"/>
            <a:ext cx="9144000" cy="233363"/>
          </a:xfrm>
          <a:prstGeom prst="rect">
            <a:avLst/>
          </a:prstGeom>
          <a:solidFill>
            <a:schemeClr val="tx1"/>
          </a:solidFill>
          <a:ln w="9525">
            <a:noFill/>
            <a:miter lim="800000"/>
            <a:headEnd/>
            <a:tailEnd/>
          </a:ln>
          <a:effectLst/>
        </p:spPr>
        <p:txBody>
          <a:bodyPr wrap="none" anchor="ctr"/>
          <a:lstStyle/>
          <a:p>
            <a:pPr>
              <a:defRPr/>
            </a:pPr>
            <a:endParaRPr lang="zh-CN" altLang="en-US"/>
          </a:p>
        </p:txBody>
      </p:sp>
      <p:sp>
        <p:nvSpPr>
          <p:cNvPr id="5" name="Rectangle 17" descr="a1"/>
          <p:cNvSpPr>
            <a:spLocks noChangeArrowheads="1"/>
          </p:cNvSpPr>
          <p:nvPr/>
        </p:nvSpPr>
        <p:spPr bwMode="gray">
          <a:xfrm>
            <a:off x="142844" y="0"/>
            <a:ext cx="2857504" cy="2214554"/>
          </a:xfrm>
          <a:prstGeom prst="rect">
            <a:avLst/>
          </a:prstGeom>
          <a:blipFill dpi="0" rotWithShape="1">
            <a:blip r:embed="rId3" cstate="print"/>
            <a:srcRect/>
            <a:stretch>
              <a:fillRect/>
            </a:stretch>
          </a:blipFill>
          <a:ln w="9525">
            <a:noFill/>
            <a:miter lim="800000"/>
            <a:headEnd/>
            <a:tailEnd/>
          </a:ln>
          <a:effectLst/>
        </p:spPr>
        <p:txBody>
          <a:bodyPr wrap="none" anchor="ctr"/>
          <a:lstStyle/>
          <a:p>
            <a:pPr>
              <a:defRPr/>
            </a:pPr>
            <a:endParaRPr lang="zh-CN" altLang="en-US"/>
          </a:p>
        </p:txBody>
      </p:sp>
      <p:sp>
        <p:nvSpPr>
          <p:cNvPr id="6" name="Rectangle 19"/>
          <p:cNvSpPr>
            <a:spLocks noChangeArrowheads="1"/>
          </p:cNvSpPr>
          <p:nvPr/>
        </p:nvSpPr>
        <p:spPr bwMode="gray">
          <a:xfrm>
            <a:off x="3238506" y="0"/>
            <a:ext cx="2762254" cy="2214554"/>
          </a:xfrm>
          <a:prstGeom prst="rect">
            <a:avLst/>
          </a:prstGeom>
          <a:solidFill>
            <a:schemeClr val="tx2"/>
          </a:solidFill>
          <a:ln w="9525">
            <a:noFill/>
            <a:miter lim="800000"/>
            <a:headEnd/>
            <a:tailEnd/>
          </a:ln>
          <a:effectLst/>
        </p:spPr>
        <p:txBody>
          <a:bodyPr wrap="none" anchor="ctr"/>
          <a:lstStyle/>
          <a:p>
            <a:pPr>
              <a:defRPr/>
            </a:pPr>
            <a:endParaRPr lang="zh-CN" altLang="en-US"/>
          </a:p>
        </p:txBody>
      </p:sp>
      <p:sp>
        <p:nvSpPr>
          <p:cNvPr id="7" name="Rectangle 20" descr="a2"/>
          <p:cNvSpPr>
            <a:spLocks noChangeArrowheads="1"/>
          </p:cNvSpPr>
          <p:nvPr/>
        </p:nvSpPr>
        <p:spPr bwMode="gray">
          <a:xfrm>
            <a:off x="6238902" y="0"/>
            <a:ext cx="2762254" cy="2214554"/>
          </a:xfrm>
          <a:prstGeom prst="rect">
            <a:avLst/>
          </a:prstGeom>
          <a:blipFill dpi="0" rotWithShape="1">
            <a:blip r:embed="rId4" cstate="print"/>
            <a:srcRect/>
            <a:stretch>
              <a:fillRect/>
            </a:stretch>
          </a:blipFill>
          <a:ln w="9525">
            <a:noFill/>
            <a:miter lim="800000"/>
            <a:headEnd/>
            <a:tailEnd/>
          </a:ln>
          <a:effectLst/>
        </p:spPr>
        <p:txBody>
          <a:bodyPr wrap="none" anchor="ctr"/>
          <a:lstStyle/>
          <a:p>
            <a:pPr>
              <a:defRPr/>
            </a:pPr>
            <a:endParaRPr lang="zh-CN" altLang="en-US"/>
          </a:p>
        </p:txBody>
      </p:sp>
      <p:sp>
        <p:nvSpPr>
          <p:cNvPr id="8" name="Rectangle 21"/>
          <p:cNvSpPr>
            <a:spLocks noChangeArrowheads="1"/>
          </p:cNvSpPr>
          <p:nvPr/>
        </p:nvSpPr>
        <p:spPr bwMode="gray">
          <a:xfrm>
            <a:off x="-142892" y="2620963"/>
            <a:ext cx="6858000" cy="808037"/>
          </a:xfrm>
          <a:prstGeom prst="rect">
            <a:avLst/>
          </a:prstGeom>
          <a:solidFill>
            <a:schemeClr val="tx1"/>
          </a:solidFill>
          <a:ln w="9525">
            <a:noFill/>
            <a:miter lim="800000"/>
            <a:headEnd/>
            <a:tailEnd/>
          </a:ln>
          <a:effectLst/>
        </p:spPr>
        <p:txBody>
          <a:bodyPr wrap="none" anchor="ctr"/>
          <a:lstStyle/>
          <a:p>
            <a:pPr algn="ctr">
              <a:defRPr/>
            </a:pPr>
            <a:endParaRPr lang="zh-CN" altLang="en-US"/>
          </a:p>
        </p:txBody>
      </p:sp>
      <p:pic>
        <p:nvPicPr>
          <p:cNvPr id="9" name="Picture 24" descr="图片1"/>
          <p:cNvPicPr>
            <a:picLocks noChangeAspect="1" noChangeArrowheads="1"/>
          </p:cNvPicPr>
          <p:nvPr userDrawn="1"/>
        </p:nvPicPr>
        <p:blipFill>
          <a:blip r:embed="rId5">
            <a:clrChange>
              <a:clrFrom>
                <a:srgbClr val="000000"/>
              </a:clrFrom>
              <a:clrTo>
                <a:srgbClr val="000000">
                  <a:alpha val="0"/>
                </a:srgbClr>
              </a:clrTo>
            </a:clrChange>
          </a:blip>
          <a:srcRect l="4747" t="4483"/>
          <a:stretch>
            <a:fillRect/>
          </a:stretch>
        </p:blipFill>
        <p:spPr bwMode="auto">
          <a:xfrm>
            <a:off x="6929454" y="3571876"/>
            <a:ext cx="1009440" cy="1000132"/>
          </a:xfrm>
          <a:prstGeom prst="rect">
            <a:avLst/>
          </a:prstGeom>
          <a:noFill/>
          <a:ln w="9525">
            <a:noFill/>
            <a:miter lim="800000"/>
            <a:headEnd/>
            <a:tailEnd/>
          </a:ln>
        </p:spPr>
      </p:pic>
      <p:sp>
        <p:nvSpPr>
          <p:cNvPr id="14" name="Rectangle 2"/>
          <p:cNvSpPr txBox="1">
            <a:spLocks noChangeArrowheads="1"/>
          </p:cNvSpPr>
          <p:nvPr userDrawn="1"/>
        </p:nvSpPr>
        <p:spPr>
          <a:xfrm>
            <a:off x="428596" y="2763853"/>
            <a:ext cx="5643602" cy="450833"/>
          </a:xfrm>
          <a:prstGeom prst="rect">
            <a:avLst/>
          </a:prstGeom>
        </p:spPr>
        <p:txBody>
          <a:bodyPr/>
          <a:lstStyle/>
          <a:p>
            <a:pPr algn="r">
              <a:defRPr/>
            </a:pPr>
            <a:r>
              <a:rPr lang="zh-CN" altLang="en-US" sz="3200" b="1" kern="0" dirty="0" smtClean="0">
                <a:solidFill>
                  <a:schemeClr val="bg1"/>
                </a:solidFill>
                <a:latin typeface="微软雅黑" pitchFamily="34" charset="-122"/>
                <a:ea typeface="微软雅黑" pitchFamily="34" charset="-122"/>
                <a:cs typeface="+mj-cs"/>
              </a:rPr>
              <a:t>上海财友财税培训中心</a:t>
            </a:r>
            <a:endParaRPr lang="zh-CN" altLang="en-US" sz="3200" b="1" kern="0" dirty="0">
              <a:solidFill>
                <a:schemeClr val="bg1"/>
              </a:solidFill>
              <a:latin typeface="微软雅黑" pitchFamily="34" charset="-122"/>
              <a:ea typeface="微软雅黑" pitchFamily="34" charset="-122"/>
              <a:cs typeface="+mj-cs"/>
            </a:endParaRPr>
          </a:p>
        </p:txBody>
      </p:sp>
      <p:sp>
        <p:nvSpPr>
          <p:cNvPr id="13" name="Rectangle 21"/>
          <p:cNvSpPr>
            <a:spLocks noChangeArrowheads="1"/>
          </p:cNvSpPr>
          <p:nvPr userDrawn="1"/>
        </p:nvSpPr>
        <p:spPr bwMode="gray">
          <a:xfrm>
            <a:off x="-142892" y="3571876"/>
            <a:ext cx="6858000" cy="808037"/>
          </a:xfrm>
          <a:prstGeom prst="rect">
            <a:avLst/>
          </a:prstGeom>
          <a:solidFill>
            <a:schemeClr val="tx1"/>
          </a:solidFill>
          <a:ln w="9525">
            <a:noFill/>
            <a:miter lim="800000"/>
            <a:headEnd/>
            <a:tailEnd/>
          </a:ln>
          <a:effectLst/>
        </p:spPr>
        <p:txBody>
          <a:bodyPr wrap="none" anchor="ctr"/>
          <a:lstStyle/>
          <a:p>
            <a:pPr>
              <a:defRPr/>
            </a:pPr>
            <a:endParaRPr lang="zh-CN" altLang="en-US"/>
          </a:p>
        </p:txBody>
      </p:sp>
      <p:sp>
        <p:nvSpPr>
          <p:cNvPr id="18" name="Rectangle 2"/>
          <p:cNvSpPr txBox="1">
            <a:spLocks noChangeArrowheads="1"/>
          </p:cNvSpPr>
          <p:nvPr userDrawn="1"/>
        </p:nvSpPr>
        <p:spPr>
          <a:xfrm>
            <a:off x="642910" y="3692547"/>
            <a:ext cx="5429288" cy="593709"/>
          </a:xfrm>
          <a:prstGeom prst="rect">
            <a:avLst/>
          </a:prstGeom>
        </p:spPr>
        <p:txBody>
          <a:bodyPr/>
          <a:lstStyle/>
          <a:p>
            <a:pPr algn="r">
              <a:defRPr/>
            </a:pPr>
            <a:r>
              <a:rPr lang="zh-CN" altLang="en-US" sz="3200" b="1" kern="0" dirty="0" smtClean="0">
                <a:solidFill>
                  <a:schemeClr val="bg1"/>
                </a:solidFill>
                <a:latin typeface="微软雅黑" pitchFamily="34" charset="-122"/>
                <a:ea typeface="微软雅黑" pitchFamily="34" charset="-122"/>
                <a:cs typeface="+mj-cs"/>
              </a:rPr>
              <a:t>上海博天信息技术有限公司</a:t>
            </a:r>
            <a:endParaRPr lang="zh-CN" altLang="en-US" sz="3200" b="1" kern="0" dirty="0">
              <a:solidFill>
                <a:schemeClr val="bg1"/>
              </a:solidFill>
              <a:latin typeface="微软雅黑" pitchFamily="34" charset="-122"/>
              <a:ea typeface="微软雅黑" pitchFamily="34" charset="-122"/>
              <a:cs typeface="+mj-cs"/>
            </a:endParaRPr>
          </a:p>
        </p:txBody>
      </p:sp>
      <p:sp>
        <p:nvSpPr>
          <p:cNvPr id="20" name="Rectangle 21"/>
          <p:cNvSpPr>
            <a:spLocks noChangeArrowheads="1"/>
          </p:cNvSpPr>
          <p:nvPr userDrawn="1"/>
        </p:nvSpPr>
        <p:spPr bwMode="gray">
          <a:xfrm>
            <a:off x="-285784" y="5786454"/>
            <a:ext cx="6929454" cy="928694"/>
          </a:xfrm>
          <a:prstGeom prst="rect">
            <a:avLst/>
          </a:prstGeom>
          <a:solidFill>
            <a:schemeClr val="tx1"/>
          </a:solidFill>
          <a:ln w="9525">
            <a:noFill/>
            <a:miter lim="800000"/>
            <a:headEnd/>
            <a:tailEnd/>
          </a:ln>
          <a:effectLst/>
        </p:spPr>
        <p:txBody>
          <a:bodyPr wrap="none" anchor="ctr"/>
          <a:lstStyle/>
          <a:p>
            <a:pPr>
              <a:defRPr/>
            </a:pPr>
            <a:endParaRPr lang="zh-CN" altLang="en-US"/>
          </a:p>
        </p:txBody>
      </p:sp>
      <p:sp>
        <p:nvSpPr>
          <p:cNvPr id="21" name="TextBox 20"/>
          <p:cNvSpPr txBox="1"/>
          <p:nvPr userDrawn="1"/>
        </p:nvSpPr>
        <p:spPr>
          <a:xfrm>
            <a:off x="500034" y="5925941"/>
            <a:ext cx="5572164" cy="646331"/>
          </a:xfrm>
          <a:prstGeom prst="rect">
            <a:avLst/>
          </a:prstGeom>
          <a:noFill/>
        </p:spPr>
        <p:txBody>
          <a:bodyPr wrap="square" rtlCol="0">
            <a:spAutoFit/>
          </a:bodyPr>
          <a:lstStyle/>
          <a:p>
            <a:pPr algn="r"/>
            <a:r>
              <a:rPr lang="zh-CN" altLang="en-US" dirty="0" smtClean="0">
                <a:solidFill>
                  <a:schemeClr val="bg1"/>
                </a:solidFill>
                <a:latin typeface="微软雅黑" pitchFamily="34" charset="-122"/>
                <a:ea typeface="微软雅黑" pitchFamily="34" charset="-122"/>
              </a:rPr>
              <a:t>咨询热线：</a:t>
            </a:r>
            <a:r>
              <a:rPr lang="en-US" altLang="zh-CN" dirty="0" smtClean="0">
                <a:solidFill>
                  <a:schemeClr val="bg1"/>
                </a:solidFill>
                <a:latin typeface="微软雅黑" pitchFamily="34" charset="-122"/>
                <a:ea typeface="微软雅黑" pitchFamily="34" charset="-122"/>
              </a:rPr>
              <a:t>021-32079698</a:t>
            </a:r>
          </a:p>
          <a:p>
            <a:pPr algn="r"/>
            <a:r>
              <a:rPr lang="zh-CN" altLang="en-US" dirty="0" smtClean="0">
                <a:solidFill>
                  <a:schemeClr val="bg1"/>
                </a:solidFill>
                <a:latin typeface="微软雅黑" pitchFamily="34" charset="-122"/>
                <a:ea typeface="微软雅黑" pitchFamily="34" charset="-122"/>
              </a:rPr>
              <a:t>网址：</a:t>
            </a:r>
            <a:r>
              <a:rPr lang="en-US" altLang="zh-CN" dirty="0" smtClean="0">
                <a:solidFill>
                  <a:schemeClr val="bg1"/>
                </a:solidFill>
                <a:latin typeface="微软雅黑" pitchFamily="34" charset="-122"/>
                <a:ea typeface="微软雅黑" pitchFamily="34" charset="-122"/>
              </a:rPr>
              <a:t> http://www.chinaetax.com.cn/</a:t>
            </a:r>
            <a:endParaRPr lang="zh-CN" altLang="en-US" dirty="0">
              <a:solidFill>
                <a:schemeClr val="bg1"/>
              </a:solidFill>
              <a:latin typeface="微软雅黑" pitchFamily="34" charset="-122"/>
              <a:ea typeface="微软雅黑" pitchFamily="34" charset="-122"/>
            </a:endParaRPr>
          </a:p>
        </p:txBody>
      </p:sp>
    </p:spTree>
  </p:cSld>
  <p:clrMapOvr>
    <a:masterClrMapping/>
  </p:clrMapOvr>
  <p:transition>
    <p:rand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标题和内容">
    <p:spTree>
      <p:nvGrpSpPr>
        <p:cNvPr id="1" name=""/>
        <p:cNvGrpSpPr/>
        <p:nvPr/>
      </p:nvGrpSpPr>
      <p:grpSpPr>
        <a:xfrm>
          <a:off x="0" y="0"/>
          <a:ext cx="0" cy="0"/>
          <a:chOff x="0" y="0"/>
          <a:chExt cx="0" cy="0"/>
        </a:xfrm>
      </p:grpSpPr>
    </p:spTree>
  </p:cSld>
  <p:clrMapOvr>
    <a:masterClrMapping/>
  </p:clrMapOvr>
  <p:transition>
    <p:rand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showMasterPhAnim="0" preserve="1">
  <p:cSld name="标题幻灯片">
    <p:bg bwMode="gray">
      <p:bgPr>
        <a:solidFill>
          <a:schemeClr val="bg1"/>
        </a:solidFill>
        <a:effectLst/>
      </p:bgPr>
    </p:bg>
    <p:spTree>
      <p:nvGrpSpPr>
        <p:cNvPr id="1" name=""/>
        <p:cNvGrpSpPr/>
        <p:nvPr/>
      </p:nvGrpSpPr>
      <p:grpSpPr>
        <a:xfrm>
          <a:off x="0" y="0"/>
          <a:ext cx="0" cy="0"/>
          <a:chOff x="0" y="0"/>
          <a:chExt cx="0" cy="0"/>
        </a:xfrm>
      </p:grpSpPr>
      <p:sp>
        <p:nvSpPr>
          <p:cNvPr id="2" name="Rectangle 1642"/>
          <p:cNvSpPr>
            <a:spLocks noChangeArrowheads="1"/>
          </p:cNvSpPr>
          <p:nvPr/>
        </p:nvSpPr>
        <p:spPr bwMode="gray">
          <a:xfrm>
            <a:off x="3071813" y="0"/>
            <a:ext cx="1417637" cy="6858000"/>
          </a:xfrm>
          <a:prstGeom prst="rect">
            <a:avLst/>
          </a:prstGeom>
          <a:solidFill>
            <a:schemeClr val="accent2">
              <a:alpha val="70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3" name="Rectangle 1634"/>
          <p:cNvSpPr>
            <a:spLocks noChangeArrowheads="1"/>
          </p:cNvSpPr>
          <p:nvPr/>
        </p:nvSpPr>
        <p:spPr bwMode="gray">
          <a:xfrm>
            <a:off x="0" y="0"/>
            <a:ext cx="3152775" cy="6858000"/>
          </a:xfrm>
          <a:prstGeom prst="rect">
            <a:avLst/>
          </a:prstGeom>
          <a:gradFill rotWithShape="1">
            <a:gsLst>
              <a:gs pos="0">
                <a:schemeClr val="accent2"/>
              </a:gs>
              <a:gs pos="100000">
                <a:schemeClr val="accent2">
                  <a:gamma/>
                  <a:shade val="85882"/>
                  <a:invGamma/>
                </a:schemeClr>
              </a:gs>
            </a:gsLst>
            <a:lin ang="5400000" scaled="1"/>
          </a:gra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4" name="Rectangle 1596"/>
          <p:cNvSpPr>
            <a:spLocks noChangeArrowheads="1"/>
          </p:cNvSpPr>
          <p:nvPr/>
        </p:nvSpPr>
        <p:spPr bwMode="gray">
          <a:xfrm>
            <a:off x="6902450" y="-11113"/>
            <a:ext cx="303213" cy="6858001"/>
          </a:xfrm>
          <a:prstGeom prst="rect">
            <a:avLst/>
          </a:prstGeom>
          <a:solidFill>
            <a:schemeClr val="accent2">
              <a:alpha val="30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5" name="Rectangle 1597"/>
          <p:cNvSpPr>
            <a:spLocks noChangeArrowheads="1"/>
          </p:cNvSpPr>
          <p:nvPr/>
        </p:nvSpPr>
        <p:spPr bwMode="gray">
          <a:xfrm>
            <a:off x="7158038" y="12700"/>
            <a:ext cx="227012" cy="6858000"/>
          </a:xfrm>
          <a:prstGeom prst="rect">
            <a:avLst/>
          </a:prstGeom>
          <a:solidFill>
            <a:schemeClr val="accent2">
              <a:alpha val="20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6" name="Rectangle 1592"/>
          <p:cNvSpPr>
            <a:spLocks noChangeArrowheads="1"/>
          </p:cNvSpPr>
          <p:nvPr/>
        </p:nvSpPr>
        <p:spPr bwMode="gray">
          <a:xfrm>
            <a:off x="4375150" y="0"/>
            <a:ext cx="1060450" cy="6858000"/>
          </a:xfrm>
          <a:prstGeom prst="rect">
            <a:avLst/>
          </a:prstGeom>
          <a:solidFill>
            <a:schemeClr val="accent2">
              <a:alpha val="64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7" name="Rectangle 1593"/>
          <p:cNvSpPr>
            <a:spLocks noChangeArrowheads="1"/>
          </p:cNvSpPr>
          <p:nvPr/>
        </p:nvSpPr>
        <p:spPr bwMode="gray">
          <a:xfrm>
            <a:off x="5359400" y="-17463"/>
            <a:ext cx="728663" cy="6938963"/>
          </a:xfrm>
          <a:prstGeom prst="rect">
            <a:avLst/>
          </a:prstGeom>
          <a:solidFill>
            <a:schemeClr val="accent2">
              <a:alpha val="53999"/>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8" name="Rectangle 1594"/>
          <p:cNvSpPr>
            <a:spLocks noChangeArrowheads="1"/>
          </p:cNvSpPr>
          <p:nvPr/>
        </p:nvSpPr>
        <p:spPr bwMode="gray">
          <a:xfrm>
            <a:off x="6018213" y="-19050"/>
            <a:ext cx="547687" cy="6938963"/>
          </a:xfrm>
          <a:prstGeom prst="rect">
            <a:avLst/>
          </a:prstGeom>
          <a:solidFill>
            <a:schemeClr val="accent2">
              <a:alpha val="47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9" name="Rectangle 1595"/>
          <p:cNvSpPr>
            <a:spLocks noChangeArrowheads="1"/>
          </p:cNvSpPr>
          <p:nvPr/>
        </p:nvSpPr>
        <p:spPr bwMode="gray">
          <a:xfrm>
            <a:off x="6505575" y="0"/>
            <a:ext cx="446088" cy="6858000"/>
          </a:xfrm>
          <a:prstGeom prst="rect">
            <a:avLst/>
          </a:prstGeom>
          <a:solidFill>
            <a:schemeClr val="accent2">
              <a:alpha val="37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0" name="Rectangle 1622"/>
          <p:cNvSpPr>
            <a:spLocks noChangeArrowheads="1"/>
          </p:cNvSpPr>
          <p:nvPr/>
        </p:nvSpPr>
        <p:spPr bwMode="gray">
          <a:xfrm>
            <a:off x="7339013" y="52388"/>
            <a:ext cx="136525" cy="6858000"/>
          </a:xfrm>
          <a:prstGeom prst="rect">
            <a:avLst/>
          </a:prstGeom>
          <a:solidFill>
            <a:schemeClr val="accent2">
              <a:alpha val="14999"/>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1" name="Rectangle 1623"/>
          <p:cNvSpPr>
            <a:spLocks noChangeArrowheads="1"/>
          </p:cNvSpPr>
          <p:nvPr/>
        </p:nvSpPr>
        <p:spPr bwMode="gray">
          <a:xfrm>
            <a:off x="8366125" y="20638"/>
            <a:ext cx="344488" cy="6858000"/>
          </a:xfrm>
          <a:prstGeom prst="rect">
            <a:avLst/>
          </a:prstGeom>
          <a:solidFill>
            <a:schemeClr val="accent2">
              <a:alpha val="23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2" name="Rectangle 1624"/>
          <p:cNvSpPr>
            <a:spLocks noChangeArrowheads="1"/>
          </p:cNvSpPr>
          <p:nvPr/>
        </p:nvSpPr>
        <p:spPr bwMode="gray">
          <a:xfrm>
            <a:off x="8664575" y="0"/>
            <a:ext cx="474663" cy="6858000"/>
          </a:xfrm>
          <a:prstGeom prst="rect">
            <a:avLst/>
          </a:prstGeom>
          <a:solidFill>
            <a:schemeClr val="accent2">
              <a:alpha val="28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3" name="Rectangle 1643"/>
          <p:cNvSpPr>
            <a:spLocks noChangeArrowheads="1"/>
          </p:cNvSpPr>
          <p:nvPr/>
        </p:nvSpPr>
        <p:spPr bwMode="gray">
          <a:xfrm>
            <a:off x="7953375" y="4763"/>
            <a:ext cx="136525" cy="6858000"/>
          </a:xfrm>
          <a:prstGeom prst="rect">
            <a:avLst/>
          </a:prstGeom>
          <a:solidFill>
            <a:schemeClr val="accent2">
              <a:alpha val="6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4" name="Rectangle 1644"/>
          <p:cNvSpPr>
            <a:spLocks noChangeArrowheads="1"/>
          </p:cNvSpPr>
          <p:nvPr/>
        </p:nvSpPr>
        <p:spPr bwMode="gray">
          <a:xfrm>
            <a:off x="8045450" y="4763"/>
            <a:ext cx="168275" cy="6858000"/>
          </a:xfrm>
          <a:prstGeom prst="rect">
            <a:avLst/>
          </a:prstGeom>
          <a:solidFill>
            <a:schemeClr val="accent2">
              <a:alpha val="12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5" name="Rectangle 1645"/>
          <p:cNvSpPr>
            <a:spLocks noChangeArrowheads="1"/>
          </p:cNvSpPr>
          <p:nvPr/>
        </p:nvSpPr>
        <p:spPr bwMode="gray">
          <a:xfrm>
            <a:off x="8177213" y="-11113"/>
            <a:ext cx="230187" cy="6858001"/>
          </a:xfrm>
          <a:prstGeom prst="rect">
            <a:avLst/>
          </a:prstGeom>
          <a:solidFill>
            <a:schemeClr val="accent2">
              <a:alpha val="17999"/>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grpSp>
        <p:nvGrpSpPr>
          <p:cNvPr id="16" name="Group 50"/>
          <p:cNvGrpSpPr>
            <a:grpSpLocks/>
          </p:cNvGrpSpPr>
          <p:nvPr/>
        </p:nvGrpSpPr>
        <p:grpSpPr bwMode="auto">
          <a:xfrm>
            <a:off x="6216650" y="6000750"/>
            <a:ext cx="669925" cy="654050"/>
            <a:chOff x="4027" y="3016"/>
            <a:chExt cx="515" cy="505"/>
          </a:xfrm>
        </p:grpSpPr>
        <p:sp>
          <p:nvSpPr>
            <p:cNvPr id="17" name="Oval 51"/>
            <p:cNvSpPr>
              <a:spLocks noChangeArrowheads="1"/>
            </p:cNvSpPr>
            <p:nvPr/>
          </p:nvSpPr>
          <p:spPr bwMode="gray">
            <a:xfrm>
              <a:off x="4027" y="3016"/>
              <a:ext cx="515" cy="505"/>
            </a:xfrm>
            <a:prstGeom prst="ellipse">
              <a:avLst/>
            </a:prstGeom>
            <a:gradFill rotWithShape="1">
              <a:gsLst>
                <a:gs pos="0">
                  <a:schemeClr val="hlink">
                    <a:gamma/>
                    <a:shade val="44314"/>
                    <a:invGamma/>
                  </a:schemeClr>
                </a:gs>
                <a:gs pos="50000">
                  <a:schemeClr val="hlink"/>
                </a:gs>
                <a:gs pos="100000">
                  <a:schemeClr val="hlink">
                    <a:gamma/>
                    <a:shade val="44314"/>
                    <a:invGamma/>
                  </a:schemeClr>
                </a:gs>
              </a:gsLst>
              <a:lin ang="5400000" scaled="1"/>
            </a:gra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pic>
          <p:nvPicPr>
            <p:cNvPr id="18" name="Picture 52" descr="sphere_highlight"/>
            <p:cNvPicPr>
              <a:picLocks noChangeAspect="1" noChangeArrowheads="1"/>
            </p:cNvPicPr>
            <p:nvPr/>
          </p:nvPicPr>
          <p:blipFill>
            <a:blip r:embed="rId2"/>
            <a:srcRect/>
            <a:stretch>
              <a:fillRect/>
            </a:stretch>
          </p:blipFill>
          <p:spPr bwMode="gray">
            <a:xfrm>
              <a:off x="4046" y="3018"/>
              <a:ext cx="470" cy="241"/>
            </a:xfrm>
            <a:prstGeom prst="rect">
              <a:avLst/>
            </a:prstGeom>
            <a:noFill/>
            <a:ln w="9525">
              <a:noFill/>
              <a:miter lim="800000"/>
              <a:headEnd/>
              <a:tailEnd/>
            </a:ln>
          </p:spPr>
        </p:pic>
      </p:grpSp>
      <p:grpSp>
        <p:nvGrpSpPr>
          <p:cNvPr id="19" name="Group 53"/>
          <p:cNvGrpSpPr>
            <a:grpSpLocks/>
          </p:cNvGrpSpPr>
          <p:nvPr/>
        </p:nvGrpSpPr>
        <p:grpSpPr bwMode="auto">
          <a:xfrm>
            <a:off x="8548688" y="5816600"/>
            <a:ext cx="349250" cy="339725"/>
            <a:chOff x="4027" y="3016"/>
            <a:chExt cx="515" cy="505"/>
          </a:xfrm>
        </p:grpSpPr>
        <p:sp>
          <p:nvSpPr>
            <p:cNvPr id="20" name="Oval 54"/>
            <p:cNvSpPr>
              <a:spLocks noChangeArrowheads="1"/>
            </p:cNvSpPr>
            <p:nvPr/>
          </p:nvSpPr>
          <p:spPr bwMode="gray">
            <a:xfrm>
              <a:off x="4027" y="3016"/>
              <a:ext cx="515" cy="505"/>
            </a:xfrm>
            <a:prstGeom prst="ellipse">
              <a:avLst/>
            </a:prstGeom>
            <a:gradFill rotWithShape="1">
              <a:gsLst>
                <a:gs pos="0">
                  <a:schemeClr val="folHlink">
                    <a:gamma/>
                    <a:shade val="44314"/>
                    <a:invGamma/>
                  </a:schemeClr>
                </a:gs>
                <a:gs pos="50000">
                  <a:schemeClr val="folHlink"/>
                </a:gs>
                <a:gs pos="100000">
                  <a:schemeClr val="folHlink">
                    <a:gamma/>
                    <a:shade val="44314"/>
                    <a:invGamma/>
                  </a:schemeClr>
                </a:gs>
              </a:gsLst>
              <a:lin ang="5400000" scaled="1"/>
            </a:gra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pic>
          <p:nvPicPr>
            <p:cNvPr id="21" name="Picture 55" descr="sphere_highlight"/>
            <p:cNvPicPr>
              <a:picLocks noChangeAspect="1" noChangeArrowheads="1"/>
            </p:cNvPicPr>
            <p:nvPr/>
          </p:nvPicPr>
          <p:blipFill>
            <a:blip r:embed="rId3"/>
            <a:srcRect/>
            <a:stretch>
              <a:fillRect/>
            </a:stretch>
          </p:blipFill>
          <p:spPr bwMode="gray">
            <a:xfrm>
              <a:off x="4046" y="3018"/>
              <a:ext cx="470" cy="241"/>
            </a:xfrm>
            <a:prstGeom prst="rect">
              <a:avLst/>
            </a:prstGeom>
            <a:noFill/>
            <a:ln w="9525">
              <a:noFill/>
              <a:miter lim="800000"/>
              <a:headEnd/>
              <a:tailEnd/>
            </a:ln>
          </p:spPr>
        </p:pic>
      </p:grpSp>
      <p:pic>
        <p:nvPicPr>
          <p:cNvPr id="22" name="Picture 3"/>
          <p:cNvPicPr>
            <a:picLocks noChangeAspect="1" noChangeArrowheads="1"/>
          </p:cNvPicPr>
          <p:nvPr/>
        </p:nvPicPr>
        <p:blipFill>
          <a:blip r:embed="rId4"/>
          <a:srcRect/>
          <a:stretch>
            <a:fillRect/>
          </a:stretch>
        </p:blipFill>
        <p:spPr bwMode="auto">
          <a:xfrm>
            <a:off x="7078663" y="0"/>
            <a:ext cx="2065337" cy="568325"/>
          </a:xfrm>
          <a:prstGeom prst="rect">
            <a:avLst/>
          </a:prstGeom>
          <a:noFill/>
          <a:ln w="9525">
            <a:noFill/>
            <a:miter lim="800000"/>
            <a:headEnd/>
            <a:tailEnd/>
          </a:ln>
        </p:spPr>
      </p:pic>
      <p:pic>
        <p:nvPicPr>
          <p:cNvPr id="23" name="图片 8" descr="未命名1.jpg"/>
          <p:cNvPicPr>
            <a:picLocks noChangeAspect="1"/>
          </p:cNvPicPr>
          <p:nvPr/>
        </p:nvPicPr>
        <p:blipFill>
          <a:blip r:embed="rId5"/>
          <a:srcRect/>
          <a:stretch>
            <a:fillRect/>
          </a:stretch>
        </p:blipFill>
        <p:spPr bwMode="auto">
          <a:xfrm>
            <a:off x="0" y="202920"/>
            <a:ext cx="1894114" cy="170827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24" name="图片 23" descr="01300000230801121933581522674_s.jpg"/>
          <p:cNvPicPr>
            <a:picLocks noChangeAspect="1"/>
          </p:cNvPicPr>
          <p:nvPr/>
        </p:nvPicPr>
        <p:blipFill>
          <a:blip r:embed="rId6"/>
          <a:stretch>
            <a:fillRect/>
          </a:stretch>
        </p:blipFill>
        <p:spPr>
          <a:xfrm>
            <a:off x="946387" y="3177810"/>
            <a:ext cx="1922416" cy="147546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5" name="图片 24" descr="u=3313918882,4287038985&amp;fm=23&amp;gp=0.jpg"/>
          <p:cNvPicPr>
            <a:picLocks noChangeAspect="1"/>
          </p:cNvPicPr>
          <p:nvPr/>
        </p:nvPicPr>
        <p:blipFill>
          <a:blip r:embed="rId7"/>
          <a:stretch>
            <a:fillRect/>
          </a:stretch>
        </p:blipFill>
        <p:spPr>
          <a:xfrm>
            <a:off x="3505061" y="4985479"/>
            <a:ext cx="1519823" cy="1519823"/>
          </a:xfrm>
          <a:prstGeom prst="ellipse">
            <a:avLst/>
          </a:prstGeom>
          <a:ln>
            <a:noFill/>
          </a:ln>
          <a:effectLst>
            <a:softEdge rad="112500"/>
          </a:effectLst>
        </p:spPr>
      </p:pic>
      <p:sp>
        <p:nvSpPr>
          <p:cNvPr id="26" name="Rectangle 41"/>
          <p:cNvSpPr txBox="1">
            <a:spLocks noChangeArrowheads="1"/>
          </p:cNvSpPr>
          <p:nvPr/>
        </p:nvSpPr>
        <p:spPr>
          <a:xfrm>
            <a:off x="4732338" y="3052763"/>
            <a:ext cx="3889375" cy="944562"/>
          </a:xfrm>
          <a:prstGeom prst="rect">
            <a:avLst/>
          </a:prstGeom>
          <a:effectLst>
            <a:outerShdw dist="17961" dir="2700000" algn="ctr" rotWithShape="0">
              <a:srgbClr val="F8F8F8">
                <a:alpha val="50000"/>
              </a:srgbClr>
            </a:outerShdw>
          </a:effectLst>
        </p:spPr>
        <p:txBody>
          <a:bodyPr/>
          <a:lstStyle/>
          <a:p>
            <a:pPr>
              <a:defRPr/>
            </a:pPr>
            <a:r>
              <a:rPr lang="zh-CN" altLang="en-US" sz="5400" b="1" kern="0" dirty="0">
                <a:solidFill>
                  <a:schemeClr val="tx2"/>
                </a:solidFill>
                <a:latin typeface="+mj-lt"/>
                <a:ea typeface="宋体" charset="-122"/>
                <a:cs typeface="+mj-cs"/>
              </a:rPr>
              <a:t>欢  迎  您！</a:t>
            </a:r>
            <a:endParaRPr lang="en-US" altLang="zh-CN" sz="5400" b="1" kern="0" dirty="0">
              <a:solidFill>
                <a:schemeClr val="tx2"/>
              </a:solidFill>
              <a:latin typeface="+mj-lt"/>
              <a:ea typeface="宋体" charset="-122"/>
              <a:cs typeface="+mj-cs"/>
            </a:endParaRPr>
          </a:p>
        </p:txBody>
      </p:sp>
      <p:sp>
        <p:nvSpPr>
          <p:cNvPr id="27" name="TextBox 26"/>
          <p:cNvSpPr txBox="1"/>
          <p:nvPr/>
        </p:nvSpPr>
        <p:spPr>
          <a:xfrm>
            <a:off x="1501775" y="1449388"/>
            <a:ext cx="7589838" cy="708025"/>
          </a:xfrm>
          <a:prstGeom prst="rect">
            <a:avLst/>
          </a:prstGeom>
          <a:noFill/>
        </p:spPr>
        <p:txBody>
          <a:bodyPr>
            <a:spAutoFit/>
          </a:bodyPr>
          <a:lstStyle/>
          <a:p>
            <a:pPr>
              <a:defRPr/>
            </a:pPr>
            <a:r>
              <a:rPr lang="zh-CN" altLang="en-US" sz="4000" dirty="0">
                <a:latin typeface="华文隶书" pitchFamily="2" charset="-122"/>
                <a:ea typeface="华文隶书" pitchFamily="2" charset="-122"/>
                <a:cs typeface="Arial Unicode MS" pitchFamily="34" charset="-122"/>
              </a:rPr>
              <a:t>上海财友网络科技服务有限公司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1" fill="hold" grpId="0" nodeType="withEffect">
                                  <p:stCondLst>
                                    <p:cond delay="200"/>
                                  </p:stCondLst>
                                  <p:childTnLst>
                                    <p:set>
                                      <p:cBhvr>
                                        <p:cTn id="9" dur="1" fill="hold">
                                          <p:stCondLst>
                                            <p:cond delay="0"/>
                                          </p:stCondLst>
                                        </p:cTn>
                                        <p:tgtEl>
                                          <p:spTgt spid="2"/>
                                        </p:tgtEl>
                                        <p:attrNameLst>
                                          <p:attrName>style.visibility</p:attrName>
                                        </p:attrNameLst>
                                      </p:cBhvr>
                                      <p:to>
                                        <p:strVal val="visible"/>
                                      </p:to>
                                    </p:set>
                                    <p:animEffect transition="in" filter="wipe(up)">
                                      <p:cBhvr>
                                        <p:cTn id="10" dur="500"/>
                                        <p:tgtEl>
                                          <p:spTgt spid="2"/>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500"/>
                                        <p:tgtEl>
                                          <p:spTgt spid="6"/>
                                        </p:tgtEl>
                                      </p:cBhvr>
                                    </p:animEffect>
                                  </p:childTnLst>
                                </p:cTn>
                              </p:par>
                              <p:par>
                                <p:cTn id="14" presetID="22" presetClass="entr" presetSubtype="1" fill="hold" grpId="0" nodeType="withEffect">
                                  <p:stCondLst>
                                    <p:cond delay="800"/>
                                  </p:stCondLst>
                                  <p:childTnLst>
                                    <p:set>
                                      <p:cBhvr>
                                        <p:cTn id="15" dur="1" fill="hold">
                                          <p:stCondLst>
                                            <p:cond delay="0"/>
                                          </p:stCondLst>
                                        </p:cTn>
                                        <p:tgtEl>
                                          <p:spTgt spid="7"/>
                                        </p:tgtEl>
                                        <p:attrNameLst>
                                          <p:attrName>style.visibility</p:attrName>
                                        </p:attrNameLst>
                                      </p:cBhvr>
                                      <p:to>
                                        <p:strVal val="visible"/>
                                      </p:to>
                                    </p:set>
                                    <p:animEffect transition="in" filter="wipe(up)">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anim calcmode="lin" valueType="num">
                                      <p:cBhvr>
                                        <p:cTn id="20" dur="500" fill="hold"/>
                                        <p:tgtEl>
                                          <p:spTgt spid="8"/>
                                        </p:tgtEl>
                                        <p:attrNameLst>
                                          <p:attrName>ppt_x</p:attrName>
                                        </p:attrNameLst>
                                      </p:cBhvr>
                                      <p:tavLst>
                                        <p:tav tm="0">
                                          <p:val>
                                            <p:strVal val="#ppt_x"/>
                                          </p:val>
                                        </p:tav>
                                        <p:tav tm="100000">
                                          <p:val>
                                            <p:strVal val="#ppt_x"/>
                                          </p:val>
                                        </p:tav>
                                      </p:tavLst>
                                    </p:anim>
                                    <p:anim calcmode="lin" valueType="num">
                                      <p:cBhvr>
                                        <p:cTn id="21" dur="500" fill="hold"/>
                                        <p:tgtEl>
                                          <p:spTgt spid="8"/>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150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anim calcmode="lin" valueType="num">
                                      <p:cBhvr>
                                        <p:cTn id="25" dur="500" fill="hold"/>
                                        <p:tgtEl>
                                          <p:spTgt spid="9"/>
                                        </p:tgtEl>
                                        <p:attrNameLst>
                                          <p:attrName>ppt_x</p:attrName>
                                        </p:attrNameLst>
                                      </p:cBhvr>
                                      <p:tavLst>
                                        <p:tav tm="0">
                                          <p:val>
                                            <p:strVal val="#ppt_x"/>
                                          </p:val>
                                        </p:tav>
                                        <p:tav tm="100000">
                                          <p:val>
                                            <p:strVal val="#ppt_x"/>
                                          </p:val>
                                        </p:tav>
                                      </p:tavLst>
                                    </p:anim>
                                    <p:anim calcmode="lin" valueType="num">
                                      <p:cBhvr>
                                        <p:cTn id="26" dur="500" fill="hold"/>
                                        <p:tgtEl>
                                          <p:spTgt spid="9"/>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190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anim calcmode="lin" valueType="num">
                                      <p:cBhvr>
                                        <p:cTn id="30" dur="500" fill="hold"/>
                                        <p:tgtEl>
                                          <p:spTgt spid="4"/>
                                        </p:tgtEl>
                                        <p:attrNameLst>
                                          <p:attrName>ppt_x</p:attrName>
                                        </p:attrNameLst>
                                      </p:cBhvr>
                                      <p:tavLst>
                                        <p:tav tm="0">
                                          <p:val>
                                            <p:strVal val="#ppt_x"/>
                                          </p:val>
                                        </p:tav>
                                        <p:tav tm="100000">
                                          <p:val>
                                            <p:strVal val="#ppt_x"/>
                                          </p:val>
                                        </p:tav>
                                      </p:tavLst>
                                    </p:anim>
                                    <p:anim calcmode="lin" valueType="num">
                                      <p:cBhvr>
                                        <p:cTn id="31" dur="500" fill="hold"/>
                                        <p:tgtEl>
                                          <p:spTgt spid="4"/>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230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anim calcmode="lin" valueType="num">
                                      <p:cBhvr>
                                        <p:cTn id="35" dur="500" fill="hold"/>
                                        <p:tgtEl>
                                          <p:spTgt spid="5"/>
                                        </p:tgtEl>
                                        <p:attrNameLst>
                                          <p:attrName>ppt_x</p:attrName>
                                        </p:attrNameLst>
                                      </p:cBhvr>
                                      <p:tavLst>
                                        <p:tav tm="0">
                                          <p:val>
                                            <p:strVal val="#ppt_x"/>
                                          </p:val>
                                        </p:tav>
                                        <p:tav tm="100000">
                                          <p:val>
                                            <p:strVal val="#ppt_x"/>
                                          </p:val>
                                        </p:tav>
                                      </p:tavLst>
                                    </p:anim>
                                    <p:anim calcmode="lin" valueType="num">
                                      <p:cBhvr>
                                        <p:cTn id="36" dur="500" fill="hold"/>
                                        <p:tgtEl>
                                          <p:spTgt spid="5"/>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26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anim calcmode="lin" valueType="num">
                                      <p:cBhvr>
                                        <p:cTn id="40" dur="500" fill="hold"/>
                                        <p:tgtEl>
                                          <p:spTgt spid="10"/>
                                        </p:tgtEl>
                                        <p:attrNameLst>
                                          <p:attrName>ppt_x</p:attrName>
                                        </p:attrNameLst>
                                      </p:cBhvr>
                                      <p:tavLst>
                                        <p:tav tm="0">
                                          <p:val>
                                            <p:strVal val="#ppt_x"/>
                                          </p:val>
                                        </p:tav>
                                        <p:tav tm="100000">
                                          <p:val>
                                            <p:strVal val="#ppt_x"/>
                                          </p:val>
                                        </p:tav>
                                      </p:tavLst>
                                    </p:anim>
                                    <p:anim calcmode="lin" valueType="num">
                                      <p:cBhvr>
                                        <p:cTn id="41" dur="500" fill="hold"/>
                                        <p:tgtEl>
                                          <p:spTgt spid="1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260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anim calcmode="lin" valueType="num">
                                      <p:cBhvr>
                                        <p:cTn id="45" dur="500" fill="hold"/>
                                        <p:tgtEl>
                                          <p:spTgt spid="14"/>
                                        </p:tgtEl>
                                        <p:attrNameLst>
                                          <p:attrName>ppt_x</p:attrName>
                                        </p:attrNameLst>
                                      </p:cBhvr>
                                      <p:tavLst>
                                        <p:tav tm="0">
                                          <p:val>
                                            <p:strVal val="#ppt_x"/>
                                          </p:val>
                                        </p:tav>
                                        <p:tav tm="100000">
                                          <p:val>
                                            <p:strVal val="#ppt_x"/>
                                          </p:val>
                                        </p:tav>
                                      </p:tavLst>
                                    </p:anim>
                                    <p:anim calcmode="lin" valueType="num">
                                      <p:cBhvr>
                                        <p:cTn id="46" dur="500" fill="hold"/>
                                        <p:tgtEl>
                                          <p:spTgt spid="14"/>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250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anim calcmode="lin" valueType="num">
                                      <p:cBhvr>
                                        <p:cTn id="50" dur="500" fill="hold"/>
                                        <p:tgtEl>
                                          <p:spTgt spid="13"/>
                                        </p:tgtEl>
                                        <p:attrNameLst>
                                          <p:attrName>ppt_x</p:attrName>
                                        </p:attrNameLst>
                                      </p:cBhvr>
                                      <p:tavLst>
                                        <p:tav tm="0">
                                          <p:val>
                                            <p:strVal val="#ppt_x"/>
                                          </p:val>
                                        </p:tav>
                                        <p:tav tm="100000">
                                          <p:val>
                                            <p:strVal val="#ppt_x"/>
                                          </p:val>
                                        </p:tav>
                                      </p:tavLst>
                                    </p:anim>
                                    <p:anim calcmode="lin" valueType="num">
                                      <p:cBhvr>
                                        <p:cTn id="51" dur="500" fill="hold"/>
                                        <p:tgtEl>
                                          <p:spTgt spid="13"/>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240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500"/>
                                        <p:tgtEl>
                                          <p:spTgt spid="15"/>
                                        </p:tgtEl>
                                      </p:cBhvr>
                                    </p:animEffect>
                                    <p:anim calcmode="lin" valueType="num">
                                      <p:cBhvr>
                                        <p:cTn id="55" dur="500" fill="hold"/>
                                        <p:tgtEl>
                                          <p:spTgt spid="15"/>
                                        </p:tgtEl>
                                        <p:attrNameLst>
                                          <p:attrName>ppt_x</p:attrName>
                                        </p:attrNameLst>
                                      </p:cBhvr>
                                      <p:tavLst>
                                        <p:tav tm="0">
                                          <p:val>
                                            <p:strVal val="#ppt_x"/>
                                          </p:val>
                                        </p:tav>
                                        <p:tav tm="100000">
                                          <p:val>
                                            <p:strVal val="#ppt_x"/>
                                          </p:val>
                                        </p:tav>
                                      </p:tavLst>
                                    </p:anim>
                                    <p:anim calcmode="lin" valueType="num">
                                      <p:cBhvr>
                                        <p:cTn id="56" dur="500" fill="hold"/>
                                        <p:tgtEl>
                                          <p:spTgt spid="15"/>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200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anim calcmode="lin" valueType="num">
                                      <p:cBhvr>
                                        <p:cTn id="60" dur="500" fill="hold"/>
                                        <p:tgtEl>
                                          <p:spTgt spid="11"/>
                                        </p:tgtEl>
                                        <p:attrNameLst>
                                          <p:attrName>ppt_x</p:attrName>
                                        </p:attrNameLst>
                                      </p:cBhvr>
                                      <p:tavLst>
                                        <p:tav tm="0">
                                          <p:val>
                                            <p:strVal val="#ppt_x"/>
                                          </p:val>
                                        </p:tav>
                                        <p:tav tm="100000">
                                          <p:val>
                                            <p:strVal val="#ppt_x"/>
                                          </p:val>
                                        </p:tav>
                                      </p:tavLst>
                                    </p:anim>
                                    <p:anim calcmode="lin" valueType="num">
                                      <p:cBhvr>
                                        <p:cTn id="61" dur="500" fill="hold"/>
                                        <p:tgtEl>
                                          <p:spTgt spid="11"/>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180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500"/>
                                        <p:tgtEl>
                                          <p:spTgt spid="12"/>
                                        </p:tgtEl>
                                      </p:cBhvr>
                                    </p:animEffect>
                                    <p:anim calcmode="lin" valueType="num">
                                      <p:cBhvr>
                                        <p:cTn id="65" dur="500" fill="hold"/>
                                        <p:tgtEl>
                                          <p:spTgt spid="12"/>
                                        </p:tgtEl>
                                        <p:attrNameLst>
                                          <p:attrName>ppt_x</p:attrName>
                                        </p:attrNameLst>
                                      </p:cBhvr>
                                      <p:tavLst>
                                        <p:tav tm="0">
                                          <p:val>
                                            <p:strVal val="#ppt_x"/>
                                          </p:val>
                                        </p:tav>
                                        <p:tav tm="100000">
                                          <p:val>
                                            <p:strVal val="#ppt_x"/>
                                          </p:val>
                                        </p:tav>
                                      </p:tavLst>
                                    </p:anim>
                                    <p:anim calcmode="lin" valueType="num">
                                      <p:cBhvr>
                                        <p:cTn id="66" dur="500" fill="hold"/>
                                        <p:tgtEl>
                                          <p:spTgt spid="12"/>
                                        </p:tgtEl>
                                        <p:attrNameLst>
                                          <p:attrName>ppt_y</p:attrName>
                                        </p:attrNameLst>
                                      </p:cBhvr>
                                      <p:tavLst>
                                        <p:tav tm="0">
                                          <p:val>
                                            <p:strVal val="#ppt_y-.1"/>
                                          </p:val>
                                        </p:tav>
                                        <p:tav tm="100000">
                                          <p:val>
                                            <p:strVal val="#ppt_y"/>
                                          </p:val>
                                        </p:tav>
                                      </p:tavLst>
                                    </p:anim>
                                  </p:childTnLst>
                                </p:cTn>
                              </p:par>
                            </p:childTnLst>
                          </p:cTn>
                        </p:par>
                        <p:par>
                          <p:cTn id="67" fill="hold">
                            <p:stCondLst>
                              <p:cond delay="3100"/>
                            </p:stCondLst>
                            <p:childTnLst>
                              <p:par>
                                <p:cTn id="68" presetID="6" presetClass="emph" presetSubtype="0" fill="hold" grpId="1" nodeType="afterEffect">
                                  <p:stCondLst>
                                    <p:cond delay="0"/>
                                  </p:stCondLst>
                                  <p:childTnLst>
                                    <p:animScale>
                                      <p:cBhvr>
                                        <p:cTn id="69" dur="500" fill="hold"/>
                                        <p:tgtEl>
                                          <p:spTgt spid="3"/>
                                        </p:tgtEl>
                                      </p:cBhvr>
                                      <p:by x="150000" y="150000"/>
                                    </p:animScale>
                                  </p:childTnLst>
                                </p:cTn>
                              </p:par>
                              <p:par>
                                <p:cTn id="70" presetID="6" presetClass="emph" presetSubtype="0" fill="hold" grpId="1" nodeType="withEffect">
                                  <p:stCondLst>
                                    <p:cond delay="200"/>
                                  </p:stCondLst>
                                  <p:childTnLst>
                                    <p:animScale>
                                      <p:cBhvr>
                                        <p:cTn id="71" dur="500" fill="hold"/>
                                        <p:tgtEl>
                                          <p:spTgt spid="6"/>
                                        </p:tgtEl>
                                      </p:cBhvr>
                                      <p:by x="150000" y="150000"/>
                                    </p:animScale>
                                  </p:childTnLst>
                                </p:cTn>
                              </p:par>
                              <p:par>
                                <p:cTn id="72" presetID="6" presetClass="emph" presetSubtype="0" fill="hold" grpId="1" nodeType="withEffect">
                                  <p:stCondLst>
                                    <p:cond delay="400"/>
                                  </p:stCondLst>
                                  <p:childTnLst>
                                    <p:animScale>
                                      <p:cBhvr>
                                        <p:cTn id="73" dur="500" fill="hold"/>
                                        <p:tgtEl>
                                          <p:spTgt spid="7"/>
                                        </p:tgtEl>
                                      </p:cBhvr>
                                      <p:by x="150000" y="150000"/>
                                    </p:animScale>
                                  </p:childTnLst>
                                </p:cTn>
                              </p:par>
                              <p:par>
                                <p:cTn id="74" presetID="6" presetClass="emph" presetSubtype="0" fill="hold" grpId="1" nodeType="withEffect">
                                  <p:stCondLst>
                                    <p:cond delay="800"/>
                                  </p:stCondLst>
                                  <p:childTnLst>
                                    <p:animScale>
                                      <p:cBhvr>
                                        <p:cTn id="75" dur="500" fill="hold"/>
                                        <p:tgtEl>
                                          <p:spTgt spid="8"/>
                                        </p:tgtEl>
                                      </p:cBhvr>
                                      <p:by x="150000" y="150000"/>
                                    </p:animScale>
                                  </p:childTnLst>
                                </p:cTn>
                              </p:par>
                              <p:par>
                                <p:cTn id="76" presetID="6" presetClass="emph" presetSubtype="0" fill="hold" grpId="1" nodeType="withEffect">
                                  <p:stCondLst>
                                    <p:cond delay="1100"/>
                                  </p:stCondLst>
                                  <p:childTnLst>
                                    <p:animScale>
                                      <p:cBhvr>
                                        <p:cTn id="77" dur="500" fill="hold"/>
                                        <p:tgtEl>
                                          <p:spTgt spid="9"/>
                                        </p:tgtEl>
                                      </p:cBhvr>
                                      <p:by x="150000" y="150000"/>
                                    </p:animScale>
                                  </p:childTnLst>
                                </p:cTn>
                              </p:par>
                              <p:par>
                                <p:cTn id="78" presetID="6" presetClass="emph" presetSubtype="0" fill="hold" grpId="1" nodeType="withEffect">
                                  <p:stCondLst>
                                    <p:cond delay="1400"/>
                                  </p:stCondLst>
                                  <p:childTnLst>
                                    <p:animScale>
                                      <p:cBhvr>
                                        <p:cTn id="79" dur="500" fill="hold"/>
                                        <p:tgtEl>
                                          <p:spTgt spid="4"/>
                                        </p:tgtEl>
                                      </p:cBhvr>
                                      <p:by x="150000" y="150000"/>
                                    </p:animScale>
                                  </p:childTnLst>
                                </p:cTn>
                              </p:par>
                              <p:par>
                                <p:cTn id="80" presetID="6" presetClass="emph" presetSubtype="0" fill="hold" grpId="1" nodeType="withEffect">
                                  <p:stCondLst>
                                    <p:cond delay="1700"/>
                                  </p:stCondLst>
                                  <p:childTnLst>
                                    <p:animScale>
                                      <p:cBhvr>
                                        <p:cTn id="81" dur="500" fill="hold"/>
                                        <p:tgtEl>
                                          <p:spTgt spid="5"/>
                                        </p:tgtEl>
                                      </p:cBhvr>
                                      <p:by x="150000" y="150000"/>
                                    </p:animScale>
                                  </p:childTnLst>
                                </p:cTn>
                              </p:par>
                              <p:par>
                                <p:cTn id="82" presetID="6" presetClass="emph" presetSubtype="0" fill="hold" grpId="1" nodeType="withEffect">
                                  <p:stCondLst>
                                    <p:cond delay="2000"/>
                                  </p:stCondLst>
                                  <p:childTnLst>
                                    <p:animScale>
                                      <p:cBhvr>
                                        <p:cTn id="83" dur="500" fill="hold"/>
                                        <p:tgtEl>
                                          <p:spTgt spid="10"/>
                                        </p:tgtEl>
                                      </p:cBhvr>
                                      <p:by x="150000" y="150000"/>
                                    </p:animScale>
                                  </p:childTnLst>
                                </p:cTn>
                              </p:par>
                              <p:par>
                                <p:cTn id="84" presetID="6" presetClass="emph" presetSubtype="0" fill="hold" grpId="1" nodeType="withEffect">
                                  <p:stCondLst>
                                    <p:cond delay="2200"/>
                                  </p:stCondLst>
                                  <p:childTnLst>
                                    <p:animScale>
                                      <p:cBhvr>
                                        <p:cTn id="85" dur="500" fill="hold"/>
                                        <p:tgtEl>
                                          <p:spTgt spid="11"/>
                                        </p:tgtEl>
                                      </p:cBhvr>
                                      <p:by x="150000" y="150000"/>
                                    </p:animScale>
                                  </p:childTnLst>
                                </p:cTn>
                              </p:par>
                              <p:par>
                                <p:cTn id="86" presetID="6" presetClass="emph" presetSubtype="0" fill="hold" grpId="1" nodeType="withEffect">
                                  <p:stCondLst>
                                    <p:cond delay="2300"/>
                                  </p:stCondLst>
                                  <p:childTnLst>
                                    <p:animScale>
                                      <p:cBhvr>
                                        <p:cTn id="87" dur="500" fill="hold"/>
                                        <p:tgtEl>
                                          <p:spTgt spid="12"/>
                                        </p:tgtEl>
                                      </p:cBhvr>
                                      <p:by x="150000" y="150000"/>
                                    </p:animScale>
                                  </p:childTnLst>
                                </p:cTn>
                              </p:par>
                            </p:childTnLst>
                          </p:cTn>
                        </p:par>
                        <p:par>
                          <p:cTn id="88" fill="hold">
                            <p:stCondLst>
                              <p:cond delay="5900"/>
                            </p:stCondLst>
                            <p:childTnLst>
                              <p:par>
                                <p:cTn id="89" presetID="6" presetClass="emph" presetSubtype="0" fill="hold" grpId="1" nodeType="afterEffect">
                                  <p:stCondLst>
                                    <p:cond delay="0"/>
                                  </p:stCondLst>
                                  <p:childTnLst>
                                    <p:animScale>
                                      <p:cBhvr>
                                        <p:cTn id="90" dur="500" fill="hold"/>
                                        <p:tgtEl>
                                          <p:spTgt spid="2"/>
                                        </p:tgtEl>
                                      </p:cBhvr>
                                      <p:by x="150000" y="150000"/>
                                    </p:animScale>
                                  </p:childTnLst>
                                </p:cTn>
                              </p:par>
                              <p:par>
                                <p:cTn id="91" presetID="6" presetClass="emph" presetSubtype="0" fill="hold" grpId="1" nodeType="withEffect">
                                  <p:stCondLst>
                                    <p:cond delay="400"/>
                                  </p:stCondLst>
                                  <p:childTnLst>
                                    <p:animScale>
                                      <p:cBhvr>
                                        <p:cTn id="92" dur="500" fill="hold"/>
                                        <p:tgtEl>
                                          <p:spTgt spid="13"/>
                                        </p:tgtEl>
                                      </p:cBhvr>
                                      <p:by x="150000" y="150000"/>
                                    </p:animScale>
                                  </p:childTnLst>
                                </p:cTn>
                              </p:par>
                              <p:par>
                                <p:cTn id="93" presetID="6" presetClass="emph" presetSubtype="0" fill="hold" grpId="1" nodeType="withEffect">
                                  <p:stCondLst>
                                    <p:cond delay="800"/>
                                  </p:stCondLst>
                                  <p:childTnLst>
                                    <p:animScale>
                                      <p:cBhvr>
                                        <p:cTn id="94" dur="500" fill="hold"/>
                                        <p:tgtEl>
                                          <p:spTgt spid="14"/>
                                        </p:tgtEl>
                                      </p:cBhvr>
                                      <p:by x="150000" y="150000"/>
                                    </p:animScale>
                                  </p:childTnLst>
                                </p:cTn>
                              </p:par>
                              <p:par>
                                <p:cTn id="95" presetID="6" presetClass="emph" presetSubtype="0" fill="hold" grpId="1" nodeType="withEffect">
                                  <p:stCondLst>
                                    <p:cond delay="1100"/>
                                  </p:stCondLst>
                                  <p:childTnLst>
                                    <p:animScale>
                                      <p:cBhvr>
                                        <p:cTn id="96" dur="500" fill="hold"/>
                                        <p:tgtEl>
                                          <p:spTgt spid="15"/>
                                        </p:tgtEl>
                                      </p:cBhvr>
                                      <p:by x="150000" y="150000"/>
                                    </p:animScale>
                                  </p:childTnLst>
                                </p:cTn>
                              </p:par>
                              <p:par>
                                <p:cTn id="97" presetID="53" presetClass="entr" presetSubtype="0" fill="hold" nodeType="withEffect">
                                  <p:stCondLst>
                                    <p:cond delay="2200"/>
                                  </p:stCondLst>
                                  <p:childTnLst>
                                    <p:set>
                                      <p:cBhvr>
                                        <p:cTn id="98" dur="1" fill="hold">
                                          <p:stCondLst>
                                            <p:cond delay="0"/>
                                          </p:stCondLst>
                                        </p:cTn>
                                        <p:tgtEl>
                                          <p:spTgt spid="19"/>
                                        </p:tgtEl>
                                        <p:attrNameLst>
                                          <p:attrName>style.visibility</p:attrName>
                                        </p:attrNameLst>
                                      </p:cBhvr>
                                      <p:to>
                                        <p:strVal val="visible"/>
                                      </p:to>
                                    </p:set>
                                    <p:anim calcmode="lin" valueType="num">
                                      <p:cBhvr>
                                        <p:cTn id="99" dur="1000" fill="hold"/>
                                        <p:tgtEl>
                                          <p:spTgt spid="19"/>
                                        </p:tgtEl>
                                        <p:attrNameLst>
                                          <p:attrName>ppt_w</p:attrName>
                                        </p:attrNameLst>
                                      </p:cBhvr>
                                      <p:tavLst>
                                        <p:tav tm="0">
                                          <p:val>
                                            <p:fltVal val="0"/>
                                          </p:val>
                                        </p:tav>
                                        <p:tav tm="100000">
                                          <p:val>
                                            <p:strVal val="#ppt_w"/>
                                          </p:val>
                                        </p:tav>
                                      </p:tavLst>
                                    </p:anim>
                                    <p:anim calcmode="lin" valueType="num">
                                      <p:cBhvr>
                                        <p:cTn id="100" dur="1000" fill="hold"/>
                                        <p:tgtEl>
                                          <p:spTgt spid="19"/>
                                        </p:tgtEl>
                                        <p:attrNameLst>
                                          <p:attrName>ppt_h</p:attrName>
                                        </p:attrNameLst>
                                      </p:cBhvr>
                                      <p:tavLst>
                                        <p:tav tm="0">
                                          <p:val>
                                            <p:fltVal val="0"/>
                                          </p:val>
                                        </p:tav>
                                        <p:tav tm="100000">
                                          <p:val>
                                            <p:strVal val="#ppt_h"/>
                                          </p:val>
                                        </p:tav>
                                      </p:tavLst>
                                    </p:anim>
                                    <p:animEffect transition="in" filter="fade">
                                      <p:cBhvr>
                                        <p:cTn id="101" dur="1000"/>
                                        <p:tgtEl>
                                          <p:spTgt spid="19"/>
                                        </p:tgtEl>
                                      </p:cBhvr>
                                    </p:animEffect>
                                  </p:childTnLst>
                                </p:cTn>
                              </p:par>
                              <p:par>
                                <p:cTn id="102" presetID="37" presetClass="path" presetSubtype="0" accel="50000" decel="50000" fill="hold" nodeType="withEffect">
                                  <p:stCondLst>
                                    <p:cond delay="2300"/>
                                  </p:stCondLst>
                                  <p:childTnLst>
                                    <p:animMotion origin="layout" path="M 0.0559 -0.10479 C 0.0559 -0.10456 0.05156 -0.05136 0.0401 -0.02661 C 0.02864 -0.00185 -0.00226 0.00462 -0.0184 -0.00579 " pathEditMode="relative" rAng="0" ptsTypes="fsf">
                                      <p:cBhvr>
                                        <p:cTn id="103" dur="1000" fill="hold"/>
                                        <p:tgtEl>
                                          <p:spTgt spid="19"/>
                                        </p:tgtEl>
                                        <p:attrNameLst>
                                          <p:attrName>ppt_x</p:attrName>
                                          <p:attrName>ppt_y</p:attrName>
                                        </p:attrNameLst>
                                      </p:cBhvr>
                                      <p:rCtr x="-3715" y="5459"/>
                                    </p:animMotion>
                                  </p:childTnLst>
                                </p:cTn>
                              </p:par>
                              <p:par>
                                <p:cTn id="104" presetID="53" presetClass="entr" presetSubtype="0" fill="hold" nodeType="withEffect">
                                  <p:stCondLst>
                                    <p:cond delay="2800"/>
                                  </p:stCondLst>
                                  <p:childTnLst>
                                    <p:set>
                                      <p:cBhvr>
                                        <p:cTn id="105" dur="1" fill="hold">
                                          <p:stCondLst>
                                            <p:cond delay="0"/>
                                          </p:stCondLst>
                                        </p:cTn>
                                        <p:tgtEl>
                                          <p:spTgt spid="16"/>
                                        </p:tgtEl>
                                        <p:attrNameLst>
                                          <p:attrName>style.visibility</p:attrName>
                                        </p:attrNameLst>
                                      </p:cBhvr>
                                      <p:to>
                                        <p:strVal val="visible"/>
                                      </p:to>
                                    </p:set>
                                    <p:anim calcmode="lin" valueType="num">
                                      <p:cBhvr>
                                        <p:cTn id="106" dur="1000" fill="hold"/>
                                        <p:tgtEl>
                                          <p:spTgt spid="16"/>
                                        </p:tgtEl>
                                        <p:attrNameLst>
                                          <p:attrName>ppt_w</p:attrName>
                                        </p:attrNameLst>
                                      </p:cBhvr>
                                      <p:tavLst>
                                        <p:tav tm="0">
                                          <p:val>
                                            <p:fltVal val="0"/>
                                          </p:val>
                                        </p:tav>
                                        <p:tav tm="100000">
                                          <p:val>
                                            <p:strVal val="#ppt_w"/>
                                          </p:val>
                                        </p:tav>
                                      </p:tavLst>
                                    </p:anim>
                                    <p:anim calcmode="lin" valueType="num">
                                      <p:cBhvr>
                                        <p:cTn id="107" dur="1000" fill="hold"/>
                                        <p:tgtEl>
                                          <p:spTgt spid="16"/>
                                        </p:tgtEl>
                                        <p:attrNameLst>
                                          <p:attrName>ppt_h</p:attrName>
                                        </p:attrNameLst>
                                      </p:cBhvr>
                                      <p:tavLst>
                                        <p:tav tm="0">
                                          <p:val>
                                            <p:fltVal val="0"/>
                                          </p:val>
                                        </p:tav>
                                        <p:tav tm="100000">
                                          <p:val>
                                            <p:strVal val="#ppt_h"/>
                                          </p:val>
                                        </p:tav>
                                      </p:tavLst>
                                    </p:anim>
                                    <p:animEffect transition="in" filter="fade">
                                      <p:cBhvr>
                                        <p:cTn id="108" dur="1000"/>
                                        <p:tgtEl>
                                          <p:spTgt spid="16"/>
                                        </p:tgtEl>
                                      </p:cBhvr>
                                    </p:animEffect>
                                  </p:childTnLst>
                                </p:cTn>
                              </p:par>
                              <p:par>
                                <p:cTn id="109" presetID="37" presetClass="path" presetSubtype="0" accel="50000" decel="50000" fill="hold" nodeType="withEffect">
                                  <p:stCondLst>
                                    <p:cond delay="2800"/>
                                  </p:stCondLst>
                                  <p:childTnLst>
                                    <p:animMotion origin="layout" path="M 0.14236 -0.15476 C 0.14236 -0.15452 0.12535 -0.04603 0.10382 -0.01758 C 0.08229 0.01087 0.00382 0.02244 -0.0342 0.01874 " pathEditMode="relative" rAng="0" ptsTypes="fsf">
                                      <p:cBhvr>
                                        <p:cTn id="110" dur="1000" fill="hold"/>
                                        <p:tgtEl>
                                          <p:spTgt spid="16"/>
                                        </p:tgtEl>
                                        <p:attrNameLst>
                                          <p:attrName>ppt_x</p:attrName>
                                          <p:attrName>ppt_y</p:attrName>
                                        </p:attrNameLst>
                                      </p:cBhvr>
                                      <p:rCtr x="-8837" y="8860"/>
                                    </p:animMotion>
                                  </p:childTnLst>
                                </p:cTn>
                              </p:par>
                              <p:par>
                                <p:cTn id="111" presetID="29" presetClass="entr" presetSubtype="0" fill="hold" grpId="0" nodeType="withEffect">
                                  <p:stCondLst>
                                    <p:cond delay="2800"/>
                                  </p:stCondLst>
                                  <p:childTnLst>
                                    <p:set>
                                      <p:cBhvr>
                                        <p:cTn id="112" dur="1" fill="hold">
                                          <p:stCondLst>
                                            <p:cond delay="0"/>
                                          </p:stCondLst>
                                        </p:cTn>
                                        <p:tgtEl>
                                          <p:spTgt spid="26"/>
                                        </p:tgtEl>
                                        <p:attrNameLst>
                                          <p:attrName>style.visibility</p:attrName>
                                        </p:attrNameLst>
                                      </p:cBhvr>
                                      <p:to>
                                        <p:strVal val="visible"/>
                                      </p:to>
                                    </p:set>
                                    <p:anim calcmode="lin" valueType="num">
                                      <p:cBhvr>
                                        <p:cTn id="113" dur="1000" fill="hold"/>
                                        <p:tgtEl>
                                          <p:spTgt spid="26"/>
                                        </p:tgtEl>
                                        <p:attrNameLst>
                                          <p:attrName>ppt_x</p:attrName>
                                        </p:attrNameLst>
                                      </p:cBhvr>
                                      <p:tavLst>
                                        <p:tav tm="0">
                                          <p:val>
                                            <p:strVal val="#ppt_x-.2"/>
                                          </p:val>
                                        </p:tav>
                                        <p:tav tm="100000">
                                          <p:val>
                                            <p:strVal val="#ppt_x"/>
                                          </p:val>
                                        </p:tav>
                                      </p:tavLst>
                                    </p:anim>
                                    <p:anim calcmode="lin" valueType="num">
                                      <p:cBhvr>
                                        <p:cTn id="114" dur="1000" fill="hold"/>
                                        <p:tgtEl>
                                          <p:spTgt spid="26"/>
                                        </p:tgtEl>
                                        <p:attrNameLst>
                                          <p:attrName>ppt_y</p:attrName>
                                        </p:attrNameLst>
                                      </p:cBhvr>
                                      <p:tavLst>
                                        <p:tav tm="0">
                                          <p:val>
                                            <p:strVal val="#ppt_y"/>
                                          </p:val>
                                        </p:tav>
                                        <p:tav tm="100000">
                                          <p:val>
                                            <p:strVal val="#ppt_y"/>
                                          </p:val>
                                        </p:tav>
                                      </p:tavLst>
                                    </p:anim>
                                    <p:animEffect transition="in" filter="wipe(right)" prLst="gradientSize: 0.1">
                                      <p:cBhvr>
                                        <p:cTn id="115"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26"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55688" y="65088"/>
            <a:ext cx="7958137" cy="1011237"/>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1030288" y="1163638"/>
            <a:ext cx="7961312" cy="536098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AE98F750-60F5-47A2-9066-34E57D1570A7}" type="slidenum">
              <a:rPr lang="en-US" altLang="zh-CN"/>
              <a:pPr>
                <a:defRPr/>
              </a:pPr>
              <a:t>‹#›</a:t>
            </a:fld>
            <a:endParaRPr lang="en-US" altLang="zh-CN"/>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A23C1CCC-E5A7-4F86-AC0B-BBC938365131}" type="slidenum">
              <a:rPr lang="en-US" altLang="zh-CN"/>
              <a:pPr>
                <a:defRPr/>
              </a:pPr>
              <a:t>‹#›</a:t>
            </a:fld>
            <a:endParaRPr lang="en-US" altLang="zh-CN"/>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055688" y="65088"/>
            <a:ext cx="7958137" cy="1011237"/>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30288" y="1163638"/>
            <a:ext cx="3903662" cy="536098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86350" y="1163638"/>
            <a:ext cx="3905250" cy="536098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035F296D-6D76-4013-9E76-DB0071C81918}" type="slidenum">
              <a:rPr lang="en-US" altLang="zh-CN"/>
              <a:pPr>
                <a:defRPr/>
              </a:pPr>
              <a:t>‹#›</a:t>
            </a:fld>
            <a:endParaRPr lang="en-US" altLang="zh-CN"/>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8" name="页脚占位符 7"/>
          <p:cNvSpPr>
            <a:spLocks noGrp="1"/>
          </p:cNvSpPr>
          <p:nvPr>
            <p:ph type="ftr" sz="quarter" idx="11"/>
          </p:nvPr>
        </p:nvSpPr>
        <p:spPr/>
        <p:txBody>
          <a:bodyPr/>
          <a:lstStyle>
            <a:lvl1pPr>
              <a:defRPr/>
            </a:lvl1pPr>
          </a:lstStyle>
          <a:p>
            <a:pPr>
              <a:defRPr/>
            </a:pPr>
            <a:endParaRPr lang="en-US" altLang="zh-CN"/>
          </a:p>
        </p:txBody>
      </p:sp>
      <p:sp>
        <p:nvSpPr>
          <p:cNvPr id="9" name="灯片编号占位符 8"/>
          <p:cNvSpPr>
            <a:spLocks noGrp="1"/>
          </p:cNvSpPr>
          <p:nvPr>
            <p:ph type="sldNum" sz="quarter" idx="12"/>
          </p:nvPr>
        </p:nvSpPr>
        <p:spPr/>
        <p:txBody>
          <a:bodyPr/>
          <a:lstStyle>
            <a:lvl1pPr>
              <a:defRPr/>
            </a:lvl1pPr>
          </a:lstStyle>
          <a:p>
            <a:pPr>
              <a:defRPr/>
            </a:pPr>
            <a:fld id="{22FA0EAF-E097-4AA9-A063-F87F612E5365}" type="slidenum">
              <a:rPr lang="en-US" altLang="zh-CN"/>
              <a:pPr>
                <a:defRPr/>
              </a:pPr>
              <a:t>‹#›</a:t>
            </a:fld>
            <a:endParaRPr lang="en-US" altLang="zh-CN"/>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055688" y="65088"/>
            <a:ext cx="7958137" cy="1011237"/>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4" name="页脚占位符 3"/>
          <p:cNvSpPr>
            <a:spLocks noGrp="1"/>
          </p:cNvSpPr>
          <p:nvPr>
            <p:ph type="ftr" sz="quarter" idx="11"/>
          </p:nvPr>
        </p:nvSpPr>
        <p:spPr/>
        <p:txBody>
          <a:bodyPr/>
          <a:lstStyle>
            <a:lvl1pPr>
              <a:defRPr/>
            </a:lvl1pPr>
          </a:lstStyle>
          <a:p>
            <a:pPr>
              <a:defRPr/>
            </a:pPr>
            <a:endParaRPr lang="en-US" altLang="zh-CN"/>
          </a:p>
        </p:txBody>
      </p:sp>
      <p:sp>
        <p:nvSpPr>
          <p:cNvPr id="5" name="灯片编号占位符 4"/>
          <p:cNvSpPr>
            <a:spLocks noGrp="1"/>
          </p:cNvSpPr>
          <p:nvPr>
            <p:ph type="sldNum" sz="quarter" idx="12"/>
          </p:nvPr>
        </p:nvSpPr>
        <p:spPr/>
        <p:txBody>
          <a:bodyPr/>
          <a:lstStyle>
            <a:lvl1pPr>
              <a:defRPr/>
            </a:lvl1pPr>
          </a:lstStyle>
          <a:p>
            <a:pPr>
              <a:defRPr/>
            </a:pPr>
            <a:fld id="{9D843863-A408-42BA-A221-A85E3F2FC012}" type="slidenum">
              <a:rPr lang="en-US" altLang="zh-CN"/>
              <a:pPr>
                <a:defRPr/>
              </a:pPr>
              <a:t>‹#›</a:t>
            </a:fld>
            <a:endParaRPr lang="en-US" altLang="zh-CN"/>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3" name="页脚占位符 2"/>
          <p:cNvSpPr>
            <a:spLocks noGrp="1"/>
          </p:cNvSpPr>
          <p:nvPr>
            <p:ph type="ftr" sz="quarter" idx="11"/>
          </p:nvPr>
        </p:nvSpPr>
        <p:spPr/>
        <p:txBody>
          <a:bodyPr/>
          <a:lstStyle>
            <a:lvl1pPr>
              <a:defRPr/>
            </a:lvl1pPr>
          </a:lstStyle>
          <a:p>
            <a:pPr>
              <a:defRPr/>
            </a:pPr>
            <a:endParaRPr lang="en-US" altLang="zh-CN"/>
          </a:p>
        </p:txBody>
      </p:sp>
      <p:sp>
        <p:nvSpPr>
          <p:cNvPr id="4" name="灯片编号占位符 3"/>
          <p:cNvSpPr>
            <a:spLocks noGrp="1"/>
          </p:cNvSpPr>
          <p:nvPr>
            <p:ph type="sldNum" sz="quarter" idx="12"/>
          </p:nvPr>
        </p:nvSpPr>
        <p:spPr/>
        <p:txBody>
          <a:bodyPr/>
          <a:lstStyle>
            <a:lvl1pPr>
              <a:defRPr/>
            </a:lvl1pPr>
          </a:lstStyle>
          <a:p>
            <a:pPr>
              <a:defRPr/>
            </a:pPr>
            <a:fld id="{74ACFE08-734C-4FCB-ACE2-77C1658E31B5}"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xfrm>
            <a:off x="457200" y="6429375"/>
            <a:ext cx="2133600" cy="320675"/>
          </a:xfrm>
          <a:prstGeom prst="rect">
            <a:avLst/>
          </a:prstGeom>
        </p:spPr>
        <p:txBody>
          <a:bodyPr/>
          <a:lstStyle>
            <a:lvl1pPr>
              <a:defRPr>
                <a:ea typeface="宋体" charset="-122"/>
              </a:defRPr>
            </a:lvl1pPr>
          </a:lstStyle>
          <a:p>
            <a:pPr>
              <a:defRPr/>
            </a:pPr>
            <a:endParaRPr lang="en-US" altLang="zh-CN"/>
          </a:p>
        </p:txBody>
      </p:sp>
      <p:sp>
        <p:nvSpPr>
          <p:cNvPr id="5" name="Rectangle 5"/>
          <p:cNvSpPr>
            <a:spLocks noGrp="1" noChangeArrowheads="1"/>
          </p:cNvSpPr>
          <p:nvPr>
            <p:ph type="ftr" sz="quarter" idx="11"/>
          </p:nvPr>
        </p:nvSpPr>
        <p:spPr>
          <a:xfrm>
            <a:off x="3124200" y="6429375"/>
            <a:ext cx="2895600" cy="320675"/>
          </a:xfrm>
          <a:prstGeom prst="rect">
            <a:avLst/>
          </a:prstGeom>
        </p:spPr>
        <p:txBody>
          <a:bodyPr/>
          <a:lstStyle>
            <a:lvl1pPr>
              <a:defRPr>
                <a:ea typeface="宋体" charset="-122"/>
              </a:defRPr>
            </a:lvl1pPr>
          </a:lstStyle>
          <a:p>
            <a:pPr>
              <a:defRPr/>
            </a:pPr>
            <a:endParaRPr lang="en-US" altLang="zh-CN"/>
          </a:p>
        </p:txBody>
      </p:sp>
      <p:sp>
        <p:nvSpPr>
          <p:cNvPr id="6" name="Rectangle 6"/>
          <p:cNvSpPr>
            <a:spLocks noGrp="1" noChangeArrowheads="1"/>
          </p:cNvSpPr>
          <p:nvPr>
            <p:ph type="sldNum" sz="quarter" idx="12"/>
          </p:nvPr>
        </p:nvSpPr>
        <p:spPr>
          <a:xfrm>
            <a:off x="6553200" y="6429375"/>
            <a:ext cx="2133600" cy="320675"/>
          </a:xfrm>
          <a:prstGeom prst="rect">
            <a:avLst/>
          </a:prstGeom>
        </p:spPr>
        <p:txBody>
          <a:bodyPr/>
          <a:lstStyle>
            <a:lvl1pPr>
              <a:defRPr>
                <a:ea typeface="宋体" charset="-122"/>
              </a:defRPr>
            </a:lvl1pPr>
          </a:lstStyle>
          <a:p>
            <a:pPr>
              <a:defRPr/>
            </a:pPr>
            <a:fld id="{1285C98B-1498-4CA7-9714-3256CCC21CED}" type="slidenum">
              <a:rPr lang="zh-CN" altLang="en-US"/>
              <a:pPr>
                <a:defRPr/>
              </a:pPr>
              <a:t>‹#›</a:t>
            </a:fld>
            <a:endParaRPr lang="en-US" altLang="zh-CN"/>
          </a:p>
        </p:txBody>
      </p:sp>
    </p:spTree>
  </p:cSld>
  <p:clrMapOvr>
    <a:masterClrMapping/>
  </p:clrMapOvr>
  <p:transition>
    <p:rand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5CC9D934-8045-4C45-AE99-AA9E8150B050}" type="slidenum">
              <a:rPr lang="en-US" altLang="zh-CN"/>
              <a:pPr>
                <a:defRPr/>
              </a:pPr>
              <a:t>‹#›</a:t>
            </a:fld>
            <a:endParaRPr lang="en-US" altLang="zh-CN"/>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140969B5-8D70-4855-A7A6-9257DFFC8021}" type="slidenum">
              <a:rPr lang="en-US" altLang="zh-CN"/>
              <a:pPr>
                <a:defRPr/>
              </a:pPr>
              <a:t>‹#›</a:t>
            </a:fld>
            <a:endParaRPr lang="en-US" altLang="zh-CN"/>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1055688" y="65088"/>
            <a:ext cx="7958137" cy="1011237"/>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30288" y="1163638"/>
            <a:ext cx="7961312" cy="5360987"/>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FD8CFCE4-0FB2-4665-B072-3A9175F095A7}" type="slidenum">
              <a:rPr lang="en-US" altLang="zh-CN"/>
              <a:pPr>
                <a:defRPr/>
              </a:pPr>
              <a:t>‹#›</a:t>
            </a:fld>
            <a:endParaRPr lang="en-US" altLang="zh-CN"/>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18338" y="65088"/>
            <a:ext cx="1995487" cy="6459537"/>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30288" y="65088"/>
            <a:ext cx="5835650" cy="6459537"/>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E7515F6B-3985-40C9-AC70-7A71CDBA6047}" type="slidenum">
              <a:rPr lang="en-US" altLang="zh-CN"/>
              <a:pPr>
                <a:defRPr/>
              </a:pPr>
              <a:t>‹#›</a:t>
            </a:fld>
            <a:endParaRPr lang="en-US" altLang="zh-CN"/>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标题和图表">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3" name="页脚占位符 4"/>
          <p:cNvSpPr>
            <a:spLocks noGrp="1"/>
          </p:cNvSpPr>
          <p:nvPr>
            <p:ph type="ftr" sz="quarter" idx="11"/>
          </p:nvPr>
        </p:nvSpPr>
        <p:spPr/>
        <p:txBody>
          <a:bodyPr/>
          <a:lstStyle>
            <a:lvl1pPr>
              <a:defRPr/>
            </a:lvl1pPr>
          </a:lstStyle>
          <a:p>
            <a:pPr>
              <a:defRPr/>
            </a:pPr>
            <a:endParaRPr lang="en-US" altLang="zh-CN"/>
          </a:p>
        </p:txBody>
      </p:sp>
      <p:sp>
        <p:nvSpPr>
          <p:cNvPr id="4" name="灯片编号占位符 5"/>
          <p:cNvSpPr>
            <a:spLocks noGrp="1"/>
          </p:cNvSpPr>
          <p:nvPr>
            <p:ph type="sldNum" sz="quarter" idx="12"/>
          </p:nvPr>
        </p:nvSpPr>
        <p:spPr/>
        <p:txBody>
          <a:bodyPr/>
          <a:lstStyle>
            <a:lvl1pPr>
              <a:defRPr/>
            </a:lvl1pPr>
          </a:lstStyle>
          <a:p>
            <a:pPr>
              <a:defRPr/>
            </a:pPr>
            <a:fld id="{5CD520B4-1AA9-48E4-96A8-C55E5F2CC8B4}" type="slidenum">
              <a:rPr lang="en-US" altLang="zh-CN"/>
              <a:pPr>
                <a:defRPr/>
              </a:pPr>
              <a:t>‹#›</a:t>
            </a:fld>
            <a:endParaRPr lang="en-US" altLang="zh-CN"/>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showMasterPhAnim="0" preserve="1">
  <p:cSld name="1_标题幻灯片">
    <p:bg bwMode="gray">
      <p:bgPr>
        <a:solidFill>
          <a:schemeClr val="bg1"/>
        </a:solidFill>
        <a:effectLst/>
      </p:bgPr>
    </p:bg>
    <p:spTree>
      <p:nvGrpSpPr>
        <p:cNvPr id="1" name=""/>
        <p:cNvGrpSpPr/>
        <p:nvPr/>
      </p:nvGrpSpPr>
      <p:grpSpPr>
        <a:xfrm>
          <a:off x="0" y="0"/>
          <a:ext cx="0" cy="0"/>
          <a:chOff x="0" y="0"/>
          <a:chExt cx="0" cy="0"/>
        </a:xfrm>
      </p:grpSpPr>
      <p:sp>
        <p:nvSpPr>
          <p:cNvPr id="2" name="Rectangle 1642"/>
          <p:cNvSpPr>
            <a:spLocks noChangeArrowheads="1"/>
          </p:cNvSpPr>
          <p:nvPr/>
        </p:nvSpPr>
        <p:spPr bwMode="gray">
          <a:xfrm>
            <a:off x="3071813" y="0"/>
            <a:ext cx="1417637" cy="6858000"/>
          </a:xfrm>
          <a:prstGeom prst="rect">
            <a:avLst/>
          </a:prstGeom>
          <a:solidFill>
            <a:schemeClr val="accent2">
              <a:alpha val="70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3" name="Rectangle 1634"/>
          <p:cNvSpPr>
            <a:spLocks noChangeArrowheads="1"/>
          </p:cNvSpPr>
          <p:nvPr/>
        </p:nvSpPr>
        <p:spPr bwMode="gray">
          <a:xfrm>
            <a:off x="0" y="0"/>
            <a:ext cx="3152775" cy="6858000"/>
          </a:xfrm>
          <a:prstGeom prst="rect">
            <a:avLst/>
          </a:prstGeom>
          <a:gradFill rotWithShape="1">
            <a:gsLst>
              <a:gs pos="0">
                <a:schemeClr val="accent2"/>
              </a:gs>
              <a:gs pos="100000">
                <a:schemeClr val="accent2">
                  <a:gamma/>
                  <a:shade val="85882"/>
                  <a:invGamma/>
                </a:schemeClr>
              </a:gs>
            </a:gsLst>
            <a:lin ang="5400000" scaled="1"/>
          </a:gra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4" name="Rectangle 1596"/>
          <p:cNvSpPr>
            <a:spLocks noChangeArrowheads="1"/>
          </p:cNvSpPr>
          <p:nvPr/>
        </p:nvSpPr>
        <p:spPr bwMode="gray">
          <a:xfrm>
            <a:off x="6902450" y="-11113"/>
            <a:ext cx="303213" cy="6858001"/>
          </a:xfrm>
          <a:prstGeom prst="rect">
            <a:avLst/>
          </a:prstGeom>
          <a:solidFill>
            <a:schemeClr val="accent2">
              <a:alpha val="30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5" name="Rectangle 1597"/>
          <p:cNvSpPr>
            <a:spLocks noChangeArrowheads="1"/>
          </p:cNvSpPr>
          <p:nvPr/>
        </p:nvSpPr>
        <p:spPr bwMode="gray">
          <a:xfrm>
            <a:off x="7158038" y="12700"/>
            <a:ext cx="227012" cy="6858000"/>
          </a:xfrm>
          <a:prstGeom prst="rect">
            <a:avLst/>
          </a:prstGeom>
          <a:solidFill>
            <a:schemeClr val="accent2">
              <a:alpha val="20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6" name="Rectangle 1592"/>
          <p:cNvSpPr>
            <a:spLocks noChangeArrowheads="1"/>
          </p:cNvSpPr>
          <p:nvPr/>
        </p:nvSpPr>
        <p:spPr bwMode="gray">
          <a:xfrm>
            <a:off x="4375150" y="0"/>
            <a:ext cx="1060450" cy="6858000"/>
          </a:xfrm>
          <a:prstGeom prst="rect">
            <a:avLst/>
          </a:prstGeom>
          <a:solidFill>
            <a:schemeClr val="accent2">
              <a:alpha val="64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7" name="Rectangle 1593"/>
          <p:cNvSpPr>
            <a:spLocks noChangeArrowheads="1"/>
          </p:cNvSpPr>
          <p:nvPr/>
        </p:nvSpPr>
        <p:spPr bwMode="gray">
          <a:xfrm>
            <a:off x="5359400" y="-17463"/>
            <a:ext cx="728663" cy="6938963"/>
          </a:xfrm>
          <a:prstGeom prst="rect">
            <a:avLst/>
          </a:prstGeom>
          <a:solidFill>
            <a:schemeClr val="accent2">
              <a:alpha val="53999"/>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8" name="Rectangle 1594"/>
          <p:cNvSpPr>
            <a:spLocks noChangeArrowheads="1"/>
          </p:cNvSpPr>
          <p:nvPr/>
        </p:nvSpPr>
        <p:spPr bwMode="gray">
          <a:xfrm>
            <a:off x="6018213" y="-19050"/>
            <a:ext cx="547687" cy="6938963"/>
          </a:xfrm>
          <a:prstGeom prst="rect">
            <a:avLst/>
          </a:prstGeom>
          <a:solidFill>
            <a:schemeClr val="accent2">
              <a:alpha val="47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9" name="Rectangle 1595"/>
          <p:cNvSpPr>
            <a:spLocks noChangeArrowheads="1"/>
          </p:cNvSpPr>
          <p:nvPr/>
        </p:nvSpPr>
        <p:spPr bwMode="gray">
          <a:xfrm>
            <a:off x="6505575" y="0"/>
            <a:ext cx="446088" cy="6858000"/>
          </a:xfrm>
          <a:prstGeom prst="rect">
            <a:avLst/>
          </a:prstGeom>
          <a:solidFill>
            <a:schemeClr val="accent2">
              <a:alpha val="37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0" name="Rectangle 1622"/>
          <p:cNvSpPr>
            <a:spLocks noChangeArrowheads="1"/>
          </p:cNvSpPr>
          <p:nvPr/>
        </p:nvSpPr>
        <p:spPr bwMode="gray">
          <a:xfrm>
            <a:off x="7339013" y="52388"/>
            <a:ext cx="136525" cy="6858000"/>
          </a:xfrm>
          <a:prstGeom prst="rect">
            <a:avLst/>
          </a:prstGeom>
          <a:solidFill>
            <a:schemeClr val="accent2">
              <a:alpha val="14999"/>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1" name="Rectangle 1623"/>
          <p:cNvSpPr>
            <a:spLocks noChangeArrowheads="1"/>
          </p:cNvSpPr>
          <p:nvPr/>
        </p:nvSpPr>
        <p:spPr bwMode="gray">
          <a:xfrm>
            <a:off x="8366125" y="20638"/>
            <a:ext cx="344488" cy="6858000"/>
          </a:xfrm>
          <a:prstGeom prst="rect">
            <a:avLst/>
          </a:prstGeom>
          <a:solidFill>
            <a:schemeClr val="accent2">
              <a:alpha val="23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2" name="Rectangle 1624"/>
          <p:cNvSpPr>
            <a:spLocks noChangeArrowheads="1"/>
          </p:cNvSpPr>
          <p:nvPr/>
        </p:nvSpPr>
        <p:spPr bwMode="gray">
          <a:xfrm>
            <a:off x="8664575" y="0"/>
            <a:ext cx="474663" cy="6858000"/>
          </a:xfrm>
          <a:prstGeom prst="rect">
            <a:avLst/>
          </a:prstGeom>
          <a:solidFill>
            <a:schemeClr val="accent2">
              <a:alpha val="28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3" name="Rectangle 1643"/>
          <p:cNvSpPr>
            <a:spLocks noChangeArrowheads="1"/>
          </p:cNvSpPr>
          <p:nvPr/>
        </p:nvSpPr>
        <p:spPr bwMode="gray">
          <a:xfrm>
            <a:off x="7953375" y="4763"/>
            <a:ext cx="136525" cy="6858000"/>
          </a:xfrm>
          <a:prstGeom prst="rect">
            <a:avLst/>
          </a:prstGeom>
          <a:solidFill>
            <a:schemeClr val="accent2">
              <a:alpha val="6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4" name="Rectangle 1644"/>
          <p:cNvSpPr>
            <a:spLocks noChangeArrowheads="1"/>
          </p:cNvSpPr>
          <p:nvPr/>
        </p:nvSpPr>
        <p:spPr bwMode="gray">
          <a:xfrm>
            <a:off x="8045450" y="4763"/>
            <a:ext cx="168275" cy="6858000"/>
          </a:xfrm>
          <a:prstGeom prst="rect">
            <a:avLst/>
          </a:prstGeom>
          <a:solidFill>
            <a:schemeClr val="accent2">
              <a:alpha val="12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5" name="Rectangle 1645"/>
          <p:cNvSpPr>
            <a:spLocks noChangeArrowheads="1"/>
          </p:cNvSpPr>
          <p:nvPr/>
        </p:nvSpPr>
        <p:spPr bwMode="gray">
          <a:xfrm>
            <a:off x="8177213" y="-11113"/>
            <a:ext cx="230187" cy="6858001"/>
          </a:xfrm>
          <a:prstGeom prst="rect">
            <a:avLst/>
          </a:prstGeom>
          <a:solidFill>
            <a:schemeClr val="accent2">
              <a:alpha val="17999"/>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grpSp>
        <p:nvGrpSpPr>
          <p:cNvPr id="16" name="Group 50"/>
          <p:cNvGrpSpPr>
            <a:grpSpLocks/>
          </p:cNvGrpSpPr>
          <p:nvPr/>
        </p:nvGrpSpPr>
        <p:grpSpPr bwMode="auto">
          <a:xfrm>
            <a:off x="6216650" y="6000750"/>
            <a:ext cx="669925" cy="654050"/>
            <a:chOff x="4027" y="3016"/>
            <a:chExt cx="515" cy="505"/>
          </a:xfrm>
        </p:grpSpPr>
        <p:sp>
          <p:nvSpPr>
            <p:cNvPr id="17" name="Oval 51"/>
            <p:cNvSpPr>
              <a:spLocks noChangeArrowheads="1"/>
            </p:cNvSpPr>
            <p:nvPr/>
          </p:nvSpPr>
          <p:spPr bwMode="gray">
            <a:xfrm>
              <a:off x="4027" y="3016"/>
              <a:ext cx="515" cy="505"/>
            </a:xfrm>
            <a:prstGeom prst="ellipse">
              <a:avLst/>
            </a:prstGeom>
            <a:gradFill rotWithShape="1">
              <a:gsLst>
                <a:gs pos="0">
                  <a:schemeClr val="hlink">
                    <a:gamma/>
                    <a:shade val="44314"/>
                    <a:invGamma/>
                  </a:schemeClr>
                </a:gs>
                <a:gs pos="50000">
                  <a:schemeClr val="hlink"/>
                </a:gs>
                <a:gs pos="100000">
                  <a:schemeClr val="hlink">
                    <a:gamma/>
                    <a:shade val="44314"/>
                    <a:invGamma/>
                  </a:schemeClr>
                </a:gs>
              </a:gsLst>
              <a:lin ang="5400000" scaled="1"/>
            </a:gra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pic>
          <p:nvPicPr>
            <p:cNvPr id="18" name="Picture 52" descr="sphere_highlight"/>
            <p:cNvPicPr>
              <a:picLocks noChangeAspect="1" noChangeArrowheads="1"/>
            </p:cNvPicPr>
            <p:nvPr/>
          </p:nvPicPr>
          <p:blipFill>
            <a:blip r:embed="rId2"/>
            <a:srcRect/>
            <a:stretch>
              <a:fillRect/>
            </a:stretch>
          </p:blipFill>
          <p:spPr bwMode="gray">
            <a:xfrm>
              <a:off x="4046" y="3018"/>
              <a:ext cx="470" cy="241"/>
            </a:xfrm>
            <a:prstGeom prst="rect">
              <a:avLst/>
            </a:prstGeom>
            <a:noFill/>
            <a:ln w="9525">
              <a:noFill/>
              <a:miter lim="800000"/>
              <a:headEnd/>
              <a:tailEnd/>
            </a:ln>
          </p:spPr>
        </p:pic>
      </p:grpSp>
      <p:grpSp>
        <p:nvGrpSpPr>
          <p:cNvPr id="19" name="Group 53"/>
          <p:cNvGrpSpPr>
            <a:grpSpLocks/>
          </p:cNvGrpSpPr>
          <p:nvPr/>
        </p:nvGrpSpPr>
        <p:grpSpPr bwMode="auto">
          <a:xfrm>
            <a:off x="8548688" y="5816600"/>
            <a:ext cx="349250" cy="339725"/>
            <a:chOff x="4027" y="3016"/>
            <a:chExt cx="515" cy="505"/>
          </a:xfrm>
        </p:grpSpPr>
        <p:sp>
          <p:nvSpPr>
            <p:cNvPr id="20" name="Oval 54"/>
            <p:cNvSpPr>
              <a:spLocks noChangeArrowheads="1"/>
            </p:cNvSpPr>
            <p:nvPr/>
          </p:nvSpPr>
          <p:spPr bwMode="gray">
            <a:xfrm>
              <a:off x="4027" y="3016"/>
              <a:ext cx="515" cy="505"/>
            </a:xfrm>
            <a:prstGeom prst="ellipse">
              <a:avLst/>
            </a:prstGeom>
            <a:gradFill rotWithShape="1">
              <a:gsLst>
                <a:gs pos="0">
                  <a:schemeClr val="folHlink">
                    <a:gamma/>
                    <a:shade val="44314"/>
                    <a:invGamma/>
                  </a:schemeClr>
                </a:gs>
                <a:gs pos="50000">
                  <a:schemeClr val="folHlink"/>
                </a:gs>
                <a:gs pos="100000">
                  <a:schemeClr val="folHlink">
                    <a:gamma/>
                    <a:shade val="44314"/>
                    <a:invGamma/>
                  </a:schemeClr>
                </a:gs>
              </a:gsLst>
              <a:lin ang="5400000" scaled="1"/>
            </a:gra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pic>
          <p:nvPicPr>
            <p:cNvPr id="21" name="Picture 55" descr="sphere_highlight"/>
            <p:cNvPicPr>
              <a:picLocks noChangeAspect="1" noChangeArrowheads="1"/>
            </p:cNvPicPr>
            <p:nvPr/>
          </p:nvPicPr>
          <p:blipFill>
            <a:blip r:embed="rId3"/>
            <a:srcRect/>
            <a:stretch>
              <a:fillRect/>
            </a:stretch>
          </p:blipFill>
          <p:spPr bwMode="gray">
            <a:xfrm>
              <a:off x="4046" y="3018"/>
              <a:ext cx="470" cy="241"/>
            </a:xfrm>
            <a:prstGeom prst="rect">
              <a:avLst/>
            </a:prstGeom>
            <a:noFill/>
            <a:ln w="9525">
              <a:noFill/>
              <a:miter lim="800000"/>
              <a:headEnd/>
              <a:tailEnd/>
            </a:ln>
          </p:spPr>
        </p:pic>
      </p:grpSp>
      <p:pic>
        <p:nvPicPr>
          <p:cNvPr id="22" name="Picture 3"/>
          <p:cNvPicPr>
            <a:picLocks noChangeAspect="1" noChangeArrowheads="1"/>
          </p:cNvPicPr>
          <p:nvPr/>
        </p:nvPicPr>
        <p:blipFill>
          <a:blip r:embed="rId4"/>
          <a:srcRect/>
          <a:stretch>
            <a:fillRect/>
          </a:stretch>
        </p:blipFill>
        <p:spPr bwMode="auto">
          <a:xfrm>
            <a:off x="7078663" y="0"/>
            <a:ext cx="2065337" cy="568325"/>
          </a:xfrm>
          <a:prstGeom prst="rect">
            <a:avLst/>
          </a:prstGeom>
          <a:noFill/>
          <a:ln w="9525">
            <a:noFill/>
            <a:miter lim="800000"/>
            <a:headEnd/>
            <a:tailEnd/>
          </a:ln>
        </p:spPr>
      </p:pic>
      <p:pic>
        <p:nvPicPr>
          <p:cNvPr id="23" name="图片 8" descr="未命名1.jpg"/>
          <p:cNvPicPr>
            <a:picLocks noChangeAspect="1"/>
          </p:cNvPicPr>
          <p:nvPr/>
        </p:nvPicPr>
        <p:blipFill>
          <a:blip r:embed="rId5"/>
          <a:srcRect/>
          <a:stretch>
            <a:fillRect/>
          </a:stretch>
        </p:blipFill>
        <p:spPr bwMode="auto">
          <a:xfrm>
            <a:off x="0" y="202920"/>
            <a:ext cx="1894114" cy="170827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24" name="图片 23" descr="01300000230801121933581522674_s.jpg"/>
          <p:cNvPicPr>
            <a:picLocks noChangeAspect="1"/>
          </p:cNvPicPr>
          <p:nvPr/>
        </p:nvPicPr>
        <p:blipFill>
          <a:blip r:embed="rId6"/>
          <a:stretch>
            <a:fillRect/>
          </a:stretch>
        </p:blipFill>
        <p:spPr>
          <a:xfrm>
            <a:off x="946387" y="3177810"/>
            <a:ext cx="1922416" cy="147546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5" name="图片 24" descr="u=3313918882,4287038985&amp;fm=23&amp;gp=0.jpg"/>
          <p:cNvPicPr>
            <a:picLocks noChangeAspect="1"/>
          </p:cNvPicPr>
          <p:nvPr/>
        </p:nvPicPr>
        <p:blipFill>
          <a:blip r:embed="rId7"/>
          <a:stretch>
            <a:fillRect/>
          </a:stretch>
        </p:blipFill>
        <p:spPr>
          <a:xfrm>
            <a:off x="3505061" y="4985479"/>
            <a:ext cx="1519823" cy="1519823"/>
          </a:xfrm>
          <a:prstGeom prst="ellipse">
            <a:avLst/>
          </a:prstGeom>
          <a:ln>
            <a:noFill/>
          </a:ln>
          <a:effectLst>
            <a:softEdge rad="112500"/>
          </a:effectLst>
        </p:spPr>
      </p:pic>
      <p:sp>
        <p:nvSpPr>
          <p:cNvPr id="26" name="Rectangle 41"/>
          <p:cNvSpPr txBox="1">
            <a:spLocks noChangeArrowheads="1"/>
          </p:cNvSpPr>
          <p:nvPr/>
        </p:nvSpPr>
        <p:spPr>
          <a:xfrm>
            <a:off x="3892550" y="3052763"/>
            <a:ext cx="4729163" cy="944562"/>
          </a:xfrm>
          <a:prstGeom prst="rect">
            <a:avLst/>
          </a:prstGeom>
          <a:effectLst>
            <a:outerShdw dist="17961" dir="2700000" algn="ctr" rotWithShape="0">
              <a:srgbClr val="F8F8F8">
                <a:alpha val="50000"/>
              </a:srgbClr>
            </a:outerShdw>
          </a:effectLst>
        </p:spPr>
        <p:txBody>
          <a:bodyPr/>
          <a:lstStyle/>
          <a:p>
            <a:pPr>
              <a:defRPr/>
            </a:pPr>
            <a:r>
              <a:rPr lang="en-US" altLang="zh-CN" sz="5400" b="1" kern="0" dirty="0">
                <a:solidFill>
                  <a:schemeClr val="tx2"/>
                </a:solidFill>
                <a:latin typeface="华文隶书" pitchFamily="2" charset="-122"/>
                <a:ea typeface="华文隶书" pitchFamily="2" charset="-122"/>
                <a:cs typeface="+mj-cs"/>
              </a:rPr>
              <a:t>Think  You !</a:t>
            </a:r>
          </a:p>
        </p:txBody>
      </p:sp>
      <p:sp>
        <p:nvSpPr>
          <p:cNvPr id="27" name="TextBox 26"/>
          <p:cNvSpPr txBox="1"/>
          <p:nvPr/>
        </p:nvSpPr>
        <p:spPr>
          <a:xfrm>
            <a:off x="1501775" y="1449388"/>
            <a:ext cx="7589838" cy="708025"/>
          </a:xfrm>
          <a:prstGeom prst="rect">
            <a:avLst/>
          </a:prstGeom>
          <a:noFill/>
        </p:spPr>
        <p:txBody>
          <a:bodyPr>
            <a:spAutoFit/>
          </a:bodyPr>
          <a:lstStyle/>
          <a:p>
            <a:pPr>
              <a:defRPr/>
            </a:pPr>
            <a:r>
              <a:rPr lang="zh-CN" altLang="en-US" sz="4000" dirty="0">
                <a:latin typeface="华文隶书" pitchFamily="2" charset="-122"/>
                <a:ea typeface="华文隶书" pitchFamily="2" charset="-122"/>
                <a:cs typeface="Arial Unicode MS" pitchFamily="34" charset="-122"/>
              </a:rPr>
              <a:t>上海财友网络科技服务有限公司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1" fill="hold" grpId="0" nodeType="withEffect">
                                  <p:stCondLst>
                                    <p:cond delay="200"/>
                                  </p:stCondLst>
                                  <p:childTnLst>
                                    <p:set>
                                      <p:cBhvr>
                                        <p:cTn id="9" dur="1" fill="hold">
                                          <p:stCondLst>
                                            <p:cond delay="0"/>
                                          </p:stCondLst>
                                        </p:cTn>
                                        <p:tgtEl>
                                          <p:spTgt spid="2"/>
                                        </p:tgtEl>
                                        <p:attrNameLst>
                                          <p:attrName>style.visibility</p:attrName>
                                        </p:attrNameLst>
                                      </p:cBhvr>
                                      <p:to>
                                        <p:strVal val="visible"/>
                                      </p:to>
                                    </p:set>
                                    <p:animEffect transition="in" filter="wipe(up)">
                                      <p:cBhvr>
                                        <p:cTn id="10" dur="500"/>
                                        <p:tgtEl>
                                          <p:spTgt spid="2"/>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500"/>
                                        <p:tgtEl>
                                          <p:spTgt spid="6"/>
                                        </p:tgtEl>
                                      </p:cBhvr>
                                    </p:animEffect>
                                  </p:childTnLst>
                                </p:cTn>
                              </p:par>
                              <p:par>
                                <p:cTn id="14" presetID="22" presetClass="entr" presetSubtype="1" fill="hold" grpId="0" nodeType="withEffect">
                                  <p:stCondLst>
                                    <p:cond delay="800"/>
                                  </p:stCondLst>
                                  <p:childTnLst>
                                    <p:set>
                                      <p:cBhvr>
                                        <p:cTn id="15" dur="1" fill="hold">
                                          <p:stCondLst>
                                            <p:cond delay="0"/>
                                          </p:stCondLst>
                                        </p:cTn>
                                        <p:tgtEl>
                                          <p:spTgt spid="7"/>
                                        </p:tgtEl>
                                        <p:attrNameLst>
                                          <p:attrName>style.visibility</p:attrName>
                                        </p:attrNameLst>
                                      </p:cBhvr>
                                      <p:to>
                                        <p:strVal val="visible"/>
                                      </p:to>
                                    </p:set>
                                    <p:animEffect transition="in" filter="wipe(up)">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anim calcmode="lin" valueType="num">
                                      <p:cBhvr>
                                        <p:cTn id="20" dur="500" fill="hold"/>
                                        <p:tgtEl>
                                          <p:spTgt spid="8"/>
                                        </p:tgtEl>
                                        <p:attrNameLst>
                                          <p:attrName>ppt_x</p:attrName>
                                        </p:attrNameLst>
                                      </p:cBhvr>
                                      <p:tavLst>
                                        <p:tav tm="0">
                                          <p:val>
                                            <p:strVal val="#ppt_x"/>
                                          </p:val>
                                        </p:tav>
                                        <p:tav tm="100000">
                                          <p:val>
                                            <p:strVal val="#ppt_x"/>
                                          </p:val>
                                        </p:tav>
                                      </p:tavLst>
                                    </p:anim>
                                    <p:anim calcmode="lin" valueType="num">
                                      <p:cBhvr>
                                        <p:cTn id="21" dur="500" fill="hold"/>
                                        <p:tgtEl>
                                          <p:spTgt spid="8"/>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150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anim calcmode="lin" valueType="num">
                                      <p:cBhvr>
                                        <p:cTn id="25" dur="500" fill="hold"/>
                                        <p:tgtEl>
                                          <p:spTgt spid="9"/>
                                        </p:tgtEl>
                                        <p:attrNameLst>
                                          <p:attrName>ppt_x</p:attrName>
                                        </p:attrNameLst>
                                      </p:cBhvr>
                                      <p:tavLst>
                                        <p:tav tm="0">
                                          <p:val>
                                            <p:strVal val="#ppt_x"/>
                                          </p:val>
                                        </p:tav>
                                        <p:tav tm="100000">
                                          <p:val>
                                            <p:strVal val="#ppt_x"/>
                                          </p:val>
                                        </p:tav>
                                      </p:tavLst>
                                    </p:anim>
                                    <p:anim calcmode="lin" valueType="num">
                                      <p:cBhvr>
                                        <p:cTn id="26" dur="500" fill="hold"/>
                                        <p:tgtEl>
                                          <p:spTgt spid="9"/>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190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anim calcmode="lin" valueType="num">
                                      <p:cBhvr>
                                        <p:cTn id="30" dur="500" fill="hold"/>
                                        <p:tgtEl>
                                          <p:spTgt spid="4"/>
                                        </p:tgtEl>
                                        <p:attrNameLst>
                                          <p:attrName>ppt_x</p:attrName>
                                        </p:attrNameLst>
                                      </p:cBhvr>
                                      <p:tavLst>
                                        <p:tav tm="0">
                                          <p:val>
                                            <p:strVal val="#ppt_x"/>
                                          </p:val>
                                        </p:tav>
                                        <p:tav tm="100000">
                                          <p:val>
                                            <p:strVal val="#ppt_x"/>
                                          </p:val>
                                        </p:tav>
                                      </p:tavLst>
                                    </p:anim>
                                    <p:anim calcmode="lin" valueType="num">
                                      <p:cBhvr>
                                        <p:cTn id="31" dur="500" fill="hold"/>
                                        <p:tgtEl>
                                          <p:spTgt spid="4"/>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230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anim calcmode="lin" valueType="num">
                                      <p:cBhvr>
                                        <p:cTn id="35" dur="500" fill="hold"/>
                                        <p:tgtEl>
                                          <p:spTgt spid="5"/>
                                        </p:tgtEl>
                                        <p:attrNameLst>
                                          <p:attrName>ppt_x</p:attrName>
                                        </p:attrNameLst>
                                      </p:cBhvr>
                                      <p:tavLst>
                                        <p:tav tm="0">
                                          <p:val>
                                            <p:strVal val="#ppt_x"/>
                                          </p:val>
                                        </p:tav>
                                        <p:tav tm="100000">
                                          <p:val>
                                            <p:strVal val="#ppt_x"/>
                                          </p:val>
                                        </p:tav>
                                      </p:tavLst>
                                    </p:anim>
                                    <p:anim calcmode="lin" valueType="num">
                                      <p:cBhvr>
                                        <p:cTn id="36" dur="500" fill="hold"/>
                                        <p:tgtEl>
                                          <p:spTgt spid="5"/>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26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anim calcmode="lin" valueType="num">
                                      <p:cBhvr>
                                        <p:cTn id="40" dur="500" fill="hold"/>
                                        <p:tgtEl>
                                          <p:spTgt spid="10"/>
                                        </p:tgtEl>
                                        <p:attrNameLst>
                                          <p:attrName>ppt_x</p:attrName>
                                        </p:attrNameLst>
                                      </p:cBhvr>
                                      <p:tavLst>
                                        <p:tav tm="0">
                                          <p:val>
                                            <p:strVal val="#ppt_x"/>
                                          </p:val>
                                        </p:tav>
                                        <p:tav tm="100000">
                                          <p:val>
                                            <p:strVal val="#ppt_x"/>
                                          </p:val>
                                        </p:tav>
                                      </p:tavLst>
                                    </p:anim>
                                    <p:anim calcmode="lin" valueType="num">
                                      <p:cBhvr>
                                        <p:cTn id="41" dur="500" fill="hold"/>
                                        <p:tgtEl>
                                          <p:spTgt spid="1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260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anim calcmode="lin" valueType="num">
                                      <p:cBhvr>
                                        <p:cTn id="45" dur="500" fill="hold"/>
                                        <p:tgtEl>
                                          <p:spTgt spid="14"/>
                                        </p:tgtEl>
                                        <p:attrNameLst>
                                          <p:attrName>ppt_x</p:attrName>
                                        </p:attrNameLst>
                                      </p:cBhvr>
                                      <p:tavLst>
                                        <p:tav tm="0">
                                          <p:val>
                                            <p:strVal val="#ppt_x"/>
                                          </p:val>
                                        </p:tav>
                                        <p:tav tm="100000">
                                          <p:val>
                                            <p:strVal val="#ppt_x"/>
                                          </p:val>
                                        </p:tav>
                                      </p:tavLst>
                                    </p:anim>
                                    <p:anim calcmode="lin" valueType="num">
                                      <p:cBhvr>
                                        <p:cTn id="46" dur="500" fill="hold"/>
                                        <p:tgtEl>
                                          <p:spTgt spid="14"/>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250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anim calcmode="lin" valueType="num">
                                      <p:cBhvr>
                                        <p:cTn id="50" dur="500" fill="hold"/>
                                        <p:tgtEl>
                                          <p:spTgt spid="13"/>
                                        </p:tgtEl>
                                        <p:attrNameLst>
                                          <p:attrName>ppt_x</p:attrName>
                                        </p:attrNameLst>
                                      </p:cBhvr>
                                      <p:tavLst>
                                        <p:tav tm="0">
                                          <p:val>
                                            <p:strVal val="#ppt_x"/>
                                          </p:val>
                                        </p:tav>
                                        <p:tav tm="100000">
                                          <p:val>
                                            <p:strVal val="#ppt_x"/>
                                          </p:val>
                                        </p:tav>
                                      </p:tavLst>
                                    </p:anim>
                                    <p:anim calcmode="lin" valueType="num">
                                      <p:cBhvr>
                                        <p:cTn id="51" dur="500" fill="hold"/>
                                        <p:tgtEl>
                                          <p:spTgt spid="13"/>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240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500"/>
                                        <p:tgtEl>
                                          <p:spTgt spid="15"/>
                                        </p:tgtEl>
                                      </p:cBhvr>
                                    </p:animEffect>
                                    <p:anim calcmode="lin" valueType="num">
                                      <p:cBhvr>
                                        <p:cTn id="55" dur="500" fill="hold"/>
                                        <p:tgtEl>
                                          <p:spTgt spid="15"/>
                                        </p:tgtEl>
                                        <p:attrNameLst>
                                          <p:attrName>ppt_x</p:attrName>
                                        </p:attrNameLst>
                                      </p:cBhvr>
                                      <p:tavLst>
                                        <p:tav tm="0">
                                          <p:val>
                                            <p:strVal val="#ppt_x"/>
                                          </p:val>
                                        </p:tav>
                                        <p:tav tm="100000">
                                          <p:val>
                                            <p:strVal val="#ppt_x"/>
                                          </p:val>
                                        </p:tav>
                                      </p:tavLst>
                                    </p:anim>
                                    <p:anim calcmode="lin" valueType="num">
                                      <p:cBhvr>
                                        <p:cTn id="56" dur="500" fill="hold"/>
                                        <p:tgtEl>
                                          <p:spTgt spid="15"/>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200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anim calcmode="lin" valueType="num">
                                      <p:cBhvr>
                                        <p:cTn id="60" dur="500" fill="hold"/>
                                        <p:tgtEl>
                                          <p:spTgt spid="11"/>
                                        </p:tgtEl>
                                        <p:attrNameLst>
                                          <p:attrName>ppt_x</p:attrName>
                                        </p:attrNameLst>
                                      </p:cBhvr>
                                      <p:tavLst>
                                        <p:tav tm="0">
                                          <p:val>
                                            <p:strVal val="#ppt_x"/>
                                          </p:val>
                                        </p:tav>
                                        <p:tav tm="100000">
                                          <p:val>
                                            <p:strVal val="#ppt_x"/>
                                          </p:val>
                                        </p:tav>
                                      </p:tavLst>
                                    </p:anim>
                                    <p:anim calcmode="lin" valueType="num">
                                      <p:cBhvr>
                                        <p:cTn id="61" dur="500" fill="hold"/>
                                        <p:tgtEl>
                                          <p:spTgt spid="11"/>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180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500"/>
                                        <p:tgtEl>
                                          <p:spTgt spid="12"/>
                                        </p:tgtEl>
                                      </p:cBhvr>
                                    </p:animEffect>
                                    <p:anim calcmode="lin" valueType="num">
                                      <p:cBhvr>
                                        <p:cTn id="65" dur="500" fill="hold"/>
                                        <p:tgtEl>
                                          <p:spTgt spid="12"/>
                                        </p:tgtEl>
                                        <p:attrNameLst>
                                          <p:attrName>ppt_x</p:attrName>
                                        </p:attrNameLst>
                                      </p:cBhvr>
                                      <p:tavLst>
                                        <p:tav tm="0">
                                          <p:val>
                                            <p:strVal val="#ppt_x"/>
                                          </p:val>
                                        </p:tav>
                                        <p:tav tm="100000">
                                          <p:val>
                                            <p:strVal val="#ppt_x"/>
                                          </p:val>
                                        </p:tav>
                                      </p:tavLst>
                                    </p:anim>
                                    <p:anim calcmode="lin" valueType="num">
                                      <p:cBhvr>
                                        <p:cTn id="66" dur="500" fill="hold"/>
                                        <p:tgtEl>
                                          <p:spTgt spid="12"/>
                                        </p:tgtEl>
                                        <p:attrNameLst>
                                          <p:attrName>ppt_y</p:attrName>
                                        </p:attrNameLst>
                                      </p:cBhvr>
                                      <p:tavLst>
                                        <p:tav tm="0">
                                          <p:val>
                                            <p:strVal val="#ppt_y-.1"/>
                                          </p:val>
                                        </p:tav>
                                        <p:tav tm="100000">
                                          <p:val>
                                            <p:strVal val="#ppt_y"/>
                                          </p:val>
                                        </p:tav>
                                      </p:tavLst>
                                    </p:anim>
                                  </p:childTnLst>
                                </p:cTn>
                              </p:par>
                            </p:childTnLst>
                          </p:cTn>
                        </p:par>
                        <p:par>
                          <p:cTn id="67" fill="hold">
                            <p:stCondLst>
                              <p:cond delay="3100"/>
                            </p:stCondLst>
                            <p:childTnLst>
                              <p:par>
                                <p:cTn id="68" presetID="6" presetClass="emph" presetSubtype="0" fill="hold" grpId="1" nodeType="afterEffect">
                                  <p:stCondLst>
                                    <p:cond delay="0"/>
                                  </p:stCondLst>
                                  <p:childTnLst>
                                    <p:animScale>
                                      <p:cBhvr>
                                        <p:cTn id="69" dur="500" fill="hold"/>
                                        <p:tgtEl>
                                          <p:spTgt spid="3"/>
                                        </p:tgtEl>
                                      </p:cBhvr>
                                      <p:by x="150000" y="150000"/>
                                    </p:animScale>
                                  </p:childTnLst>
                                </p:cTn>
                              </p:par>
                              <p:par>
                                <p:cTn id="70" presetID="6" presetClass="emph" presetSubtype="0" fill="hold" grpId="1" nodeType="withEffect">
                                  <p:stCondLst>
                                    <p:cond delay="200"/>
                                  </p:stCondLst>
                                  <p:childTnLst>
                                    <p:animScale>
                                      <p:cBhvr>
                                        <p:cTn id="71" dur="500" fill="hold"/>
                                        <p:tgtEl>
                                          <p:spTgt spid="6"/>
                                        </p:tgtEl>
                                      </p:cBhvr>
                                      <p:by x="150000" y="150000"/>
                                    </p:animScale>
                                  </p:childTnLst>
                                </p:cTn>
                              </p:par>
                              <p:par>
                                <p:cTn id="72" presetID="6" presetClass="emph" presetSubtype="0" fill="hold" grpId="1" nodeType="withEffect">
                                  <p:stCondLst>
                                    <p:cond delay="400"/>
                                  </p:stCondLst>
                                  <p:childTnLst>
                                    <p:animScale>
                                      <p:cBhvr>
                                        <p:cTn id="73" dur="500" fill="hold"/>
                                        <p:tgtEl>
                                          <p:spTgt spid="7"/>
                                        </p:tgtEl>
                                      </p:cBhvr>
                                      <p:by x="150000" y="150000"/>
                                    </p:animScale>
                                  </p:childTnLst>
                                </p:cTn>
                              </p:par>
                              <p:par>
                                <p:cTn id="74" presetID="6" presetClass="emph" presetSubtype="0" fill="hold" grpId="1" nodeType="withEffect">
                                  <p:stCondLst>
                                    <p:cond delay="800"/>
                                  </p:stCondLst>
                                  <p:childTnLst>
                                    <p:animScale>
                                      <p:cBhvr>
                                        <p:cTn id="75" dur="500" fill="hold"/>
                                        <p:tgtEl>
                                          <p:spTgt spid="8"/>
                                        </p:tgtEl>
                                      </p:cBhvr>
                                      <p:by x="150000" y="150000"/>
                                    </p:animScale>
                                  </p:childTnLst>
                                </p:cTn>
                              </p:par>
                              <p:par>
                                <p:cTn id="76" presetID="6" presetClass="emph" presetSubtype="0" fill="hold" grpId="1" nodeType="withEffect">
                                  <p:stCondLst>
                                    <p:cond delay="1100"/>
                                  </p:stCondLst>
                                  <p:childTnLst>
                                    <p:animScale>
                                      <p:cBhvr>
                                        <p:cTn id="77" dur="500" fill="hold"/>
                                        <p:tgtEl>
                                          <p:spTgt spid="9"/>
                                        </p:tgtEl>
                                      </p:cBhvr>
                                      <p:by x="150000" y="150000"/>
                                    </p:animScale>
                                  </p:childTnLst>
                                </p:cTn>
                              </p:par>
                              <p:par>
                                <p:cTn id="78" presetID="6" presetClass="emph" presetSubtype="0" fill="hold" grpId="1" nodeType="withEffect">
                                  <p:stCondLst>
                                    <p:cond delay="1400"/>
                                  </p:stCondLst>
                                  <p:childTnLst>
                                    <p:animScale>
                                      <p:cBhvr>
                                        <p:cTn id="79" dur="500" fill="hold"/>
                                        <p:tgtEl>
                                          <p:spTgt spid="4"/>
                                        </p:tgtEl>
                                      </p:cBhvr>
                                      <p:by x="150000" y="150000"/>
                                    </p:animScale>
                                  </p:childTnLst>
                                </p:cTn>
                              </p:par>
                              <p:par>
                                <p:cTn id="80" presetID="6" presetClass="emph" presetSubtype="0" fill="hold" grpId="1" nodeType="withEffect">
                                  <p:stCondLst>
                                    <p:cond delay="1700"/>
                                  </p:stCondLst>
                                  <p:childTnLst>
                                    <p:animScale>
                                      <p:cBhvr>
                                        <p:cTn id="81" dur="500" fill="hold"/>
                                        <p:tgtEl>
                                          <p:spTgt spid="5"/>
                                        </p:tgtEl>
                                      </p:cBhvr>
                                      <p:by x="150000" y="150000"/>
                                    </p:animScale>
                                  </p:childTnLst>
                                </p:cTn>
                              </p:par>
                              <p:par>
                                <p:cTn id="82" presetID="6" presetClass="emph" presetSubtype="0" fill="hold" grpId="1" nodeType="withEffect">
                                  <p:stCondLst>
                                    <p:cond delay="2000"/>
                                  </p:stCondLst>
                                  <p:childTnLst>
                                    <p:animScale>
                                      <p:cBhvr>
                                        <p:cTn id="83" dur="500" fill="hold"/>
                                        <p:tgtEl>
                                          <p:spTgt spid="10"/>
                                        </p:tgtEl>
                                      </p:cBhvr>
                                      <p:by x="150000" y="150000"/>
                                    </p:animScale>
                                  </p:childTnLst>
                                </p:cTn>
                              </p:par>
                              <p:par>
                                <p:cTn id="84" presetID="6" presetClass="emph" presetSubtype="0" fill="hold" grpId="1" nodeType="withEffect">
                                  <p:stCondLst>
                                    <p:cond delay="2200"/>
                                  </p:stCondLst>
                                  <p:childTnLst>
                                    <p:animScale>
                                      <p:cBhvr>
                                        <p:cTn id="85" dur="500" fill="hold"/>
                                        <p:tgtEl>
                                          <p:spTgt spid="11"/>
                                        </p:tgtEl>
                                      </p:cBhvr>
                                      <p:by x="150000" y="150000"/>
                                    </p:animScale>
                                  </p:childTnLst>
                                </p:cTn>
                              </p:par>
                              <p:par>
                                <p:cTn id="86" presetID="6" presetClass="emph" presetSubtype="0" fill="hold" grpId="1" nodeType="withEffect">
                                  <p:stCondLst>
                                    <p:cond delay="2300"/>
                                  </p:stCondLst>
                                  <p:childTnLst>
                                    <p:animScale>
                                      <p:cBhvr>
                                        <p:cTn id="87" dur="500" fill="hold"/>
                                        <p:tgtEl>
                                          <p:spTgt spid="12"/>
                                        </p:tgtEl>
                                      </p:cBhvr>
                                      <p:by x="150000" y="150000"/>
                                    </p:animScale>
                                  </p:childTnLst>
                                </p:cTn>
                              </p:par>
                            </p:childTnLst>
                          </p:cTn>
                        </p:par>
                        <p:par>
                          <p:cTn id="88" fill="hold">
                            <p:stCondLst>
                              <p:cond delay="5900"/>
                            </p:stCondLst>
                            <p:childTnLst>
                              <p:par>
                                <p:cTn id="89" presetID="6" presetClass="emph" presetSubtype="0" fill="hold" grpId="1" nodeType="afterEffect">
                                  <p:stCondLst>
                                    <p:cond delay="0"/>
                                  </p:stCondLst>
                                  <p:childTnLst>
                                    <p:animScale>
                                      <p:cBhvr>
                                        <p:cTn id="90" dur="500" fill="hold"/>
                                        <p:tgtEl>
                                          <p:spTgt spid="2"/>
                                        </p:tgtEl>
                                      </p:cBhvr>
                                      <p:by x="150000" y="150000"/>
                                    </p:animScale>
                                  </p:childTnLst>
                                </p:cTn>
                              </p:par>
                              <p:par>
                                <p:cTn id="91" presetID="6" presetClass="emph" presetSubtype="0" fill="hold" grpId="1" nodeType="withEffect">
                                  <p:stCondLst>
                                    <p:cond delay="400"/>
                                  </p:stCondLst>
                                  <p:childTnLst>
                                    <p:animScale>
                                      <p:cBhvr>
                                        <p:cTn id="92" dur="500" fill="hold"/>
                                        <p:tgtEl>
                                          <p:spTgt spid="13"/>
                                        </p:tgtEl>
                                      </p:cBhvr>
                                      <p:by x="150000" y="150000"/>
                                    </p:animScale>
                                  </p:childTnLst>
                                </p:cTn>
                              </p:par>
                              <p:par>
                                <p:cTn id="93" presetID="6" presetClass="emph" presetSubtype="0" fill="hold" grpId="1" nodeType="withEffect">
                                  <p:stCondLst>
                                    <p:cond delay="800"/>
                                  </p:stCondLst>
                                  <p:childTnLst>
                                    <p:animScale>
                                      <p:cBhvr>
                                        <p:cTn id="94" dur="500" fill="hold"/>
                                        <p:tgtEl>
                                          <p:spTgt spid="14"/>
                                        </p:tgtEl>
                                      </p:cBhvr>
                                      <p:by x="150000" y="150000"/>
                                    </p:animScale>
                                  </p:childTnLst>
                                </p:cTn>
                              </p:par>
                              <p:par>
                                <p:cTn id="95" presetID="6" presetClass="emph" presetSubtype="0" fill="hold" grpId="1" nodeType="withEffect">
                                  <p:stCondLst>
                                    <p:cond delay="1100"/>
                                  </p:stCondLst>
                                  <p:childTnLst>
                                    <p:animScale>
                                      <p:cBhvr>
                                        <p:cTn id="96" dur="500" fill="hold"/>
                                        <p:tgtEl>
                                          <p:spTgt spid="15"/>
                                        </p:tgtEl>
                                      </p:cBhvr>
                                      <p:by x="150000" y="150000"/>
                                    </p:animScale>
                                  </p:childTnLst>
                                </p:cTn>
                              </p:par>
                              <p:par>
                                <p:cTn id="97" presetID="53" presetClass="entr" presetSubtype="0" fill="hold" nodeType="withEffect">
                                  <p:stCondLst>
                                    <p:cond delay="2200"/>
                                  </p:stCondLst>
                                  <p:childTnLst>
                                    <p:set>
                                      <p:cBhvr>
                                        <p:cTn id="98" dur="1" fill="hold">
                                          <p:stCondLst>
                                            <p:cond delay="0"/>
                                          </p:stCondLst>
                                        </p:cTn>
                                        <p:tgtEl>
                                          <p:spTgt spid="19"/>
                                        </p:tgtEl>
                                        <p:attrNameLst>
                                          <p:attrName>style.visibility</p:attrName>
                                        </p:attrNameLst>
                                      </p:cBhvr>
                                      <p:to>
                                        <p:strVal val="visible"/>
                                      </p:to>
                                    </p:set>
                                    <p:anim calcmode="lin" valueType="num">
                                      <p:cBhvr>
                                        <p:cTn id="99" dur="1000" fill="hold"/>
                                        <p:tgtEl>
                                          <p:spTgt spid="19"/>
                                        </p:tgtEl>
                                        <p:attrNameLst>
                                          <p:attrName>ppt_w</p:attrName>
                                        </p:attrNameLst>
                                      </p:cBhvr>
                                      <p:tavLst>
                                        <p:tav tm="0">
                                          <p:val>
                                            <p:fltVal val="0"/>
                                          </p:val>
                                        </p:tav>
                                        <p:tav tm="100000">
                                          <p:val>
                                            <p:strVal val="#ppt_w"/>
                                          </p:val>
                                        </p:tav>
                                      </p:tavLst>
                                    </p:anim>
                                    <p:anim calcmode="lin" valueType="num">
                                      <p:cBhvr>
                                        <p:cTn id="100" dur="1000" fill="hold"/>
                                        <p:tgtEl>
                                          <p:spTgt spid="19"/>
                                        </p:tgtEl>
                                        <p:attrNameLst>
                                          <p:attrName>ppt_h</p:attrName>
                                        </p:attrNameLst>
                                      </p:cBhvr>
                                      <p:tavLst>
                                        <p:tav tm="0">
                                          <p:val>
                                            <p:fltVal val="0"/>
                                          </p:val>
                                        </p:tav>
                                        <p:tav tm="100000">
                                          <p:val>
                                            <p:strVal val="#ppt_h"/>
                                          </p:val>
                                        </p:tav>
                                      </p:tavLst>
                                    </p:anim>
                                    <p:animEffect transition="in" filter="fade">
                                      <p:cBhvr>
                                        <p:cTn id="101" dur="1000"/>
                                        <p:tgtEl>
                                          <p:spTgt spid="19"/>
                                        </p:tgtEl>
                                      </p:cBhvr>
                                    </p:animEffect>
                                  </p:childTnLst>
                                </p:cTn>
                              </p:par>
                              <p:par>
                                <p:cTn id="102" presetID="37" presetClass="path" presetSubtype="0" accel="50000" decel="50000" fill="hold" nodeType="withEffect">
                                  <p:stCondLst>
                                    <p:cond delay="2300"/>
                                  </p:stCondLst>
                                  <p:childTnLst>
                                    <p:animMotion origin="layout" path="M 0.0559 -0.10479 C 0.0559 -0.10456 0.05156 -0.05136 0.0401 -0.02661 C 0.02864 -0.00185 -0.00226 0.00462 -0.0184 -0.00579 " pathEditMode="relative" rAng="0" ptsTypes="fsf">
                                      <p:cBhvr>
                                        <p:cTn id="103" dur="1000" fill="hold"/>
                                        <p:tgtEl>
                                          <p:spTgt spid="19"/>
                                        </p:tgtEl>
                                        <p:attrNameLst>
                                          <p:attrName>ppt_x</p:attrName>
                                          <p:attrName>ppt_y</p:attrName>
                                        </p:attrNameLst>
                                      </p:cBhvr>
                                      <p:rCtr x="-3715" y="5459"/>
                                    </p:animMotion>
                                  </p:childTnLst>
                                </p:cTn>
                              </p:par>
                              <p:par>
                                <p:cTn id="104" presetID="53" presetClass="entr" presetSubtype="0" fill="hold" nodeType="withEffect">
                                  <p:stCondLst>
                                    <p:cond delay="2800"/>
                                  </p:stCondLst>
                                  <p:childTnLst>
                                    <p:set>
                                      <p:cBhvr>
                                        <p:cTn id="105" dur="1" fill="hold">
                                          <p:stCondLst>
                                            <p:cond delay="0"/>
                                          </p:stCondLst>
                                        </p:cTn>
                                        <p:tgtEl>
                                          <p:spTgt spid="16"/>
                                        </p:tgtEl>
                                        <p:attrNameLst>
                                          <p:attrName>style.visibility</p:attrName>
                                        </p:attrNameLst>
                                      </p:cBhvr>
                                      <p:to>
                                        <p:strVal val="visible"/>
                                      </p:to>
                                    </p:set>
                                    <p:anim calcmode="lin" valueType="num">
                                      <p:cBhvr>
                                        <p:cTn id="106" dur="1000" fill="hold"/>
                                        <p:tgtEl>
                                          <p:spTgt spid="16"/>
                                        </p:tgtEl>
                                        <p:attrNameLst>
                                          <p:attrName>ppt_w</p:attrName>
                                        </p:attrNameLst>
                                      </p:cBhvr>
                                      <p:tavLst>
                                        <p:tav tm="0">
                                          <p:val>
                                            <p:fltVal val="0"/>
                                          </p:val>
                                        </p:tav>
                                        <p:tav tm="100000">
                                          <p:val>
                                            <p:strVal val="#ppt_w"/>
                                          </p:val>
                                        </p:tav>
                                      </p:tavLst>
                                    </p:anim>
                                    <p:anim calcmode="lin" valueType="num">
                                      <p:cBhvr>
                                        <p:cTn id="107" dur="1000" fill="hold"/>
                                        <p:tgtEl>
                                          <p:spTgt spid="16"/>
                                        </p:tgtEl>
                                        <p:attrNameLst>
                                          <p:attrName>ppt_h</p:attrName>
                                        </p:attrNameLst>
                                      </p:cBhvr>
                                      <p:tavLst>
                                        <p:tav tm="0">
                                          <p:val>
                                            <p:fltVal val="0"/>
                                          </p:val>
                                        </p:tav>
                                        <p:tav tm="100000">
                                          <p:val>
                                            <p:strVal val="#ppt_h"/>
                                          </p:val>
                                        </p:tav>
                                      </p:tavLst>
                                    </p:anim>
                                    <p:animEffect transition="in" filter="fade">
                                      <p:cBhvr>
                                        <p:cTn id="108" dur="1000"/>
                                        <p:tgtEl>
                                          <p:spTgt spid="16"/>
                                        </p:tgtEl>
                                      </p:cBhvr>
                                    </p:animEffect>
                                  </p:childTnLst>
                                </p:cTn>
                              </p:par>
                              <p:par>
                                <p:cTn id="109" presetID="37" presetClass="path" presetSubtype="0" accel="50000" decel="50000" fill="hold" nodeType="withEffect">
                                  <p:stCondLst>
                                    <p:cond delay="2800"/>
                                  </p:stCondLst>
                                  <p:childTnLst>
                                    <p:animMotion origin="layout" path="M 0.14236 -0.15476 C 0.14236 -0.15452 0.12535 -0.04603 0.10382 -0.01758 C 0.08229 0.01087 0.00382 0.02244 -0.0342 0.01874 " pathEditMode="relative" rAng="0" ptsTypes="fsf">
                                      <p:cBhvr>
                                        <p:cTn id="110" dur="1000" fill="hold"/>
                                        <p:tgtEl>
                                          <p:spTgt spid="16"/>
                                        </p:tgtEl>
                                        <p:attrNameLst>
                                          <p:attrName>ppt_x</p:attrName>
                                          <p:attrName>ppt_y</p:attrName>
                                        </p:attrNameLst>
                                      </p:cBhvr>
                                      <p:rCtr x="-8837" y="8860"/>
                                    </p:animMotion>
                                  </p:childTnLst>
                                </p:cTn>
                              </p:par>
                              <p:par>
                                <p:cTn id="111" presetID="29" presetClass="entr" presetSubtype="0" fill="hold" grpId="0" nodeType="withEffect">
                                  <p:stCondLst>
                                    <p:cond delay="2800"/>
                                  </p:stCondLst>
                                  <p:childTnLst>
                                    <p:set>
                                      <p:cBhvr>
                                        <p:cTn id="112" dur="1" fill="hold">
                                          <p:stCondLst>
                                            <p:cond delay="0"/>
                                          </p:stCondLst>
                                        </p:cTn>
                                        <p:tgtEl>
                                          <p:spTgt spid="26"/>
                                        </p:tgtEl>
                                        <p:attrNameLst>
                                          <p:attrName>style.visibility</p:attrName>
                                        </p:attrNameLst>
                                      </p:cBhvr>
                                      <p:to>
                                        <p:strVal val="visible"/>
                                      </p:to>
                                    </p:set>
                                    <p:anim calcmode="lin" valueType="num">
                                      <p:cBhvr>
                                        <p:cTn id="113" dur="1000" fill="hold"/>
                                        <p:tgtEl>
                                          <p:spTgt spid="26"/>
                                        </p:tgtEl>
                                        <p:attrNameLst>
                                          <p:attrName>ppt_x</p:attrName>
                                        </p:attrNameLst>
                                      </p:cBhvr>
                                      <p:tavLst>
                                        <p:tav tm="0">
                                          <p:val>
                                            <p:strVal val="#ppt_x-.2"/>
                                          </p:val>
                                        </p:tav>
                                        <p:tav tm="100000">
                                          <p:val>
                                            <p:strVal val="#ppt_x"/>
                                          </p:val>
                                        </p:tav>
                                      </p:tavLst>
                                    </p:anim>
                                    <p:anim calcmode="lin" valueType="num">
                                      <p:cBhvr>
                                        <p:cTn id="114" dur="1000" fill="hold"/>
                                        <p:tgtEl>
                                          <p:spTgt spid="26"/>
                                        </p:tgtEl>
                                        <p:attrNameLst>
                                          <p:attrName>ppt_y</p:attrName>
                                        </p:attrNameLst>
                                      </p:cBhvr>
                                      <p:tavLst>
                                        <p:tav tm="0">
                                          <p:val>
                                            <p:strVal val="#ppt_y"/>
                                          </p:val>
                                        </p:tav>
                                        <p:tav tm="100000">
                                          <p:val>
                                            <p:strVal val="#ppt_y"/>
                                          </p:val>
                                        </p:tav>
                                      </p:tavLst>
                                    </p:anim>
                                    <p:animEffect transition="in" filter="wipe(right)" prLst="gradientSize: 0.1">
                                      <p:cBhvr>
                                        <p:cTn id="115"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26" grpId="0"/>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2_标题和内容">
    <p:spTree>
      <p:nvGrpSpPr>
        <p:cNvPr id="1" name=""/>
        <p:cNvGrpSpPr/>
        <p:nvPr/>
      </p:nvGrpSpPr>
      <p:grpSpPr>
        <a:xfrm>
          <a:off x="0" y="0"/>
          <a:ext cx="0" cy="0"/>
          <a:chOff x="0" y="0"/>
          <a:chExt cx="0" cy="0"/>
        </a:xfrm>
      </p:grpSpPr>
    </p:spTree>
  </p:cSld>
  <p:clrMapOvr>
    <a:masterClrMapping/>
  </p:clrMapOvr>
  <p:transition>
    <p:random/>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_标题和内容">
    <p:spTree>
      <p:nvGrpSpPr>
        <p:cNvPr id="1" name=""/>
        <p:cNvGrpSpPr/>
        <p:nvPr/>
      </p:nvGrpSpPr>
      <p:grpSpPr>
        <a:xfrm>
          <a:off x="0" y="0"/>
          <a:ext cx="0" cy="0"/>
          <a:chOff x="0" y="0"/>
          <a:chExt cx="0" cy="0"/>
        </a:xfrm>
      </p:grpSpPr>
    </p:spTree>
  </p:cSld>
  <p:clrMapOvr>
    <a:masterClrMapping/>
  </p:clrMapOvr>
  <p:transition>
    <p:random/>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4_标题和内容">
    <p:spTree>
      <p:nvGrpSpPr>
        <p:cNvPr id="1" name=""/>
        <p:cNvGrpSpPr/>
        <p:nvPr/>
      </p:nvGrpSpPr>
      <p:grpSpPr>
        <a:xfrm>
          <a:off x="0" y="0"/>
          <a:ext cx="0" cy="0"/>
          <a:chOff x="0" y="0"/>
          <a:chExt cx="0" cy="0"/>
        </a:xfrm>
      </p:grpSpPr>
    </p:spTree>
  </p:cSld>
  <p:clrMapOvr>
    <a:masterClrMapping/>
  </p:clrMapOvr>
  <p:transition>
    <p:random/>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showMasterPhAnim="0" preserve="1" userDrawn="1">
  <p:cSld name="标题幻灯片">
    <p:bg bwMode="gray">
      <p:bgPr>
        <a:solidFill>
          <a:schemeClr val="bg1"/>
        </a:solidFill>
        <a:effectLst/>
      </p:bgPr>
    </p:bg>
    <p:spTree>
      <p:nvGrpSpPr>
        <p:cNvPr id="1" name=""/>
        <p:cNvGrpSpPr/>
        <p:nvPr/>
      </p:nvGrpSpPr>
      <p:grpSpPr>
        <a:xfrm>
          <a:off x="0" y="0"/>
          <a:ext cx="0" cy="0"/>
          <a:chOff x="0" y="0"/>
          <a:chExt cx="0" cy="0"/>
        </a:xfrm>
      </p:grpSpPr>
      <p:sp>
        <p:nvSpPr>
          <p:cNvPr id="2" name="Rectangle 1642"/>
          <p:cNvSpPr>
            <a:spLocks noChangeArrowheads="1"/>
          </p:cNvSpPr>
          <p:nvPr/>
        </p:nvSpPr>
        <p:spPr bwMode="gray">
          <a:xfrm>
            <a:off x="3071813" y="0"/>
            <a:ext cx="1417637" cy="6858000"/>
          </a:xfrm>
          <a:prstGeom prst="rect">
            <a:avLst/>
          </a:prstGeom>
          <a:solidFill>
            <a:schemeClr val="accent2">
              <a:alpha val="70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3" name="Rectangle 1634"/>
          <p:cNvSpPr>
            <a:spLocks noChangeArrowheads="1"/>
          </p:cNvSpPr>
          <p:nvPr/>
        </p:nvSpPr>
        <p:spPr bwMode="gray">
          <a:xfrm>
            <a:off x="0" y="0"/>
            <a:ext cx="3152775" cy="6858000"/>
          </a:xfrm>
          <a:prstGeom prst="rect">
            <a:avLst/>
          </a:prstGeom>
          <a:gradFill rotWithShape="1">
            <a:gsLst>
              <a:gs pos="0">
                <a:schemeClr val="accent2"/>
              </a:gs>
              <a:gs pos="100000">
                <a:schemeClr val="accent2">
                  <a:gamma/>
                  <a:shade val="85882"/>
                  <a:invGamma/>
                </a:schemeClr>
              </a:gs>
            </a:gsLst>
            <a:lin ang="5400000" scaled="1"/>
          </a:gra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4" name="Rectangle 1596"/>
          <p:cNvSpPr>
            <a:spLocks noChangeArrowheads="1"/>
          </p:cNvSpPr>
          <p:nvPr/>
        </p:nvSpPr>
        <p:spPr bwMode="gray">
          <a:xfrm>
            <a:off x="6902450" y="-11113"/>
            <a:ext cx="303213" cy="6858001"/>
          </a:xfrm>
          <a:prstGeom prst="rect">
            <a:avLst/>
          </a:prstGeom>
          <a:solidFill>
            <a:schemeClr val="accent2">
              <a:alpha val="30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5" name="Rectangle 1597"/>
          <p:cNvSpPr>
            <a:spLocks noChangeArrowheads="1"/>
          </p:cNvSpPr>
          <p:nvPr/>
        </p:nvSpPr>
        <p:spPr bwMode="gray">
          <a:xfrm>
            <a:off x="7158038" y="12700"/>
            <a:ext cx="227012" cy="6858000"/>
          </a:xfrm>
          <a:prstGeom prst="rect">
            <a:avLst/>
          </a:prstGeom>
          <a:solidFill>
            <a:schemeClr val="accent2">
              <a:alpha val="20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6" name="Rectangle 1592"/>
          <p:cNvSpPr>
            <a:spLocks noChangeArrowheads="1"/>
          </p:cNvSpPr>
          <p:nvPr/>
        </p:nvSpPr>
        <p:spPr bwMode="gray">
          <a:xfrm>
            <a:off x="4375150" y="0"/>
            <a:ext cx="1060450" cy="6858000"/>
          </a:xfrm>
          <a:prstGeom prst="rect">
            <a:avLst/>
          </a:prstGeom>
          <a:solidFill>
            <a:schemeClr val="accent2">
              <a:alpha val="64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7" name="Rectangle 1593"/>
          <p:cNvSpPr>
            <a:spLocks noChangeArrowheads="1"/>
          </p:cNvSpPr>
          <p:nvPr/>
        </p:nvSpPr>
        <p:spPr bwMode="gray">
          <a:xfrm>
            <a:off x="5359400" y="-17463"/>
            <a:ext cx="728663" cy="6938963"/>
          </a:xfrm>
          <a:prstGeom prst="rect">
            <a:avLst/>
          </a:prstGeom>
          <a:solidFill>
            <a:schemeClr val="accent2">
              <a:alpha val="53999"/>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8" name="Rectangle 1594"/>
          <p:cNvSpPr>
            <a:spLocks noChangeArrowheads="1"/>
          </p:cNvSpPr>
          <p:nvPr/>
        </p:nvSpPr>
        <p:spPr bwMode="gray">
          <a:xfrm>
            <a:off x="6018213" y="-19050"/>
            <a:ext cx="547687" cy="6938963"/>
          </a:xfrm>
          <a:prstGeom prst="rect">
            <a:avLst/>
          </a:prstGeom>
          <a:solidFill>
            <a:schemeClr val="accent2">
              <a:alpha val="47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9" name="Rectangle 1595"/>
          <p:cNvSpPr>
            <a:spLocks noChangeArrowheads="1"/>
          </p:cNvSpPr>
          <p:nvPr/>
        </p:nvSpPr>
        <p:spPr bwMode="gray">
          <a:xfrm>
            <a:off x="6505575" y="0"/>
            <a:ext cx="446088" cy="6858000"/>
          </a:xfrm>
          <a:prstGeom prst="rect">
            <a:avLst/>
          </a:prstGeom>
          <a:solidFill>
            <a:schemeClr val="accent2">
              <a:alpha val="37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0" name="Rectangle 1622"/>
          <p:cNvSpPr>
            <a:spLocks noChangeArrowheads="1"/>
          </p:cNvSpPr>
          <p:nvPr/>
        </p:nvSpPr>
        <p:spPr bwMode="gray">
          <a:xfrm>
            <a:off x="7339013" y="52388"/>
            <a:ext cx="136525" cy="6858000"/>
          </a:xfrm>
          <a:prstGeom prst="rect">
            <a:avLst/>
          </a:prstGeom>
          <a:solidFill>
            <a:schemeClr val="accent2">
              <a:alpha val="14999"/>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1" name="Rectangle 1623"/>
          <p:cNvSpPr>
            <a:spLocks noChangeArrowheads="1"/>
          </p:cNvSpPr>
          <p:nvPr/>
        </p:nvSpPr>
        <p:spPr bwMode="gray">
          <a:xfrm>
            <a:off x="8366125" y="20638"/>
            <a:ext cx="344488" cy="6858000"/>
          </a:xfrm>
          <a:prstGeom prst="rect">
            <a:avLst/>
          </a:prstGeom>
          <a:solidFill>
            <a:schemeClr val="accent2">
              <a:alpha val="23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2" name="Rectangle 1624"/>
          <p:cNvSpPr>
            <a:spLocks noChangeArrowheads="1"/>
          </p:cNvSpPr>
          <p:nvPr/>
        </p:nvSpPr>
        <p:spPr bwMode="gray">
          <a:xfrm>
            <a:off x="8664575" y="0"/>
            <a:ext cx="474663" cy="6858000"/>
          </a:xfrm>
          <a:prstGeom prst="rect">
            <a:avLst/>
          </a:prstGeom>
          <a:solidFill>
            <a:schemeClr val="accent2">
              <a:alpha val="28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3" name="Rectangle 1643"/>
          <p:cNvSpPr>
            <a:spLocks noChangeArrowheads="1"/>
          </p:cNvSpPr>
          <p:nvPr/>
        </p:nvSpPr>
        <p:spPr bwMode="gray">
          <a:xfrm>
            <a:off x="7953375" y="4763"/>
            <a:ext cx="136525" cy="6858000"/>
          </a:xfrm>
          <a:prstGeom prst="rect">
            <a:avLst/>
          </a:prstGeom>
          <a:solidFill>
            <a:schemeClr val="accent2">
              <a:alpha val="6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4" name="Rectangle 1644"/>
          <p:cNvSpPr>
            <a:spLocks noChangeArrowheads="1"/>
          </p:cNvSpPr>
          <p:nvPr/>
        </p:nvSpPr>
        <p:spPr bwMode="gray">
          <a:xfrm>
            <a:off x="8045450" y="4763"/>
            <a:ext cx="168275" cy="6858000"/>
          </a:xfrm>
          <a:prstGeom prst="rect">
            <a:avLst/>
          </a:prstGeom>
          <a:solidFill>
            <a:schemeClr val="accent2">
              <a:alpha val="12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5" name="Rectangle 1645"/>
          <p:cNvSpPr>
            <a:spLocks noChangeArrowheads="1"/>
          </p:cNvSpPr>
          <p:nvPr/>
        </p:nvSpPr>
        <p:spPr bwMode="gray">
          <a:xfrm>
            <a:off x="8177213" y="-11113"/>
            <a:ext cx="230187" cy="6858001"/>
          </a:xfrm>
          <a:prstGeom prst="rect">
            <a:avLst/>
          </a:prstGeom>
          <a:solidFill>
            <a:schemeClr val="accent2">
              <a:alpha val="17999"/>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grpSp>
        <p:nvGrpSpPr>
          <p:cNvPr id="16" name="Group 50"/>
          <p:cNvGrpSpPr>
            <a:grpSpLocks/>
          </p:cNvGrpSpPr>
          <p:nvPr userDrawn="1"/>
        </p:nvGrpSpPr>
        <p:grpSpPr bwMode="auto">
          <a:xfrm>
            <a:off x="6216650" y="6000750"/>
            <a:ext cx="669925" cy="654050"/>
            <a:chOff x="4027" y="3016"/>
            <a:chExt cx="515" cy="505"/>
          </a:xfrm>
        </p:grpSpPr>
        <p:sp>
          <p:nvSpPr>
            <p:cNvPr id="17" name="Oval 51"/>
            <p:cNvSpPr>
              <a:spLocks noChangeArrowheads="1"/>
            </p:cNvSpPr>
            <p:nvPr/>
          </p:nvSpPr>
          <p:spPr bwMode="gray">
            <a:xfrm>
              <a:off x="4027" y="3016"/>
              <a:ext cx="515" cy="505"/>
            </a:xfrm>
            <a:prstGeom prst="ellipse">
              <a:avLst/>
            </a:prstGeom>
            <a:gradFill rotWithShape="1">
              <a:gsLst>
                <a:gs pos="0">
                  <a:schemeClr val="hlink">
                    <a:gamma/>
                    <a:shade val="44314"/>
                    <a:invGamma/>
                  </a:schemeClr>
                </a:gs>
                <a:gs pos="50000">
                  <a:schemeClr val="hlink"/>
                </a:gs>
                <a:gs pos="100000">
                  <a:schemeClr val="hlink">
                    <a:gamma/>
                    <a:shade val="44314"/>
                    <a:invGamma/>
                  </a:schemeClr>
                </a:gs>
              </a:gsLst>
              <a:lin ang="5400000" scaled="1"/>
            </a:gra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pic>
          <p:nvPicPr>
            <p:cNvPr id="18" name="Picture 52" descr="sphere_highlight"/>
            <p:cNvPicPr>
              <a:picLocks noChangeAspect="1" noChangeArrowheads="1"/>
            </p:cNvPicPr>
            <p:nvPr/>
          </p:nvPicPr>
          <p:blipFill>
            <a:blip r:embed="rId2"/>
            <a:srcRect/>
            <a:stretch>
              <a:fillRect/>
            </a:stretch>
          </p:blipFill>
          <p:spPr bwMode="gray">
            <a:xfrm>
              <a:off x="4046" y="3018"/>
              <a:ext cx="470" cy="241"/>
            </a:xfrm>
            <a:prstGeom prst="rect">
              <a:avLst/>
            </a:prstGeom>
            <a:noFill/>
            <a:ln w="9525">
              <a:noFill/>
              <a:miter lim="800000"/>
              <a:headEnd/>
              <a:tailEnd/>
            </a:ln>
          </p:spPr>
        </p:pic>
      </p:grpSp>
      <p:grpSp>
        <p:nvGrpSpPr>
          <p:cNvPr id="19" name="Group 53"/>
          <p:cNvGrpSpPr>
            <a:grpSpLocks/>
          </p:cNvGrpSpPr>
          <p:nvPr userDrawn="1"/>
        </p:nvGrpSpPr>
        <p:grpSpPr bwMode="auto">
          <a:xfrm>
            <a:off x="8548688" y="5816600"/>
            <a:ext cx="349250" cy="339725"/>
            <a:chOff x="4027" y="3016"/>
            <a:chExt cx="515" cy="505"/>
          </a:xfrm>
        </p:grpSpPr>
        <p:sp>
          <p:nvSpPr>
            <p:cNvPr id="20" name="Oval 54"/>
            <p:cNvSpPr>
              <a:spLocks noChangeArrowheads="1"/>
            </p:cNvSpPr>
            <p:nvPr/>
          </p:nvSpPr>
          <p:spPr bwMode="gray">
            <a:xfrm>
              <a:off x="4027" y="3016"/>
              <a:ext cx="515" cy="505"/>
            </a:xfrm>
            <a:prstGeom prst="ellipse">
              <a:avLst/>
            </a:prstGeom>
            <a:gradFill rotWithShape="1">
              <a:gsLst>
                <a:gs pos="0">
                  <a:schemeClr val="folHlink">
                    <a:gamma/>
                    <a:shade val="44314"/>
                    <a:invGamma/>
                  </a:schemeClr>
                </a:gs>
                <a:gs pos="50000">
                  <a:schemeClr val="folHlink"/>
                </a:gs>
                <a:gs pos="100000">
                  <a:schemeClr val="folHlink">
                    <a:gamma/>
                    <a:shade val="44314"/>
                    <a:invGamma/>
                  </a:schemeClr>
                </a:gs>
              </a:gsLst>
              <a:lin ang="5400000" scaled="1"/>
            </a:gra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pic>
          <p:nvPicPr>
            <p:cNvPr id="21" name="Picture 55" descr="sphere_highlight"/>
            <p:cNvPicPr>
              <a:picLocks noChangeAspect="1" noChangeArrowheads="1"/>
            </p:cNvPicPr>
            <p:nvPr/>
          </p:nvPicPr>
          <p:blipFill>
            <a:blip r:embed="rId3"/>
            <a:srcRect/>
            <a:stretch>
              <a:fillRect/>
            </a:stretch>
          </p:blipFill>
          <p:spPr bwMode="gray">
            <a:xfrm>
              <a:off x="4046" y="3018"/>
              <a:ext cx="470" cy="241"/>
            </a:xfrm>
            <a:prstGeom prst="rect">
              <a:avLst/>
            </a:prstGeom>
            <a:noFill/>
            <a:ln w="9525">
              <a:noFill/>
              <a:miter lim="800000"/>
              <a:headEnd/>
              <a:tailEnd/>
            </a:ln>
          </p:spPr>
        </p:pic>
      </p:grpSp>
      <p:pic>
        <p:nvPicPr>
          <p:cNvPr id="22" name="图片 8" descr="未命名1.jpg"/>
          <p:cNvPicPr>
            <a:picLocks noChangeAspect="1"/>
          </p:cNvPicPr>
          <p:nvPr userDrawn="1"/>
        </p:nvPicPr>
        <p:blipFill>
          <a:blip r:embed="rId4"/>
          <a:srcRect/>
          <a:stretch>
            <a:fillRect/>
          </a:stretch>
        </p:blipFill>
        <p:spPr bwMode="auto">
          <a:xfrm>
            <a:off x="0" y="202920"/>
            <a:ext cx="1894114" cy="170827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23" name="图片 22" descr="01300000230801121933581522674_s.jpg"/>
          <p:cNvPicPr>
            <a:picLocks noChangeAspect="1"/>
          </p:cNvPicPr>
          <p:nvPr userDrawn="1"/>
        </p:nvPicPr>
        <p:blipFill>
          <a:blip r:embed="rId5"/>
          <a:stretch>
            <a:fillRect/>
          </a:stretch>
        </p:blipFill>
        <p:spPr>
          <a:xfrm>
            <a:off x="946387" y="3177810"/>
            <a:ext cx="1922416" cy="147546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4" name="图片 23" descr="u=3313918882,4287038985&amp;fm=23&amp;gp=0.jpg"/>
          <p:cNvPicPr>
            <a:picLocks noChangeAspect="1"/>
          </p:cNvPicPr>
          <p:nvPr userDrawn="1"/>
        </p:nvPicPr>
        <p:blipFill>
          <a:blip r:embed="rId6"/>
          <a:stretch>
            <a:fillRect/>
          </a:stretch>
        </p:blipFill>
        <p:spPr>
          <a:xfrm>
            <a:off x="3505061" y="4985479"/>
            <a:ext cx="1519823" cy="1519823"/>
          </a:xfrm>
          <a:prstGeom prst="ellipse">
            <a:avLst/>
          </a:prstGeom>
          <a:ln>
            <a:noFill/>
          </a:ln>
          <a:effectLst>
            <a:softEdge rad="112500"/>
          </a:effectLst>
        </p:spPr>
      </p:pic>
      <p:sp>
        <p:nvSpPr>
          <p:cNvPr id="25" name="Rectangle 41"/>
          <p:cNvSpPr txBox="1">
            <a:spLocks noChangeArrowheads="1"/>
          </p:cNvSpPr>
          <p:nvPr userDrawn="1"/>
        </p:nvSpPr>
        <p:spPr>
          <a:xfrm>
            <a:off x="3697288" y="3209925"/>
            <a:ext cx="5211762" cy="1766888"/>
          </a:xfrm>
          <a:prstGeom prst="rect">
            <a:avLst/>
          </a:prstGeom>
          <a:effectLst>
            <a:outerShdw dist="17961" dir="2700000" algn="ctr" rotWithShape="0">
              <a:srgbClr val="F8F8F8">
                <a:alpha val="50000"/>
              </a:srgbClr>
            </a:outerShdw>
          </a:effectLst>
        </p:spPr>
        <p:txBody>
          <a:bodyPr/>
          <a:lstStyle/>
          <a:p>
            <a:pPr algn="ctr">
              <a:defRPr/>
            </a:pPr>
            <a:r>
              <a:rPr lang="zh-CN" altLang="en-US" sz="2400" dirty="0">
                <a:solidFill>
                  <a:srgbClr val="FF0000"/>
                </a:solidFill>
                <a:effectLst>
                  <a:outerShdw blurRad="38100" dist="38100" dir="2700000" algn="tl">
                    <a:srgbClr val="000000">
                      <a:alpha val="43137"/>
                    </a:srgbClr>
                  </a:outerShdw>
                </a:effectLst>
                <a:latin typeface="微软雅黑" pitchFamily="34" charset="-122"/>
                <a:ea typeface="微软雅黑" pitchFamily="34" charset="-122"/>
              </a:rPr>
              <a:t>上海财友网络教学中心</a:t>
            </a:r>
            <a:endParaRPr lang="en-US" altLang="zh-CN" sz="2400" dirty="0">
              <a:solidFill>
                <a:srgbClr val="FF0000"/>
              </a:solidFill>
              <a:effectLst>
                <a:outerShdw blurRad="38100" dist="38100" dir="2700000" algn="tl">
                  <a:srgbClr val="000000">
                    <a:alpha val="43137"/>
                  </a:srgbClr>
                </a:outerShdw>
              </a:effectLst>
              <a:latin typeface="微软雅黑" pitchFamily="34" charset="-122"/>
              <a:ea typeface="微软雅黑" pitchFamily="34" charset="-122"/>
            </a:endParaRPr>
          </a:p>
          <a:p>
            <a:pPr algn="ctr">
              <a:defRPr/>
            </a:pPr>
            <a:endParaRPr lang="zh-CN" altLang="en-US" sz="2400" dirty="0">
              <a:solidFill>
                <a:schemeClr val="tx1">
                  <a:lumMod val="95000"/>
                  <a:lumOff val="5000"/>
                </a:schemeClr>
              </a:solidFill>
              <a:effectLst>
                <a:outerShdw blurRad="38100" dist="38100" dir="2700000" algn="tl">
                  <a:srgbClr val="000000">
                    <a:alpha val="43137"/>
                  </a:srgbClr>
                </a:outerShdw>
              </a:effectLst>
              <a:latin typeface="微软雅黑" pitchFamily="34" charset="-122"/>
              <a:ea typeface="微软雅黑" pitchFamily="34" charset="-122"/>
            </a:endParaRPr>
          </a:p>
          <a:p>
            <a:pPr algn="ctr">
              <a:defRPr/>
            </a:pPr>
            <a:r>
              <a:rPr lang="zh-CN" altLang="en-US" sz="5400" b="1" kern="0" dirty="0">
                <a:solidFill>
                  <a:schemeClr val="tx2"/>
                </a:solidFill>
                <a:latin typeface="+mj-lt"/>
                <a:ea typeface="宋体" charset="-122"/>
                <a:cs typeface="+mj-cs"/>
              </a:rPr>
              <a:t>    欢  迎  您！</a:t>
            </a:r>
            <a:endParaRPr lang="en-US" altLang="zh-CN" sz="5400" b="1" kern="0" dirty="0">
              <a:solidFill>
                <a:schemeClr val="tx2"/>
              </a:solidFill>
              <a:latin typeface="+mj-lt"/>
              <a:ea typeface="宋体" charset="-122"/>
              <a:cs typeface="+mj-cs"/>
            </a:endParaRPr>
          </a:p>
        </p:txBody>
      </p:sp>
      <p:sp>
        <p:nvSpPr>
          <p:cNvPr id="26" name="矩形 25"/>
          <p:cNvSpPr/>
          <p:nvPr userDrawn="1"/>
        </p:nvSpPr>
        <p:spPr>
          <a:xfrm>
            <a:off x="2208213" y="1365250"/>
            <a:ext cx="6753225" cy="1385888"/>
          </a:xfrm>
          <a:prstGeom prst="rect">
            <a:avLst/>
          </a:prstGeom>
        </p:spPr>
        <p:txBody>
          <a:bodyPr>
            <a:spAutoFit/>
          </a:bodyPr>
          <a:lstStyle/>
          <a:p>
            <a:pPr algn="ctr">
              <a:defRPr/>
            </a:pPr>
            <a:r>
              <a:rPr lang="zh-CN" altLang="en-US" sz="2800" dirty="0">
                <a:solidFill>
                  <a:schemeClr val="tx1">
                    <a:lumMod val="95000"/>
                    <a:lumOff val="5000"/>
                  </a:schemeClr>
                </a:solidFill>
                <a:effectLst>
                  <a:outerShdw blurRad="38100" dist="38100" dir="2700000" algn="tl">
                    <a:srgbClr val="000000">
                      <a:alpha val="43137"/>
                    </a:srgbClr>
                  </a:outerShdw>
                </a:effectLst>
                <a:latin typeface="微软雅黑" pitchFamily="34" charset="-122"/>
                <a:ea typeface="微软雅黑" pitchFamily="34" charset="-122"/>
              </a:rPr>
              <a:t>普陀区财政局小微企业财务会计培训基地</a:t>
            </a:r>
            <a:endParaRPr lang="en-US" altLang="zh-CN" sz="2800" dirty="0">
              <a:solidFill>
                <a:schemeClr val="tx1">
                  <a:lumMod val="95000"/>
                  <a:lumOff val="5000"/>
                </a:schemeClr>
              </a:solidFill>
              <a:effectLst>
                <a:outerShdw blurRad="38100" dist="38100" dir="2700000" algn="tl">
                  <a:srgbClr val="000000">
                    <a:alpha val="43137"/>
                  </a:srgbClr>
                </a:outerShdw>
              </a:effectLst>
              <a:latin typeface="微软雅黑" pitchFamily="34" charset="-122"/>
              <a:ea typeface="微软雅黑" pitchFamily="34" charset="-122"/>
            </a:endParaRPr>
          </a:p>
          <a:p>
            <a:pPr algn="ctr">
              <a:defRPr/>
            </a:pPr>
            <a:r>
              <a:rPr lang="zh-CN" altLang="en-US" sz="2800" dirty="0">
                <a:solidFill>
                  <a:schemeClr val="tx1">
                    <a:lumMod val="95000"/>
                    <a:lumOff val="5000"/>
                  </a:schemeClr>
                </a:solidFill>
                <a:effectLst>
                  <a:outerShdw blurRad="38100" dist="38100" dir="2700000" algn="tl">
                    <a:srgbClr val="000000">
                      <a:alpha val="43137"/>
                    </a:srgbClr>
                  </a:outerShdw>
                </a:effectLst>
                <a:latin typeface="微软雅黑" pitchFamily="34" charset="-122"/>
                <a:ea typeface="微软雅黑" pitchFamily="34" charset="-122"/>
              </a:rPr>
              <a:t>普陀区财政局小微企业财税咨询基地</a:t>
            </a:r>
            <a:endParaRPr lang="en-US" altLang="zh-CN" sz="2800" dirty="0">
              <a:solidFill>
                <a:schemeClr val="tx1">
                  <a:lumMod val="95000"/>
                  <a:lumOff val="5000"/>
                </a:schemeClr>
              </a:solidFill>
              <a:effectLst>
                <a:outerShdw blurRad="38100" dist="38100" dir="2700000" algn="tl">
                  <a:srgbClr val="000000">
                    <a:alpha val="43137"/>
                  </a:srgbClr>
                </a:outerShdw>
              </a:effectLst>
              <a:latin typeface="微软雅黑" pitchFamily="34" charset="-122"/>
              <a:ea typeface="微软雅黑" pitchFamily="34" charset="-122"/>
            </a:endParaRPr>
          </a:p>
          <a:p>
            <a:pPr algn="ctr">
              <a:defRPr/>
            </a:pPr>
            <a:r>
              <a:rPr lang="zh-CN" altLang="en-US" sz="2800" dirty="0">
                <a:solidFill>
                  <a:schemeClr val="tx1">
                    <a:lumMod val="95000"/>
                    <a:lumOff val="5000"/>
                  </a:schemeClr>
                </a:solidFill>
                <a:effectLst>
                  <a:outerShdw blurRad="38100" dist="38100" dir="2700000" algn="tl">
                    <a:srgbClr val="000000">
                      <a:alpha val="43137"/>
                    </a:srgbClr>
                  </a:outerShdw>
                </a:effectLst>
                <a:latin typeface="微软雅黑" pitchFamily="34" charset="-122"/>
                <a:ea typeface="微软雅黑" pitchFamily="34" charset="-122"/>
              </a:rPr>
              <a:t>上海立信学院财友教学中心</a:t>
            </a:r>
            <a:endParaRPr lang="en-US" altLang="zh-CN" sz="2800" dirty="0">
              <a:solidFill>
                <a:schemeClr val="tx1">
                  <a:lumMod val="95000"/>
                  <a:lumOff val="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1" fill="hold" grpId="0" nodeType="withEffect">
                                  <p:stCondLst>
                                    <p:cond delay="200"/>
                                  </p:stCondLst>
                                  <p:childTnLst>
                                    <p:set>
                                      <p:cBhvr>
                                        <p:cTn id="9" dur="1" fill="hold">
                                          <p:stCondLst>
                                            <p:cond delay="0"/>
                                          </p:stCondLst>
                                        </p:cTn>
                                        <p:tgtEl>
                                          <p:spTgt spid="2"/>
                                        </p:tgtEl>
                                        <p:attrNameLst>
                                          <p:attrName>style.visibility</p:attrName>
                                        </p:attrNameLst>
                                      </p:cBhvr>
                                      <p:to>
                                        <p:strVal val="visible"/>
                                      </p:to>
                                    </p:set>
                                    <p:animEffect transition="in" filter="wipe(up)">
                                      <p:cBhvr>
                                        <p:cTn id="10" dur="500"/>
                                        <p:tgtEl>
                                          <p:spTgt spid="2"/>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500"/>
                                        <p:tgtEl>
                                          <p:spTgt spid="6"/>
                                        </p:tgtEl>
                                      </p:cBhvr>
                                    </p:animEffect>
                                  </p:childTnLst>
                                </p:cTn>
                              </p:par>
                              <p:par>
                                <p:cTn id="14" presetID="22" presetClass="entr" presetSubtype="1" fill="hold" grpId="0" nodeType="withEffect">
                                  <p:stCondLst>
                                    <p:cond delay="800"/>
                                  </p:stCondLst>
                                  <p:childTnLst>
                                    <p:set>
                                      <p:cBhvr>
                                        <p:cTn id="15" dur="1" fill="hold">
                                          <p:stCondLst>
                                            <p:cond delay="0"/>
                                          </p:stCondLst>
                                        </p:cTn>
                                        <p:tgtEl>
                                          <p:spTgt spid="7"/>
                                        </p:tgtEl>
                                        <p:attrNameLst>
                                          <p:attrName>style.visibility</p:attrName>
                                        </p:attrNameLst>
                                      </p:cBhvr>
                                      <p:to>
                                        <p:strVal val="visible"/>
                                      </p:to>
                                    </p:set>
                                    <p:animEffect transition="in" filter="wipe(up)">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anim calcmode="lin" valueType="num">
                                      <p:cBhvr>
                                        <p:cTn id="20" dur="500" fill="hold"/>
                                        <p:tgtEl>
                                          <p:spTgt spid="8"/>
                                        </p:tgtEl>
                                        <p:attrNameLst>
                                          <p:attrName>ppt_x</p:attrName>
                                        </p:attrNameLst>
                                      </p:cBhvr>
                                      <p:tavLst>
                                        <p:tav tm="0">
                                          <p:val>
                                            <p:strVal val="#ppt_x"/>
                                          </p:val>
                                        </p:tav>
                                        <p:tav tm="100000">
                                          <p:val>
                                            <p:strVal val="#ppt_x"/>
                                          </p:val>
                                        </p:tav>
                                      </p:tavLst>
                                    </p:anim>
                                    <p:anim calcmode="lin" valueType="num">
                                      <p:cBhvr>
                                        <p:cTn id="21" dur="500" fill="hold"/>
                                        <p:tgtEl>
                                          <p:spTgt spid="8"/>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150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anim calcmode="lin" valueType="num">
                                      <p:cBhvr>
                                        <p:cTn id="25" dur="500" fill="hold"/>
                                        <p:tgtEl>
                                          <p:spTgt spid="9"/>
                                        </p:tgtEl>
                                        <p:attrNameLst>
                                          <p:attrName>ppt_x</p:attrName>
                                        </p:attrNameLst>
                                      </p:cBhvr>
                                      <p:tavLst>
                                        <p:tav tm="0">
                                          <p:val>
                                            <p:strVal val="#ppt_x"/>
                                          </p:val>
                                        </p:tav>
                                        <p:tav tm="100000">
                                          <p:val>
                                            <p:strVal val="#ppt_x"/>
                                          </p:val>
                                        </p:tav>
                                      </p:tavLst>
                                    </p:anim>
                                    <p:anim calcmode="lin" valueType="num">
                                      <p:cBhvr>
                                        <p:cTn id="26" dur="500" fill="hold"/>
                                        <p:tgtEl>
                                          <p:spTgt spid="9"/>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190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anim calcmode="lin" valueType="num">
                                      <p:cBhvr>
                                        <p:cTn id="30" dur="500" fill="hold"/>
                                        <p:tgtEl>
                                          <p:spTgt spid="4"/>
                                        </p:tgtEl>
                                        <p:attrNameLst>
                                          <p:attrName>ppt_x</p:attrName>
                                        </p:attrNameLst>
                                      </p:cBhvr>
                                      <p:tavLst>
                                        <p:tav tm="0">
                                          <p:val>
                                            <p:strVal val="#ppt_x"/>
                                          </p:val>
                                        </p:tav>
                                        <p:tav tm="100000">
                                          <p:val>
                                            <p:strVal val="#ppt_x"/>
                                          </p:val>
                                        </p:tav>
                                      </p:tavLst>
                                    </p:anim>
                                    <p:anim calcmode="lin" valueType="num">
                                      <p:cBhvr>
                                        <p:cTn id="31" dur="500" fill="hold"/>
                                        <p:tgtEl>
                                          <p:spTgt spid="4"/>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230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anim calcmode="lin" valueType="num">
                                      <p:cBhvr>
                                        <p:cTn id="35" dur="500" fill="hold"/>
                                        <p:tgtEl>
                                          <p:spTgt spid="5"/>
                                        </p:tgtEl>
                                        <p:attrNameLst>
                                          <p:attrName>ppt_x</p:attrName>
                                        </p:attrNameLst>
                                      </p:cBhvr>
                                      <p:tavLst>
                                        <p:tav tm="0">
                                          <p:val>
                                            <p:strVal val="#ppt_x"/>
                                          </p:val>
                                        </p:tav>
                                        <p:tav tm="100000">
                                          <p:val>
                                            <p:strVal val="#ppt_x"/>
                                          </p:val>
                                        </p:tav>
                                      </p:tavLst>
                                    </p:anim>
                                    <p:anim calcmode="lin" valueType="num">
                                      <p:cBhvr>
                                        <p:cTn id="36" dur="500" fill="hold"/>
                                        <p:tgtEl>
                                          <p:spTgt spid="5"/>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26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anim calcmode="lin" valueType="num">
                                      <p:cBhvr>
                                        <p:cTn id="40" dur="500" fill="hold"/>
                                        <p:tgtEl>
                                          <p:spTgt spid="10"/>
                                        </p:tgtEl>
                                        <p:attrNameLst>
                                          <p:attrName>ppt_x</p:attrName>
                                        </p:attrNameLst>
                                      </p:cBhvr>
                                      <p:tavLst>
                                        <p:tav tm="0">
                                          <p:val>
                                            <p:strVal val="#ppt_x"/>
                                          </p:val>
                                        </p:tav>
                                        <p:tav tm="100000">
                                          <p:val>
                                            <p:strVal val="#ppt_x"/>
                                          </p:val>
                                        </p:tav>
                                      </p:tavLst>
                                    </p:anim>
                                    <p:anim calcmode="lin" valueType="num">
                                      <p:cBhvr>
                                        <p:cTn id="41" dur="500" fill="hold"/>
                                        <p:tgtEl>
                                          <p:spTgt spid="1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260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anim calcmode="lin" valueType="num">
                                      <p:cBhvr>
                                        <p:cTn id="45" dur="500" fill="hold"/>
                                        <p:tgtEl>
                                          <p:spTgt spid="14"/>
                                        </p:tgtEl>
                                        <p:attrNameLst>
                                          <p:attrName>ppt_x</p:attrName>
                                        </p:attrNameLst>
                                      </p:cBhvr>
                                      <p:tavLst>
                                        <p:tav tm="0">
                                          <p:val>
                                            <p:strVal val="#ppt_x"/>
                                          </p:val>
                                        </p:tav>
                                        <p:tav tm="100000">
                                          <p:val>
                                            <p:strVal val="#ppt_x"/>
                                          </p:val>
                                        </p:tav>
                                      </p:tavLst>
                                    </p:anim>
                                    <p:anim calcmode="lin" valueType="num">
                                      <p:cBhvr>
                                        <p:cTn id="46" dur="500" fill="hold"/>
                                        <p:tgtEl>
                                          <p:spTgt spid="14"/>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250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anim calcmode="lin" valueType="num">
                                      <p:cBhvr>
                                        <p:cTn id="50" dur="500" fill="hold"/>
                                        <p:tgtEl>
                                          <p:spTgt spid="13"/>
                                        </p:tgtEl>
                                        <p:attrNameLst>
                                          <p:attrName>ppt_x</p:attrName>
                                        </p:attrNameLst>
                                      </p:cBhvr>
                                      <p:tavLst>
                                        <p:tav tm="0">
                                          <p:val>
                                            <p:strVal val="#ppt_x"/>
                                          </p:val>
                                        </p:tav>
                                        <p:tav tm="100000">
                                          <p:val>
                                            <p:strVal val="#ppt_x"/>
                                          </p:val>
                                        </p:tav>
                                      </p:tavLst>
                                    </p:anim>
                                    <p:anim calcmode="lin" valueType="num">
                                      <p:cBhvr>
                                        <p:cTn id="51" dur="500" fill="hold"/>
                                        <p:tgtEl>
                                          <p:spTgt spid="13"/>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240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500"/>
                                        <p:tgtEl>
                                          <p:spTgt spid="15"/>
                                        </p:tgtEl>
                                      </p:cBhvr>
                                    </p:animEffect>
                                    <p:anim calcmode="lin" valueType="num">
                                      <p:cBhvr>
                                        <p:cTn id="55" dur="500" fill="hold"/>
                                        <p:tgtEl>
                                          <p:spTgt spid="15"/>
                                        </p:tgtEl>
                                        <p:attrNameLst>
                                          <p:attrName>ppt_x</p:attrName>
                                        </p:attrNameLst>
                                      </p:cBhvr>
                                      <p:tavLst>
                                        <p:tav tm="0">
                                          <p:val>
                                            <p:strVal val="#ppt_x"/>
                                          </p:val>
                                        </p:tav>
                                        <p:tav tm="100000">
                                          <p:val>
                                            <p:strVal val="#ppt_x"/>
                                          </p:val>
                                        </p:tav>
                                      </p:tavLst>
                                    </p:anim>
                                    <p:anim calcmode="lin" valueType="num">
                                      <p:cBhvr>
                                        <p:cTn id="56" dur="500" fill="hold"/>
                                        <p:tgtEl>
                                          <p:spTgt spid="15"/>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200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anim calcmode="lin" valueType="num">
                                      <p:cBhvr>
                                        <p:cTn id="60" dur="500" fill="hold"/>
                                        <p:tgtEl>
                                          <p:spTgt spid="11"/>
                                        </p:tgtEl>
                                        <p:attrNameLst>
                                          <p:attrName>ppt_x</p:attrName>
                                        </p:attrNameLst>
                                      </p:cBhvr>
                                      <p:tavLst>
                                        <p:tav tm="0">
                                          <p:val>
                                            <p:strVal val="#ppt_x"/>
                                          </p:val>
                                        </p:tav>
                                        <p:tav tm="100000">
                                          <p:val>
                                            <p:strVal val="#ppt_x"/>
                                          </p:val>
                                        </p:tav>
                                      </p:tavLst>
                                    </p:anim>
                                    <p:anim calcmode="lin" valueType="num">
                                      <p:cBhvr>
                                        <p:cTn id="61" dur="500" fill="hold"/>
                                        <p:tgtEl>
                                          <p:spTgt spid="11"/>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180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500"/>
                                        <p:tgtEl>
                                          <p:spTgt spid="12"/>
                                        </p:tgtEl>
                                      </p:cBhvr>
                                    </p:animEffect>
                                    <p:anim calcmode="lin" valueType="num">
                                      <p:cBhvr>
                                        <p:cTn id="65" dur="500" fill="hold"/>
                                        <p:tgtEl>
                                          <p:spTgt spid="12"/>
                                        </p:tgtEl>
                                        <p:attrNameLst>
                                          <p:attrName>ppt_x</p:attrName>
                                        </p:attrNameLst>
                                      </p:cBhvr>
                                      <p:tavLst>
                                        <p:tav tm="0">
                                          <p:val>
                                            <p:strVal val="#ppt_x"/>
                                          </p:val>
                                        </p:tav>
                                        <p:tav tm="100000">
                                          <p:val>
                                            <p:strVal val="#ppt_x"/>
                                          </p:val>
                                        </p:tav>
                                      </p:tavLst>
                                    </p:anim>
                                    <p:anim calcmode="lin" valueType="num">
                                      <p:cBhvr>
                                        <p:cTn id="66" dur="500" fill="hold"/>
                                        <p:tgtEl>
                                          <p:spTgt spid="12"/>
                                        </p:tgtEl>
                                        <p:attrNameLst>
                                          <p:attrName>ppt_y</p:attrName>
                                        </p:attrNameLst>
                                      </p:cBhvr>
                                      <p:tavLst>
                                        <p:tav tm="0">
                                          <p:val>
                                            <p:strVal val="#ppt_y-.1"/>
                                          </p:val>
                                        </p:tav>
                                        <p:tav tm="100000">
                                          <p:val>
                                            <p:strVal val="#ppt_y"/>
                                          </p:val>
                                        </p:tav>
                                      </p:tavLst>
                                    </p:anim>
                                  </p:childTnLst>
                                </p:cTn>
                              </p:par>
                            </p:childTnLst>
                          </p:cTn>
                        </p:par>
                        <p:par>
                          <p:cTn id="67" fill="hold">
                            <p:stCondLst>
                              <p:cond delay="3100"/>
                            </p:stCondLst>
                            <p:childTnLst>
                              <p:par>
                                <p:cTn id="68" presetID="6" presetClass="emph" presetSubtype="0" fill="hold" grpId="1" nodeType="afterEffect">
                                  <p:stCondLst>
                                    <p:cond delay="0"/>
                                  </p:stCondLst>
                                  <p:childTnLst>
                                    <p:animScale>
                                      <p:cBhvr>
                                        <p:cTn id="69" dur="500" fill="hold"/>
                                        <p:tgtEl>
                                          <p:spTgt spid="3"/>
                                        </p:tgtEl>
                                      </p:cBhvr>
                                      <p:by x="150000" y="150000"/>
                                    </p:animScale>
                                  </p:childTnLst>
                                </p:cTn>
                              </p:par>
                              <p:par>
                                <p:cTn id="70" presetID="6" presetClass="emph" presetSubtype="0" fill="hold" grpId="1" nodeType="withEffect">
                                  <p:stCondLst>
                                    <p:cond delay="200"/>
                                  </p:stCondLst>
                                  <p:childTnLst>
                                    <p:animScale>
                                      <p:cBhvr>
                                        <p:cTn id="71" dur="500" fill="hold"/>
                                        <p:tgtEl>
                                          <p:spTgt spid="6"/>
                                        </p:tgtEl>
                                      </p:cBhvr>
                                      <p:by x="150000" y="150000"/>
                                    </p:animScale>
                                  </p:childTnLst>
                                </p:cTn>
                              </p:par>
                              <p:par>
                                <p:cTn id="72" presetID="6" presetClass="emph" presetSubtype="0" fill="hold" grpId="1" nodeType="withEffect">
                                  <p:stCondLst>
                                    <p:cond delay="400"/>
                                  </p:stCondLst>
                                  <p:childTnLst>
                                    <p:animScale>
                                      <p:cBhvr>
                                        <p:cTn id="73" dur="500" fill="hold"/>
                                        <p:tgtEl>
                                          <p:spTgt spid="7"/>
                                        </p:tgtEl>
                                      </p:cBhvr>
                                      <p:by x="150000" y="150000"/>
                                    </p:animScale>
                                  </p:childTnLst>
                                </p:cTn>
                              </p:par>
                              <p:par>
                                <p:cTn id="74" presetID="6" presetClass="emph" presetSubtype="0" fill="hold" grpId="1" nodeType="withEffect">
                                  <p:stCondLst>
                                    <p:cond delay="800"/>
                                  </p:stCondLst>
                                  <p:childTnLst>
                                    <p:animScale>
                                      <p:cBhvr>
                                        <p:cTn id="75" dur="500" fill="hold"/>
                                        <p:tgtEl>
                                          <p:spTgt spid="8"/>
                                        </p:tgtEl>
                                      </p:cBhvr>
                                      <p:by x="150000" y="150000"/>
                                    </p:animScale>
                                  </p:childTnLst>
                                </p:cTn>
                              </p:par>
                              <p:par>
                                <p:cTn id="76" presetID="6" presetClass="emph" presetSubtype="0" fill="hold" grpId="1" nodeType="withEffect">
                                  <p:stCondLst>
                                    <p:cond delay="1100"/>
                                  </p:stCondLst>
                                  <p:childTnLst>
                                    <p:animScale>
                                      <p:cBhvr>
                                        <p:cTn id="77" dur="500" fill="hold"/>
                                        <p:tgtEl>
                                          <p:spTgt spid="9"/>
                                        </p:tgtEl>
                                      </p:cBhvr>
                                      <p:by x="150000" y="150000"/>
                                    </p:animScale>
                                  </p:childTnLst>
                                </p:cTn>
                              </p:par>
                              <p:par>
                                <p:cTn id="78" presetID="6" presetClass="emph" presetSubtype="0" fill="hold" grpId="1" nodeType="withEffect">
                                  <p:stCondLst>
                                    <p:cond delay="1400"/>
                                  </p:stCondLst>
                                  <p:childTnLst>
                                    <p:animScale>
                                      <p:cBhvr>
                                        <p:cTn id="79" dur="500" fill="hold"/>
                                        <p:tgtEl>
                                          <p:spTgt spid="4"/>
                                        </p:tgtEl>
                                      </p:cBhvr>
                                      <p:by x="150000" y="150000"/>
                                    </p:animScale>
                                  </p:childTnLst>
                                </p:cTn>
                              </p:par>
                              <p:par>
                                <p:cTn id="80" presetID="6" presetClass="emph" presetSubtype="0" fill="hold" grpId="1" nodeType="withEffect">
                                  <p:stCondLst>
                                    <p:cond delay="1700"/>
                                  </p:stCondLst>
                                  <p:childTnLst>
                                    <p:animScale>
                                      <p:cBhvr>
                                        <p:cTn id="81" dur="500" fill="hold"/>
                                        <p:tgtEl>
                                          <p:spTgt spid="5"/>
                                        </p:tgtEl>
                                      </p:cBhvr>
                                      <p:by x="150000" y="150000"/>
                                    </p:animScale>
                                  </p:childTnLst>
                                </p:cTn>
                              </p:par>
                              <p:par>
                                <p:cTn id="82" presetID="6" presetClass="emph" presetSubtype="0" fill="hold" grpId="1" nodeType="withEffect">
                                  <p:stCondLst>
                                    <p:cond delay="2000"/>
                                  </p:stCondLst>
                                  <p:childTnLst>
                                    <p:animScale>
                                      <p:cBhvr>
                                        <p:cTn id="83" dur="500" fill="hold"/>
                                        <p:tgtEl>
                                          <p:spTgt spid="10"/>
                                        </p:tgtEl>
                                      </p:cBhvr>
                                      <p:by x="150000" y="150000"/>
                                    </p:animScale>
                                  </p:childTnLst>
                                </p:cTn>
                              </p:par>
                              <p:par>
                                <p:cTn id="84" presetID="6" presetClass="emph" presetSubtype="0" fill="hold" grpId="1" nodeType="withEffect">
                                  <p:stCondLst>
                                    <p:cond delay="2200"/>
                                  </p:stCondLst>
                                  <p:childTnLst>
                                    <p:animScale>
                                      <p:cBhvr>
                                        <p:cTn id="85" dur="500" fill="hold"/>
                                        <p:tgtEl>
                                          <p:spTgt spid="11"/>
                                        </p:tgtEl>
                                      </p:cBhvr>
                                      <p:by x="150000" y="150000"/>
                                    </p:animScale>
                                  </p:childTnLst>
                                </p:cTn>
                              </p:par>
                              <p:par>
                                <p:cTn id="86" presetID="6" presetClass="emph" presetSubtype="0" fill="hold" grpId="1" nodeType="withEffect">
                                  <p:stCondLst>
                                    <p:cond delay="2300"/>
                                  </p:stCondLst>
                                  <p:childTnLst>
                                    <p:animScale>
                                      <p:cBhvr>
                                        <p:cTn id="87" dur="500" fill="hold"/>
                                        <p:tgtEl>
                                          <p:spTgt spid="12"/>
                                        </p:tgtEl>
                                      </p:cBhvr>
                                      <p:by x="150000" y="150000"/>
                                    </p:animScale>
                                  </p:childTnLst>
                                </p:cTn>
                              </p:par>
                            </p:childTnLst>
                          </p:cTn>
                        </p:par>
                        <p:par>
                          <p:cTn id="88" fill="hold">
                            <p:stCondLst>
                              <p:cond delay="5900"/>
                            </p:stCondLst>
                            <p:childTnLst>
                              <p:par>
                                <p:cTn id="89" presetID="6" presetClass="emph" presetSubtype="0" fill="hold" grpId="1" nodeType="afterEffect">
                                  <p:stCondLst>
                                    <p:cond delay="0"/>
                                  </p:stCondLst>
                                  <p:childTnLst>
                                    <p:animScale>
                                      <p:cBhvr>
                                        <p:cTn id="90" dur="500" fill="hold"/>
                                        <p:tgtEl>
                                          <p:spTgt spid="2"/>
                                        </p:tgtEl>
                                      </p:cBhvr>
                                      <p:by x="150000" y="150000"/>
                                    </p:animScale>
                                  </p:childTnLst>
                                </p:cTn>
                              </p:par>
                              <p:par>
                                <p:cTn id="91" presetID="6" presetClass="emph" presetSubtype="0" fill="hold" grpId="1" nodeType="withEffect">
                                  <p:stCondLst>
                                    <p:cond delay="400"/>
                                  </p:stCondLst>
                                  <p:childTnLst>
                                    <p:animScale>
                                      <p:cBhvr>
                                        <p:cTn id="92" dur="500" fill="hold"/>
                                        <p:tgtEl>
                                          <p:spTgt spid="13"/>
                                        </p:tgtEl>
                                      </p:cBhvr>
                                      <p:by x="150000" y="150000"/>
                                    </p:animScale>
                                  </p:childTnLst>
                                </p:cTn>
                              </p:par>
                              <p:par>
                                <p:cTn id="93" presetID="6" presetClass="emph" presetSubtype="0" fill="hold" grpId="1" nodeType="withEffect">
                                  <p:stCondLst>
                                    <p:cond delay="800"/>
                                  </p:stCondLst>
                                  <p:childTnLst>
                                    <p:animScale>
                                      <p:cBhvr>
                                        <p:cTn id="94" dur="500" fill="hold"/>
                                        <p:tgtEl>
                                          <p:spTgt spid="14"/>
                                        </p:tgtEl>
                                      </p:cBhvr>
                                      <p:by x="150000" y="150000"/>
                                    </p:animScale>
                                  </p:childTnLst>
                                </p:cTn>
                              </p:par>
                              <p:par>
                                <p:cTn id="95" presetID="6" presetClass="emph" presetSubtype="0" fill="hold" grpId="1" nodeType="withEffect">
                                  <p:stCondLst>
                                    <p:cond delay="1100"/>
                                  </p:stCondLst>
                                  <p:childTnLst>
                                    <p:animScale>
                                      <p:cBhvr>
                                        <p:cTn id="96" dur="500" fill="hold"/>
                                        <p:tgtEl>
                                          <p:spTgt spid="15"/>
                                        </p:tgtEl>
                                      </p:cBhvr>
                                      <p:by x="150000" y="150000"/>
                                    </p:animScale>
                                  </p:childTnLst>
                                </p:cTn>
                              </p:par>
                              <p:par>
                                <p:cTn id="97" presetID="53" presetClass="entr" presetSubtype="0" fill="hold" nodeType="withEffect">
                                  <p:stCondLst>
                                    <p:cond delay="2200"/>
                                  </p:stCondLst>
                                  <p:childTnLst>
                                    <p:set>
                                      <p:cBhvr>
                                        <p:cTn id="98" dur="1" fill="hold">
                                          <p:stCondLst>
                                            <p:cond delay="0"/>
                                          </p:stCondLst>
                                        </p:cTn>
                                        <p:tgtEl>
                                          <p:spTgt spid="19"/>
                                        </p:tgtEl>
                                        <p:attrNameLst>
                                          <p:attrName>style.visibility</p:attrName>
                                        </p:attrNameLst>
                                      </p:cBhvr>
                                      <p:to>
                                        <p:strVal val="visible"/>
                                      </p:to>
                                    </p:set>
                                    <p:anim calcmode="lin" valueType="num">
                                      <p:cBhvr>
                                        <p:cTn id="99" dur="1000" fill="hold"/>
                                        <p:tgtEl>
                                          <p:spTgt spid="19"/>
                                        </p:tgtEl>
                                        <p:attrNameLst>
                                          <p:attrName>ppt_w</p:attrName>
                                        </p:attrNameLst>
                                      </p:cBhvr>
                                      <p:tavLst>
                                        <p:tav tm="0">
                                          <p:val>
                                            <p:fltVal val="0"/>
                                          </p:val>
                                        </p:tav>
                                        <p:tav tm="100000">
                                          <p:val>
                                            <p:strVal val="#ppt_w"/>
                                          </p:val>
                                        </p:tav>
                                      </p:tavLst>
                                    </p:anim>
                                    <p:anim calcmode="lin" valueType="num">
                                      <p:cBhvr>
                                        <p:cTn id="100" dur="1000" fill="hold"/>
                                        <p:tgtEl>
                                          <p:spTgt spid="19"/>
                                        </p:tgtEl>
                                        <p:attrNameLst>
                                          <p:attrName>ppt_h</p:attrName>
                                        </p:attrNameLst>
                                      </p:cBhvr>
                                      <p:tavLst>
                                        <p:tav tm="0">
                                          <p:val>
                                            <p:fltVal val="0"/>
                                          </p:val>
                                        </p:tav>
                                        <p:tav tm="100000">
                                          <p:val>
                                            <p:strVal val="#ppt_h"/>
                                          </p:val>
                                        </p:tav>
                                      </p:tavLst>
                                    </p:anim>
                                    <p:animEffect transition="in" filter="fade">
                                      <p:cBhvr>
                                        <p:cTn id="101" dur="1000"/>
                                        <p:tgtEl>
                                          <p:spTgt spid="19"/>
                                        </p:tgtEl>
                                      </p:cBhvr>
                                    </p:animEffect>
                                  </p:childTnLst>
                                </p:cTn>
                              </p:par>
                              <p:par>
                                <p:cTn id="102" presetID="37" presetClass="path" presetSubtype="0" accel="50000" decel="50000" fill="hold" nodeType="withEffect">
                                  <p:stCondLst>
                                    <p:cond delay="2300"/>
                                  </p:stCondLst>
                                  <p:childTnLst>
                                    <p:animMotion origin="layout" path="M 0.0559 -0.10479 C 0.0559 -0.10456 0.05156 -0.05136 0.0401 -0.02661 C 0.02864 -0.00185 -0.00226 0.00462 -0.0184 -0.00579 " pathEditMode="relative" rAng="0" ptsTypes="fsf">
                                      <p:cBhvr>
                                        <p:cTn id="103" dur="1000" fill="hold"/>
                                        <p:tgtEl>
                                          <p:spTgt spid="19"/>
                                        </p:tgtEl>
                                        <p:attrNameLst>
                                          <p:attrName>ppt_x</p:attrName>
                                          <p:attrName>ppt_y</p:attrName>
                                        </p:attrNameLst>
                                      </p:cBhvr>
                                      <p:rCtr x="-3715" y="5459"/>
                                    </p:animMotion>
                                  </p:childTnLst>
                                </p:cTn>
                              </p:par>
                              <p:par>
                                <p:cTn id="104" presetID="53" presetClass="entr" presetSubtype="0" fill="hold" nodeType="withEffect">
                                  <p:stCondLst>
                                    <p:cond delay="2800"/>
                                  </p:stCondLst>
                                  <p:childTnLst>
                                    <p:set>
                                      <p:cBhvr>
                                        <p:cTn id="105" dur="1" fill="hold">
                                          <p:stCondLst>
                                            <p:cond delay="0"/>
                                          </p:stCondLst>
                                        </p:cTn>
                                        <p:tgtEl>
                                          <p:spTgt spid="16"/>
                                        </p:tgtEl>
                                        <p:attrNameLst>
                                          <p:attrName>style.visibility</p:attrName>
                                        </p:attrNameLst>
                                      </p:cBhvr>
                                      <p:to>
                                        <p:strVal val="visible"/>
                                      </p:to>
                                    </p:set>
                                    <p:anim calcmode="lin" valueType="num">
                                      <p:cBhvr>
                                        <p:cTn id="106" dur="1000" fill="hold"/>
                                        <p:tgtEl>
                                          <p:spTgt spid="16"/>
                                        </p:tgtEl>
                                        <p:attrNameLst>
                                          <p:attrName>ppt_w</p:attrName>
                                        </p:attrNameLst>
                                      </p:cBhvr>
                                      <p:tavLst>
                                        <p:tav tm="0">
                                          <p:val>
                                            <p:fltVal val="0"/>
                                          </p:val>
                                        </p:tav>
                                        <p:tav tm="100000">
                                          <p:val>
                                            <p:strVal val="#ppt_w"/>
                                          </p:val>
                                        </p:tav>
                                      </p:tavLst>
                                    </p:anim>
                                    <p:anim calcmode="lin" valueType="num">
                                      <p:cBhvr>
                                        <p:cTn id="107" dur="1000" fill="hold"/>
                                        <p:tgtEl>
                                          <p:spTgt spid="16"/>
                                        </p:tgtEl>
                                        <p:attrNameLst>
                                          <p:attrName>ppt_h</p:attrName>
                                        </p:attrNameLst>
                                      </p:cBhvr>
                                      <p:tavLst>
                                        <p:tav tm="0">
                                          <p:val>
                                            <p:fltVal val="0"/>
                                          </p:val>
                                        </p:tav>
                                        <p:tav tm="100000">
                                          <p:val>
                                            <p:strVal val="#ppt_h"/>
                                          </p:val>
                                        </p:tav>
                                      </p:tavLst>
                                    </p:anim>
                                    <p:animEffect transition="in" filter="fade">
                                      <p:cBhvr>
                                        <p:cTn id="108" dur="1000"/>
                                        <p:tgtEl>
                                          <p:spTgt spid="16"/>
                                        </p:tgtEl>
                                      </p:cBhvr>
                                    </p:animEffect>
                                  </p:childTnLst>
                                </p:cTn>
                              </p:par>
                              <p:par>
                                <p:cTn id="109" presetID="37" presetClass="path" presetSubtype="0" accel="50000" decel="50000" fill="hold" nodeType="withEffect">
                                  <p:stCondLst>
                                    <p:cond delay="2800"/>
                                  </p:stCondLst>
                                  <p:childTnLst>
                                    <p:animMotion origin="layout" path="M 0.14236 -0.15476 C 0.14236 -0.15452 0.12535 -0.04603 0.10382 -0.01758 C 0.08229 0.01087 0.00382 0.02244 -0.0342 0.01874 " pathEditMode="relative" rAng="0" ptsTypes="fsf">
                                      <p:cBhvr>
                                        <p:cTn id="110" dur="1000" fill="hold"/>
                                        <p:tgtEl>
                                          <p:spTgt spid="16"/>
                                        </p:tgtEl>
                                        <p:attrNameLst>
                                          <p:attrName>ppt_x</p:attrName>
                                          <p:attrName>ppt_y</p:attrName>
                                        </p:attrNameLst>
                                      </p:cBhvr>
                                      <p:rCtr x="-8837" y="8860"/>
                                    </p:animMotion>
                                  </p:childTnLst>
                                </p:cTn>
                              </p:par>
                              <p:par>
                                <p:cTn id="111" presetID="29" presetClass="entr" presetSubtype="0" fill="hold" grpId="0" nodeType="withEffect">
                                  <p:stCondLst>
                                    <p:cond delay="2800"/>
                                  </p:stCondLst>
                                  <p:childTnLst>
                                    <p:set>
                                      <p:cBhvr>
                                        <p:cTn id="112" dur="1" fill="hold">
                                          <p:stCondLst>
                                            <p:cond delay="0"/>
                                          </p:stCondLst>
                                        </p:cTn>
                                        <p:tgtEl>
                                          <p:spTgt spid="25"/>
                                        </p:tgtEl>
                                        <p:attrNameLst>
                                          <p:attrName>style.visibility</p:attrName>
                                        </p:attrNameLst>
                                      </p:cBhvr>
                                      <p:to>
                                        <p:strVal val="visible"/>
                                      </p:to>
                                    </p:set>
                                    <p:anim calcmode="lin" valueType="num">
                                      <p:cBhvr>
                                        <p:cTn id="113" dur="1000" fill="hold"/>
                                        <p:tgtEl>
                                          <p:spTgt spid="25"/>
                                        </p:tgtEl>
                                        <p:attrNameLst>
                                          <p:attrName>ppt_x</p:attrName>
                                        </p:attrNameLst>
                                      </p:cBhvr>
                                      <p:tavLst>
                                        <p:tav tm="0">
                                          <p:val>
                                            <p:strVal val="#ppt_x-.2"/>
                                          </p:val>
                                        </p:tav>
                                        <p:tav tm="100000">
                                          <p:val>
                                            <p:strVal val="#ppt_x"/>
                                          </p:val>
                                        </p:tav>
                                      </p:tavLst>
                                    </p:anim>
                                    <p:anim calcmode="lin" valueType="num">
                                      <p:cBhvr>
                                        <p:cTn id="114" dur="10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115"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25"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485900" y="209550"/>
            <a:ext cx="7391400" cy="563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76288" y="1347788"/>
            <a:ext cx="3802062" cy="49149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730750" y="1347788"/>
            <a:ext cx="3803650" cy="49149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xfrm>
            <a:off x="457200" y="6429375"/>
            <a:ext cx="2133600" cy="320675"/>
          </a:xfrm>
          <a:prstGeom prst="rect">
            <a:avLst/>
          </a:prstGeom>
        </p:spPr>
        <p:txBody>
          <a:bodyPr/>
          <a:lstStyle>
            <a:lvl1pPr>
              <a:defRPr>
                <a:ea typeface="宋体" charset="-122"/>
              </a:defRPr>
            </a:lvl1pPr>
          </a:lstStyle>
          <a:p>
            <a:pPr>
              <a:defRPr/>
            </a:pPr>
            <a:endParaRPr lang="en-US" altLang="zh-CN"/>
          </a:p>
        </p:txBody>
      </p:sp>
      <p:sp>
        <p:nvSpPr>
          <p:cNvPr id="6" name="Rectangle 5"/>
          <p:cNvSpPr>
            <a:spLocks noGrp="1" noChangeArrowheads="1"/>
          </p:cNvSpPr>
          <p:nvPr>
            <p:ph type="ftr" sz="quarter" idx="11"/>
          </p:nvPr>
        </p:nvSpPr>
        <p:spPr>
          <a:xfrm>
            <a:off x="3124200" y="6429375"/>
            <a:ext cx="2895600" cy="320675"/>
          </a:xfrm>
          <a:prstGeom prst="rect">
            <a:avLst/>
          </a:prstGeom>
        </p:spPr>
        <p:txBody>
          <a:bodyPr/>
          <a:lstStyle>
            <a:lvl1pPr>
              <a:defRPr>
                <a:ea typeface="宋体" charset="-122"/>
              </a:defRPr>
            </a:lvl1pPr>
          </a:lstStyle>
          <a:p>
            <a:pPr>
              <a:defRPr/>
            </a:pPr>
            <a:endParaRPr lang="en-US" altLang="zh-CN"/>
          </a:p>
        </p:txBody>
      </p:sp>
      <p:sp>
        <p:nvSpPr>
          <p:cNvPr id="7" name="Rectangle 6"/>
          <p:cNvSpPr>
            <a:spLocks noGrp="1" noChangeArrowheads="1"/>
          </p:cNvSpPr>
          <p:nvPr>
            <p:ph type="sldNum" sz="quarter" idx="12"/>
          </p:nvPr>
        </p:nvSpPr>
        <p:spPr>
          <a:xfrm>
            <a:off x="6553200" y="6429375"/>
            <a:ext cx="2133600" cy="320675"/>
          </a:xfrm>
          <a:prstGeom prst="rect">
            <a:avLst/>
          </a:prstGeom>
        </p:spPr>
        <p:txBody>
          <a:bodyPr/>
          <a:lstStyle>
            <a:lvl1pPr>
              <a:defRPr>
                <a:ea typeface="宋体" charset="-122"/>
              </a:defRPr>
            </a:lvl1pPr>
          </a:lstStyle>
          <a:p>
            <a:pPr>
              <a:defRPr/>
            </a:pPr>
            <a:fld id="{922171C4-15DA-435A-BE20-6CA58686EAAD}" type="slidenum">
              <a:rPr lang="zh-CN" altLang="en-US"/>
              <a:pPr>
                <a:defRPr/>
              </a:pPr>
              <a:t>‹#›</a:t>
            </a:fld>
            <a:endParaRPr lang="en-US" altLang="zh-CN"/>
          </a:p>
        </p:txBody>
      </p:sp>
    </p:spTree>
  </p:cSld>
  <p:clrMapOvr>
    <a:masterClrMapping/>
  </p:clrMapOvr>
  <p:transition>
    <p:random/>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55688" y="65088"/>
            <a:ext cx="7958137" cy="1011237"/>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1030288" y="1163638"/>
            <a:ext cx="7961312" cy="536098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1D25EF75-4B15-49E0-A085-5E239FC2AD98}" type="slidenum">
              <a:rPr lang="zh-CN" altLang="en-US"/>
              <a:pPr>
                <a:defRPr/>
              </a:pPr>
              <a:t>‹#›</a:t>
            </a:fld>
            <a:endParaRPr lang="en-US" altLang="zh-CN"/>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319C1DF6-D78C-426F-AFD6-9D47E5D309D9}" type="slidenum">
              <a:rPr lang="zh-CN" altLang="en-US"/>
              <a:pPr>
                <a:defRPr/>
              </a:pPr>
              <a:t>‹#›</a:t>
            </a:fld>
            <a:endParaRPr lang="en-US" altLang="zh-CN"/>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055688" y="65088"/>
            <a:ext cx="7958137" cy="1011237"/>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30288" y="1163638"/>
            <a:ext cx="3903662" cy="536098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86350" y="1163638"/>
            <a:ext cx="3905250" cy="536098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1CB57AE2-CE71-4376-AC05-475EAE725EC1}" type="slidenum">
              <a:rPr lang="zh-CN" altLang="en-US"/>
              <a:pPr>
                <a:defRPr/>
              </a:pPr>
              <a:t>‹#›</a:t>
            </a:fld>
            <a:endParaRPr lang="en-US" altLang="zh-CN"/>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8" name="页脚占位符 7"/>
          <p:cNvSpPr>
            <a:spLocks noGrp="1"/>
          </p:cNvSpPr>
          <p:nvPr>
            <p:ph type="ftr" sz="quarter" idx="11"/>
          </p:nvPr>
        </p:nvSpPr>
        <p:spPr/>
        <p:txBody>
          <a:bodyPr/>
          <a:lstStyle>
            <a:lvl1pPr>
              <a:defRPr/>
            </a:lvl1pPr>
          </a:lstStyle>
          <a:p>
            <a:pPr>
              <a:defRPr/>
            </a:pPr>
            <a:endParaRPr lang="en-US" altLang="zh-CN"/>
          </a:p>
        </p:txBody>
      </p:sp>
      <p:sp>
        <p:nvSpPr>
          <p:cNvPr id="9" name="灯片编号占位符 8"/>
          <p:cNvSpPr>
            <a:spLocks noGrp="1"/>
          </p:cNvSpPr>
          <p:nvPr>
            <p:ph type="sldNum" sz="quarter" idx="12"/>
          </p:nvPr>
        </p:nvSpPr>
        <p:spPr/>
        <p:txBody>
          <a:bodyPr/>
          <a:lstStyle>
            <a:lvl1pPr>
              <a:defRPr/>
            </a:lvl1pPr>
          </a:lstStyle>
          <a:p>
            <a:pPr>
              <a:defRPr/>
            </a:pPr>
            <a:fld id="{3AF833DE-AD7A-4A41-95B4-2176B8DB1C5E}" type="slidenum">
              <a:rPr lang="zh-CN" altLang="en-US"/>
              <a:pPr>
                <a:defRPr/>
              </a:pPr>
              <a:t>‹#›</a:t>
            </a:fld>
            <a:endParaRPr lang="en-US" altLang="zh-CN"/>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055688" y="65088"/>
            <a:ext cx="7958137" cy="1011237"/>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4" name="页脚占位符 3"/>
          <p:cNvSpPr>
            <a:spLocks noGrp="1"/>
          </p:cNvSpPr>
          <p:nvPr>
            <p:ph type="ftr" sz="quarter" idx="11"/>
          </p:nvPr>
        </p:nvSpPr>
        <p:spPr/>
        <p:txBody>
          <a:bodyPr/>
          <a:lstStyle>
            <a:lvl1pPr>
              <a:defRPr/>
            </a:lvl1pPr>
          </a:lstStyle>
          <a:p>
            <a:pPr>
              <a:defRPr/>
            </a:pPr>
            <a:endParaRPr lang="en-US" altLang="zh-CN"/>
          </a:p>
        </p:txBody>
      </p:sp>
      <p:sp>
        <p:nvSpPr>
          <p:cNvPr id="5" name="灯片编号占位符 4"/>
          <p:cNvSpPr>
            <a:spLocks noGrp="1"/>
          </p:cNvSpPr>
          <p:nvPr>
            <p:ph type="sldNum" sz="quarter" idx="12"/>
          </p:nvPr>
        </p:nvSpPr>
        <p:spPr/>
        <p:txBody>
          <a:bodyPr/>
          <a:lstStyle>
            <a:lvl1pPr>
              <a:defRPr/>
            </a:lvl1pPr>
          </a:lstStyle>
          <a:p>
            <a:pPr>
              <a:defRPr/>
            </a:pPr>
            <a:fld id="{2504FB20-102B-4435-97A3-91623044365C}" type="slidenum">
              <a:rPr lang="zh-CN" altLang="en-US"/>
              <a:pPr>
                <a:defRPr/>
              </a:pPr>
              <a:t>‹#›</a:t>
            </a:fld>
            <a:endParaRPr lang="en-US" altLang="zh-CN"/>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3" name="页脚占位符 2"/>
          <p:cNvSpPr>
            <a:spLocks noGrp="1"/>
          </p:cNvSpPr>
          <p:nvPr>
            <p:ph type="ftr" sz="quarter" idx="11"/>
          </p:nvPr>
        </p:nvSpPr>
        <p:spPr/>
        <p:txBody>
          <a:bodyPr/>
          <a:lstStyle>
            <a:lvl1pPr>
              <a:defRPr/>
            </a:lvl1pPr>
          </a:lstStyle>
          <a:p>
            <a:pPr>
              <a:defRPr/>
            </a:pPr>
            <a:endParaRPr lang="en-US" altLang="zh-CN"/>
          </a:p>
        </p:txBody>
      </p:sp>
      <p:sp>
        <p:nvSpPr>
          <p:cNvPr id="4" name="灯片编号占位符 3"/>
          <p:cNvSpPr>
            <a:spLocks noGrp="1"/>
          </p:cNvSpPr>
          <p:nvPr>
            <p:ph type="sldNum" sz="quarter" idx="12"/>
          </p:nvPr>
        </p:nvSpPr>
        <p:spPr/>
        <p:txBody>
          <a:bodyPr/>
          <a:lstStyle>
            <a:lvl1pPr>
              <a:defRPr/>
            </a:lvl1pPr>
          </a:lstStyle>
          <a:p>
            <a:pPr>
              <a:defRPr/>
            </a:pPr>
            <a:fld id="{4B66E36F-BD6F-4428-B176-221FD8B8A504}" type="slidenum">
              <a:rPr lang="zh-CN" altLang="en-US"/>
              <a:pPr>
                <a:defRPr/>
              </a:pPr>
              <a:t>‹#›</a:t>
            </a:fld>
            <a:endParaRPr lang="en-US" altLang="zh-CN"/>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A0E4E6FE-FD5C-4116-8909-0614CC20C0B6}" type="slidenum">
              <a:rPr lang="zh-CN" altLang="en-US"/>
              <a:pPr>
                <a:defRPr/>
              </a:pPr>
              <a:t>‹#›</a:t>
            </a:fld>
            <a:endParaRPr lang="en-US" altLang="zh-CN"/>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F52EF61A-C12C-4862-8969-9529965C9566}" type="slidenum">
              <a:rPr lang="zh-CN" altLang="en-US"/>
              <a:pPr>
                <a:defRPr/>
              </a:pPr>
              <a:t>‹#›</a:t>
            </a:fld>
            <a:endParaRPr lang="en-US" altLang="zh-CN"/>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1055688" y="65088"/>
            <a:ext cx="7958137" cy="1011237"/>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30288" y="1163638"/>
            <a:ext cx="7961312" cy="5360987"/>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52262A93-25FA-44C9-A69A-7A8E44513B04}" type="slidenum">
              <a:rPr lang="zh-CN" altLang="en-US"/>
              <a:pPr>
                <a:defRPr/>
              </a:pPr>
              <a:t>‹#›</a:t>
            </a:fld>
            <a:endParaRPr lang="en-US" altLang="zh-CN"/>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18338" y="65088"/>
            <a:ext cx="1995487" cy="6459537"/>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30288" y="65088"/>
            <a:ext cx="5835650" cy="6459537"/>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96C11DB6-5CC0-4986-B546-D66FE0E8B0E1}" type="slidenum">
              <a:rPr lang="zh-CN" altLang="en-US"/>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xfrm>
            <a:off x="457200" y="6429375"/>
            <a:ext cx="2133600" cy="320675"/>
          </a:xfrm>
          <a:prstGeom prst="rect">
            <a:avLst/>
          </a:prstGeom>
        </p:spPr>
        <p:txBody>
          <a:bodyPr/>
          <a:lstStyle>
            <a:lvl1pPr>
              <a:defRPr>
                <a:ea typeface="宋体" charset="-122"/>
              </a:defRPr>
            </a:lvl1pPr>
          </a:lstStyle>
          <a:p>
            <a:pPr>
              <a:defRPr/>
            </a:pPr>
            <a:endParaRPr lang="en-US" altLang="zh-CN"/>
          </a:p>
        </p:txBody>
      </p:sp>
      <p:sp>
        <p:nvSpPr>
          <p:cNvPr id="8" name="Rectangle 5"/>
          <p:cNvSpPr>
            <a:spLocks noGrp="1" noChangeArrowheads="1"/>
          </p:cNvSpPr>
          <p:nvPr>
            <p:ph type="ftr" sz="quarter" idx="11"/>
          </p:nvPr>
        </p:nvSpPr>
        <p:spPr>
          <a:xfrm>
            <a:off x="3124200" y="6429375"/>
            <a:ext cx="2895600" cy="320675"/>
          </a:xfrm>
          <a:prstGeom prst="rect">
            <a:avLst/>
          </a:prstGeom>
        </p:spPr>
        <p:txBody>
          <a:bodyPr/>
          <a:lstStyle>
            <a:lvl1pPr>
              <a:defRPr>
                <a:ea typeface="宋体" charset="-122"/>
              </a:defRPr>
            </a:lvl1pPr>
          </a:lstStyle>
          <a:p>
            <a:pPr>
              <a:defRPr/>
            </a:pPr>
            <a:endParaRPr lang="en-US" altLang="zh-CN"/>
          </a:p>
        </p:txBody>
      </p:sp>
      <p:sp>
        <p:nvSpPr>
          <p:cNvPr id="9" name="Rectangle 6"/>
          <p:cNvSpPr>
            <a:spLocks noGrp="1" noChangeArrowheads="1"/>
          </p:cNvSpPr>
          <p:nvPr>
            <p:ph type="sldNum" sz="quarter" idx="12"/>
          </p:nvPr>
        </p:nvSpPr>
        <p:spPr>
          <a:xfrm>
            <a:off x="6553200" y="6429375"/>
            <a:ext cx="2133600" cy="320675"/>
          </a:xfrm>
          <a:prstGeom prst="rect">
            <a:avLst/>
          </a:prstGeom>
        </p:spPr>
        <p:txBody>
          <a:bodyPr/>
          <a:lstStyle>
            <a:lvl1pPr>
              <a:defRPr>
                <a:ea typeface="宋体" charset="-122"/>
              </a:defRPr>
            </a:lvl1pPr>
          </a:lstStyle>
          <a:p>
            <a:pPr>
              <a:defRPr/>
            </a:pPr>
            <a:fld id="{FB060F18-7FB5-43AC-8ABB-A2C190028E51}" type="slidenum">
              <a:rPr lang="zh-CN" altLang="en-US"/>
              <a:pPr>
                <a:defRPr/>
              </a:pPr>
              <a:t>‹#›</a:t>
            </a:fld>
            <a:endParaRPr lang="en-US" altLang="zh-CN"/>
          </a:p>
        </p:txBody>
      </p:sp>
    </p:spTree>
  </p:cSld>
  <p:clrMapOvr>
    <a:masterClrMapping/>
  </p:clrMapOvr>
  <p:transition>
    <p:random/>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标题和图表">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1077913" y="6616700"/>
            <a:ext cx="2133600" cy="241300"/>
          </a:xfrm>
          <a:prstGeom prst="rect">
            <a:avLst/>
          </a:prstGeom>
        </p:spPr>
        <p:txBody>
          <a:bodyPr/>
          <a:lstStyle>
            <a:lvl1pPr>
              <a:defRPr>
                <a:ea typeface="宋体" charset="-122"/>
              </a:defRPr>
            </a:lvl1pPr>
          </a:lstStyle>
          <a:p>
            <a:pPr>
              <a:defRPr/>
            </a:pPr>
            <a:endParaRPr lang="en-US" altLang="zh-CN"/>
          </a:p>
        </p:txBody>
      </p:sp>
      <p:sp>
        <p:nvSpPr>
          <p:cNvPr id="3" name="页脚占位符 4"/>
          <p:cNvSpPr>
            <a:spLocks noGrp="1"/>
          </p:cNvSpPr>
          <p:nvPr>
            <p:ph type="ftr" sz="quarter" idx="11"/>
          </p:nvPr>
        </p:nvSpPr>
        <p:spPr/>
        <p:txBody>
          <a:bodyPr/>
          <a:lstStyle>
            <a:lvl1pPr>
              <a:defRPr/>
            </a:lvl1pPr>
          </a:lstStyle>
          <a:p>
            <a:pPr>
              <a:defRPr/>
            </a:pPr>
            <a:endParaRPr lang="en-US" altLang="zh-CN"/>
          </a:p>
        </p:txBody>
      </p:sp>
      <p:sp>
        <p:nvSpPr>
          <p:cNvPr id="4" name="灯片编号占位符 5"/>
          <p:cNvSpPr>
            <a:spLocks noGrp="1"/>
          </p:cNvSpPr>
          <p:nvPr>
            <p:ph type="sldNum" sz="quarter" idx="12"/>
          </p:nvPr>
        </p:nvSpPr>
        <p:spPr/>
        <p:txBody>
          <a:bodyPr/>
          <a:lstStyle>
            <a:lvl1pPr>
              <a:defRPr/>
            </a:lvl1pPr>
          </a:lstStyle>
          <a:p>
            <a:pPr>
              <a:defRPr/>
            </a:pPr>
            <a:fld id="{EF69CC66-DC48-4CAB-884A-65B6505A97EE}" type="slidenum">
              <a:rPr lang="zh-CN" altLang="en-US"/>
              <a:pPr>
                <a:defRPr/>
              </a:pPr>
              <a:t>‹#›</a:t>
            </a:fld>
            <a:endParaRPr lang="en-US" altLang="zh-CN"/>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1_标题幻灯片">
    <p:bg bwMode="gray">
      <p:bgPr>
        <a:solidFill>
          <a:schemeClr val="bg1"/>
        </a:solidFill>
        <a:effectLst/>
      </p:bgPr>
    </p:bg>
    <p:spTree>
      <p:nvGrpSpPr>
        <p:cNvPr id="1" name=""/>
        <p:cNvGrpSpPr/>
        <p:nvPr/>
      </p:nvGrpSpPr>
      <p:grpSpPr>
        <a:xfrm>
          <a:off x="0" y="0"/>
          <a:ext cx="0" cy="0"/>
          <a:chOff x="0" y="0"/>
          <a:chExt cx="0" cy="0"/>
        </a:xfrm>
      </p:grpSpPr>
      <p:sp>
        <p:nvSpPr>
          <p:cNvPr id="2" name="Rectangle 1642"/>
          <p:cNvSpPr>
            <a:spLocks noChangeArrowheads="1"/>
          </p:cNvSpPr>
          <p:nvPr/>
        </p:nvSpPr>
        <p:spPr bwMode="gray">
          <a:xfrm>
            <a:off x="3071813" y="0"/>
            <a:ext cx="1417637" cy="6858000"/>
          </a:xfrm>
          <a:prstGeom prst="rect">
            <a:avLst/>
          </a:prstGeom>
          <a:solidFill>
            <a:schemeClr val="accent2">
              <a:alpha val="70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3" name="Rectangle 1634"/>
          <p:cNvSpPr>
            <a:spLocks noChangeArrowheads="1"/>
          </p:cNvSpPr>
          <p:nvPr/>
        </p:nvSpPr>
        <p:spPr bwMode="gray">
          <a:xfrm>
            <a:off x="0" y="0"/>
            <a:ext cx="3152775" cy="6858000"/>
          </a:xfrm>
          <a:prstGeom prst="rect">
            <a:avLst/>
          </a:prstGeom>
          <a:gradFill rotWithShape="1">
            <a:gsLst>
              <a:gs pos="0">
                <a:schemeClr val="accent2"/>
              </a:gs>
              <a:gs pos="100000">
                <a:schemeClr val="accent2">
                  <a:gamma/>
                  <a:shade val="85882"/>
                  <a:invGamma/>
                </a:schemeClr>
              </a:gs>
            </a:gsLst>
            <a:lin ang="5400000" scaled="1"/>
          </a:gra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4" name="Rectangle 1596"/>
          <p:cNvSpPr>
            <a:spLocks noChangeArrowheads="1"/>
          </p:cNvSpPr>
          <p:nvPr/>
        </p:nvSpPr>
        <p:spPr bwMode="gray">
          <a:xfrm>
            <a:off x="6902450" y="-11113"/>
            <a:ext cx="303213" cy="6858001"/>
          </a:xfrm>
          <a:prstGeom prst="rect">
            <a:avLst/>
          </a:prstGeom>
          <a:solidFill>
            <a:schemeClr val="accent2">
              <a:alpha val="30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5" name="Rectangle 1597"/>
          <p:cNvSpPr>
            <a:spLocks noChangeArrowheads="1"/>
          </p:cNvSpPr>
          <p:nvPr/>
        </p:nvSpPr>
        <p:spPr bwMode="gray">
          <a:xfrm>
            <a:off x="7158038" y="12700"/>
            <a:ext cx="227012" cy="6858000"/>
          </a:xfrm>
          <a:prstGeom prst="rect">
            <a:avLst/>
          </a:prstGeom>
          <a:solidFill>
            <a:schemeClr val="accent2">
              <a:alpha val="20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6" name="Rectangle 1592"/>
          <p:cNvSpPr>
            <a:spLocks noChangeArrowheads="1"/>
          </p:cNvSpPr>
          <p:nvPr/>
        </p:nvSpPr>
        <p:spPr bwMode="gray">
          <a:xfrm>
            <a:off x="4375150" y="0"/>
            <a:ext cx="1060450" cy="6858000"/>
          </a:xfrm>
          <a:prstGeom prst="rect">
            <a:avLst/>
          </a:prstGeom>
          <a:solidFill>
            <a:schemeClr val="accent2">
              <a:alpha val="64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7" name="Rectangle 1593"/>
          <p:cNvSpPr>
            <a:spLocks noChangeArrowheads="1"/>
          </p:cNvSpPr>
          <p:nvPr/>
        </p:nvSpPr>
        <p:spPr bwMode="gray">
          <a:xfrm>
            <a:off x="5359400" y="-17463"/>
            <a:ext cx="728663" cy="6938963"/>
          </a:xfrm>
          <a:prstGeom prst="rect">
            <a:avLst/>
          </a:prstGeom>
          <a:solidFill>
            <a:schemeClr val="accent2">
              <a:alpha val="53999"/>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8" name="Rectangle 1594"/>
          <p:cNvSpPr>
            <a:spLocks noChangeArrowheads="1"/>
          </p:cNvSpPr>
          <p:nvPr/>
        </p:nvSpPr>
        <p:spPr bwMode="gray">
          <a:xfrm>
            <a:off x="6018213" y="-19050"/>
            <a:ext cx="547687" cy="6938963"/>
          </a:xfrm>
          <a:prstGeom prst="rect">
            <a:avLst/>
          </a:prstGeom>
          <a:solidFill>
            <a:schemeClr val="accent2">
              <a:alpha val="47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9" name="Rectangle 1595"/>
          <p:cNvSpPr>
            <a:spLocks noChangeArrowheads="1"/>
          </p:cNvSpPr>
          <p:nvPr/>
        </p:nvSpPr>
        <p:spPr bwMode="gray">
          <a:xfrm>
            <a:off x="6505575" y="0"/>
            <a:ext cx="446088" cy="6858000"/>
          </a:xfrm>
          <a:prstGeom prst="rect">
            <a:avLst/>
          </a:prstGeom>
          <a:solidFill>
            <a:schemeClr val="accent2">
              <a:alpha val="37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0" name="Rectangle 1622"/>
          <p:cNvSpPr>
            <a:spLocks noChangeArrowheads="1"/>
          </p:cNvSpPr>
          <p:nvPr/>
        </p:nvSpPr>
        <p:spPr bwMode="gray">
          <a:xfrm>
            <a:off x="7339013" y="52388"/>
            <a:ext cx="136525" cy="6858000"/>
          </a:xfrm>
          <a:prstGeom prst="rect">
            <a:avLst/>
          </a:prstGeom>
          <a:solidFill>
            <a:schemeClr val="accent2">
              <a:alpha val="14999"/>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1" name="Rectangle 1623"/>
          <p:cNvSpPr>
            <a:spLocks noChangeArrowheads="1"/>
          </p:cNvSpPr>
          <p:nvPr/>
        </p:nvSpPr>
        <p:spPr bwMode="gray">
          <a:xfrm>
            <a:off x="8366125" y="20638"/>
            <a:ext cx="344488" cy="6858000"/>
          </a:xfrm>
          <a:prstGeom prst="rect">
            <a:avLst/>
          </a:prstGeom>
          <a:solidFill>
            <a:schemeClr val="accent2">
              <a:alpha val="23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2" name="Rectangle 1624"/>
          <p:cNvSpPr>
            <a:spLocks noChangeArrowheads="1"/>
          </p:cNvSpPr>
          <p:nvPr/>
        </p:nvSpPr>
        <p:spPr bwMode="gray">
          <a:xfrm>
            <a:off x="8664575" y="0"/>
            <a:ext cx="474663" cy="6858000"/>
          </a:xfrm>
          <a:prstGeom prst="rect">
            <a:avLst/>
          </a:prstGeom>
          <a:solidFill>
            <a:schemeClr val="accent2">
              <a:alpha val="28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3" name="Rectangle 1643"/>
          <p:cNvSpPr>
            <a:spLocks noChangeArrowheads="1"/>
          </p:cNvSpPr>
          <p:nvPr/>
        </p:nvSpPr>
        <p:spPr bwMode="gray">
          <a:xfrm>
            <a:off x="7953375" y="4763"/>
            <a:ext cx="136525" cy="6858000"/>
          </a:xfrm>
          <a:prstGeom prst="rect">
            <a:avLst/>
          </a:prstGeom>
          <a:solidFill>
            <a:schemeClr val="accent2">
              <a:alpha val="6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4" name="Rectangle 1644"/>
          <p:cNvSpPr>
            <a:spLocks noChangeArrowheads="1"/>
          </p:cNvSpPr>
          <p:nvPr/>
        </p:nvSpPr>
        <p:spPr bwMode="gray">
          <a:xfrm>
            <a:off x="8045450" y="4763"/>
            <a:ext cx="168275" cy="6858000"/>
          </a:xfrm>
          <a:prstGeom prst="rect">
            <a:avLst/>
          </a:prstGeom>
          <a:solidFill>
            <a:schemeClr val="accent2">
              <a:alpha val="12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5" name="Rectangle 1645"/>
          <p:cNvSpPr>
            <a:spLocks noChangeArrowheads="1"/>
          </p:cNvSpPr>
          <p:nvPr/>
        </p:nvSpPr>
        <p:spPr bwMode="gray">
          <a:xfrm>
            <a:off x="8177213" y="-11113"/>
            <a:ext cx="230187" cy="6858001"/>
          </a:xfrm>
          <a:prstGeom prst="rect">
            <a:avLst/>
          </a:prstGeom>
          <a:solidFill>
            <a:schemeClr val="accent2">
              <a:alpha val="17999"/>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grpSp>
        <p:nvGrpSpPr>
          <p:cNvPr id="16" name="Group 50"/>
          <p:cNvGrpSpPr>
            <a:grpSpLocks/>
          </p:cNvGrpSpPr>
          <p:nvPr userDrawn="1"/>
        </p:nvGrpSpPr>
        <p:grpSpPr bwMode="auto">
          <a:xfrm>
            <a:off x="6216650" y="6000750"/>
            <a:ext cx="669925" cy="654050"/>
            <a:chOff x="4027" y="3016"/>
            <a:chExt cx="515" cy="505"/>
          </a:xfrm>
        </p:grpSpPr>
        <p:sp>
          <p:nvSpPr>
            <p:cNvPr id="17" name="Oval 51"/>
            <p:cNvSpPr>
              <a:spLocks noChangeArrowheads="1"/>
            </p:cNvSpPr>
            <p:nvPr/>
          </p:nvSpPr>
          <p:spPr bwMode="gray">
            <a:xfrm>
              <a:off x="4027" y="3016"/>
              <a:ext cx="515" cy="505"/>
            </a:xfrm>
            <a:prstGeom prst="ellipse">
              <a:avLst/>
            </a:prstGeom>
            <a:gradFill rotWithShape="1">
              <a:gsLst>
                <a:gs pos="0">
                  <a:schemeClr val="hlink">
                    <a:gamma/>
                    <a:shade val="44314"/>
                    <a:invGamma/>
                  </a:schemeClr>
                </a:gs>
                <a:gs pos="50000">
                  <a:schemeClr val="hlink"/>
                </a:gs>
                <a:gs pos="100000">
                  <a:schemeClr val="hlink">
                    <a:gamma/>
                    <a:shade val="44314"/>
                    <a:invGamma/>
                  </a:schemeClr>
                </a:gs>
              </a:gsLst>
              <a:lin ang="5400000" scaled="1"/>
            </a:gra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pic>
          <p:nvPicPr>
            <p:cNvPr id="18" name="Picture 52" descr="sphere_highlight"/>
            <p:cNvPicPr>
              <a:picLocks noChangeAspect="1" noChangeArrowheads="1"/>
            </p:cNvPicPr>
            <p:nvPr/>
          </p:nvPicPr>
          <p:blipFill>
            <a:blip r:embed="rId2"/>
            <a:srcRect/>
            <a:stretch>
              <a:fillRect/>
            </a:stretch>
          </p:blipFill>
          <p:spPr bwMode="gray">
            <a:xfrm>
              <a:off x="4046" y="3018"/>
              <a:ext cx="470" cy="241"/>
            </a:xfrm>
            <a:prstGeom prst="rect">
              <a:avLst/>
            </a:prstGeom>
            <a:noFill/>
            <a:ln w="9525">
              <a:noFill/>
              <a:miter lim="800000"/>
              <a:headEnd/>
              <a:tailEnd/>
            </a:ln>
          </p:spPr>
        </p:pic>
      </p:grpSp>
      <p:grpSp>
        <p:nvGrpSpPr>
          <p:cNvPr id="19" name="Group 53"/>
          <p:cNvGrpSpPr>
            <a:grpSpLocks/>
          </p:cNvGrpSpPr>
          <p:nvPr userDrawn="1"/>
        </p:nvGrpSpPr>
        <p:grpSpPr bwMode="auto">
          <a:xfrm>
            <a:off x="8548688" y="5816600"/>
            <a:ext cx="349250" cy="339725"/>
            <a:chOff x="4027" y="3016"/>
            <a:chExt cx="515" cy="505"/>
          </a:xfrm>
        </p:grpSpPr>
        <p:sp>
          <p:nvSpPr>
            <p:cNvPr id="20" name="Oval 54"/>
            <p:cNvSpPr>
              <a:spLocks noChangeArrowheads="1"/>
            </p:cNvSpPr>
            <p:nvPr/>
          </p:nvSpPr>
          <p:spPr bwMode="gray">
            <a:xfrm>
              <a:off x="4027" y="3016"/>
              <a:ext cx="515" cy="505"/>
            </a:xfrm>
            <a:prstGeom prst="ellipse">
              <a:avLst/>
            </a:prstGeom>
            <a:gradFill rotWithShape="1">
              <a:gsLst>
                <a:gs pos="0">
                  <a:schemeClr val="folHlink">
                    <a:gamma/>
                    <a:shade val="44314"/>
                    <a:invGamma/>
                  </a:schemeClr>
                </a:gs>
                <a:gs pos="50000">
                  <a:schemeClr val="folHlink"/>
                </a:gs>
                <a:gs pos="100000">
                  <a:schemeClr val="folHlink">
                    <a:gamma/>
                    <a:shade val="44314"/>
                    <a:invGamma/>
                  </a:schemeClr>
                </a:gs>
              </a:gsLst>
              <a:lin ang="5400000" scaled="1"/>
            </a:gra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pic>
          <p:nvPicPr>
            <p:cNvPr id="21" name="Picture 55" descr="sphere_highlight"/>
            <p:cNvPicPr>
              <a:picLocks noChangeAspect="1" noChangeArrowheads="1"/>
            </p:cNvPicPr>
            <p:nvPr/>
          </p:nvPicPr>
          <p:blipFill>
            <a:blip r:embed="rId3"/>
            <a:srcRect/>
            <a:stretch>
              <a:fillRect/>
            </a:stretch>
          </p:blipFill>
          <p:spPr bwMode="gray">
            <a:xfrm>
              <a:off x="4046" y="3018"/>
              <a:ext cx="470" cy="241"/>
            </a:xfrm>
            <a:prstGeom prst="rect">
              <a:avLst/>
            </a:prstGeom>
            <a:noFill/>
            <a:ln w="9525">
              <a:noFill/>
              <a:miter lim="800000"/>
              <a:headEnd/>
              <a:tailEnd/>
            </a:ln>
          </p:spPr>
        </p:pic>
      </p:grpSp>
      <p:pic>
        <p:nvPicPr>
          <p:cNvPr id="22" name="Picture 3"/>
          <p:cNvPicPr>
            <a:picLocks noChangeAspect="1" noChangeArrowheads="1"/>
          </p:cNvPicPr>
          <p:nvPr userDrawn="1"/>
        </p:nvPicPr>
        <p:blipFill>
          <a:blip r:embed="rId4"/>
          <a:srcRect/>
          <a:stretch>
            <a:fillRect/>
          </a:stretch>
        </p:blipFill>
        <p:spPr bwMode="auto">
          <a:xfrm>
            <a:off x="7078663" y="0"/>
            <a:ext cx="2065337" cy="568325"/>
          </a:xfrm>
          <a:prstGeom prst="rect">
            <a:avLst/>
          </a:prstGeom>
          <a:noFill/>
          <a:ln w="9525">
            <a:noFill/>
            <a:miter lim="800000"/>
            <a:headEnd/>
            <a:tailEnd/>
          </a:ln>
        </p:spPr>
      </p:pic>
      <p:pic>
        <p:nvPicPr>
          <p:cNvPr id="23" name="图片 8" descr="未命名1.jpg"/>
          <p:cNvPicPr>
            <a:picLocks noChangeAspect="1"/>
          </p:cNvPicPr>
          <p:nvPr userDrawn="1"/>
        </p:nvPicPr>
        <p:blipFill>
          <a:blip r:embed="rId5"/>
          <a:srcRect/>
          <a:stretch>
            <a:fillRect/>
          </a:stretch>
        </p:blipFill>
        <p:spPr bwMode="auto">
          <a:xfrm>
            <a:off x="0" y="202920"/>
            <a:ext cx="1894114" cy="170827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24" name="图片 23" descr="01300000230801121933581522674_s.jpg"/>
          <p:cNvPicPr>
            <a:picLocks noChangeAspect="1"/>
          </p:cNvPicPr>
          <p:nvPr userDrawn="1"/>
        </p:nvPicPr>
        <p:blipFill>
          <a:blip r:embed="rId6"/>
          <a:stretch>
            <a:fillRect/>
          </a:stretch>
        </p:blipFill>
        <p:spPr>
          <a:xfrm>
            <a:off x="946387" y="3177810"/>
            <a:ext cx="1922416" cy="147546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5" name="图片 24" descr="u=3313918882,4287038985&amp;fm=23&amp;gp=0.jpg"/>
          <p:cNvPicPr>
            <a:picLocks noChangeAspect="1"/>
          </p:cNvPicPr>
          <p:nvPr userDrawn="1"/>
        </p:nvPicPr>
        <p:blipFill>
          <a:blip r:embed="rId7"/>
          <a:stretch>
            <a:fillRect/>
          </a:stretch>
        </p:blipFill>
        <p:spPr>
          <a:xfrm>
            <a:off x="3505061" y="4985479"/>
            <a:ext cx="1519823" cy="1519823"/>
          </a:xfrm>
          <a:prstGeom prst="ellipse">
            <a:avLst/>
          </a:prstGeom>
          <a:ln>
            <a:noFill/>
          </a:ln>
          <a:effectLst>
            <a:softEdge rad="112500"/>
          </a:effectLst>
        </p:spPr>
      </p:pic>
      <p:sp>
        <p:nvSpPr>
          <p:cNvPr id="26" name="Rectangle 41"/>
          <p:cNvSpPr txBox="1">
            <a:spLocks noChangeArrowheads="1"/>
          </p:cNvSpPr>
          <p:nvPr userDrawn="1"/>
        </p:nvSpPr>
        <p:spPr>
          <a:xfrm>
            <a:off x="3892550" y="3052763"/>
            <a:ext cx="4729163" cy="944562"/>
          </a:xfrm>
          <a:prstGeom prst="rect">
            <a:avLst/>
          </a:prstGeom>
          <a:effectLst>
            <a:outerShdw dist="17961" dir="2700000" algn="ctr" rotWithShape="0">
              <a:srgbClr val="F8F8F8">
                <a:alpha val="50000"/>
              </a:srgbClr>
            </a:outerShdw>
          </a:effectLst>
        </p:spPr>
        <p:txBody>
          <a:bodyPr/>
          <a:lstStyle/>
          <a:p>
            <a:pPr>
              <a:defRPr/>
            </a:pPr>
            <a:r>
              <a:rPr lang="en-US" altLang="zh-CN" sz="5400" b="1" kern="0" dirty="0">
                <a:solidFill>
                  <a:schemeClr val="tx2"/>
                </a:solidFill>
                <a:latin typeface="华文隶书" pitchFamily="2" charset="-122"/>
                <a:ea typeface="华文隶书" pitchFamily="2" charset="-122"/>
                <a:cs typeface="+mj-cs"/>
              </a:rPr>
              <a:t>Think  You !</a:t>
            </a:r>
          </a:p>
        </p:txBody>
      </p:sp>
      <p:sp>
        <p:nvSpPr>
          <p:cNvPr id="27" name="TextBox 26"/>
          <p:cNvSpPr txBox="1"/>
          <p:nvPr userDrawn="1"/>
        </p:nvSpPr>
        <p:spPr>
          <a:xfrm>
            <a:off x="1501775" y="1449388"/>
            <a:ext cx="7589838" cy="708025"/>
          </a:xfrm>
          <a:prstGeom prst="rect">
            <a:avLst/>
          </a:prstGeom>
          <a:noFill/>
        </p:spPr>
        <p:txBody>
          <a:bodyPr>
            <a:spAutoFit/>
          </a:bodyPr>
          <a:lstStyle/>
          <a:p>
            <a:pPr>
              <a:defRPr/>
            </a:pPr>
            <a:r>
              <a:rPr lang="zh-CN" altLang="en-US" sz="4000" dirty="0">
                <a:latin typeface="华文隶书" pitchFamily="2" charset="-122"/>
                <a:ea typeface="华文隶书" pitchFamily="2" charset="-122"/>
                <a:cs typeface="Arial Unicode MS" pitchFamily="34" charset="-122"/>
              </a:rPr>
              <a:t>上海财友网络科技服务有限公司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1" fill="hold" grpId="0" nodeType="withEffect">
                                  <p:stCondLst>
                                    <p:cond delay="200"/>
                                  </p:stCondLst>
                                  <p:childTnLst>
                                    <p:set>
                                      <p:cBhvr>
                                        <p:cTn id="9" dur="1" fill="hold">
                                          <p:stCondLst>
                                            <p:cond delay="0"/>
                                          </p:stCondLst>
                                        </p:cTn>
                                        <p:tgtEl>
                                          <p:spTgt spid="2"/>
                                        </p:tgtEl>
                                        <p:attrNameLst>
                                          <p:attrName>style.visibility</p:attrName>
                                        </p:attrNameLst>
                                      </p:cBhvr>
                                      <p:to>
                                        <p:strVal val="visible"/>
                                      </p:to>
                                    </p:set>
                                    <p:animEffect transition="in" filter="wipe(up)">
                                      <p:cBhvr>
                                        <p:cTn id="10" dur="500"/>
                                        <p:tgtEl>
                                          <p:spTgt spid="2"/>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500"/>
                                        <p:tgtEl>
                                          <p:spTgt spid="6"/>
                                        </p:tgtEl>
                                      </p:cBhvr>
                                    </p:animEffect>
                                  </p:childTnLst>
                                </p:cTn>
                              </p:par>
                              <p:par>
                                <p:cTn id="14" presetID="22" presetClass="entr" presetSubtype="1" fill="hold" grpId="0" nodeType="withEffect">
                                  <p:stCondLst>
                                    <p:cond delay="800"/>
                                  </p:stCondLst>
                                  <p:childTnLst>
                                    <p:set>
                                      <p:cBhvr>
                                        <p:cTn id="15" dur="1" fill="hold">
                                          <p:stCondLst>
                                            <p:cond delay="0"/>
                                          </p:stCondLst>
                                        </p:cTn>
                                        <p:tgtEl>
                                          <p:spTgt spid="7"/>
                                        </p:tgtEl>
                                        <p:attrNameLst>
                                          <p:attrName>style.visibility</p:attrName>
                                        </p:attrNameLst>
                                      </p:cBhvr>
                                      <p:to>
                                        <p:strVal val="visible"/>
                                      </p:to>
                                    </p:set>
                                    <p:animEffect transition="in" filter="wipe(up)">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anim calcmode="lin" valueType="num">
                                      <p:cBhvr>
                                        <p:cTn id="20" dur="500" fill="hold"/>
                                        <p:tgtEl>
                                          <p:spTgt spid="8"/>
                                        </p:tgtEl>
                                        <p:attrNameLst>
                                          <p:attrName>ppt_x</p:attrName>
                                        </p:attrNameLst>
                                      </p:cBhvr>
                                      <p:tavLst>
                                        <p:tav tm="0">
                                          <p:val>
                                            <p:strVal val="#ppt_x"/>
                                          </p:val>
                                        </p:tav>
                                        <p:tav tm="100000">
                                          <p:val>
                                            <p:strVal val="#ppt_x"/>
                                          </p:val>
                                        </p:tav>
                                      </p:tavLst>
                                    </p:anim>
                                    <p:anim calcmode="lin" valueType="num">
                                      <p:cBhvr>
                                        <p:cTn id="21" dur="500" fill="hold"/>
                                        <p:tgtEl>
                                          <p:spTgt spid="8"/>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150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anim calcmode="lin" valueType="num">
                                      <p:cBhvr>
                                        <p:cTn id="25" dur="500" fill="hold"/>
                                        <p:tgtEl>
                                          <p:spTgt spid="9"/>
                                        </p:tgtEl>
                                        <p:attrNameLst>
                                          <p:attrName>ppt_x</p:attrName>
                                        </p:attrNameLst>
                                      </p:cBhvr>
                                      <p:tavLst>
                                        <p:tav tm="0">
                                          <p:val>
                                            <p:strVal val="#ppt_x"/>
                                          </p:val>
                                        </p:tav>
                                        <p:tav tm="100000">
                                          <p:val>
                                            <p:strVal val="#ppt_x"/>
                                          </p:val>
                                        </p:tav>
                                      </p:tavLst>
                                    </p:anim>
                                    <p:anim calcmode="lin" valueType="num">
                                      <p:cBhvr>
                                        <p:cTn id="26" dur="500" fill="hold"/>
                                        <p:tgtEl>
                                          <p:spTgt spid="9"/>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190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anim calcmode="lin" valueType="num">
                                      <p:cBhvr>
                                        <p:cTn id="30" dur="500" fill="hold"/>
                                        <p:tgtEl>
                                          <p:spTgt spid="4"/>
                                        </p:tgtEl>
                                        <p:attrNameLst>
                                          <p:attrName>ppt_x</p:attrName>
                                        </p:attrNameLst>
                                      </p:cBhvr>
                                      <p:tavLst>
                                        <p:tav tm="0">
                                          <p:val>
                                            <p:strVal val="#ppt_x"/>
                                          </p:val>
                                        </p:tav>
                                        <p:tav tm="100000">
                                          <p:val>
                                            <p:strVal val="#ppt_x"/>
                                          </p:val>
                                        </p:tav>
                                      </p:tavLst>
                                    </p:anim>
                                    <p:anim calcmode="lin" valueType="num">
                                      <p:cBhvr>
                                        <p:cTn id="31" dur="500" fill="hold"/>
                                        <p:tgtEl>
                                          <p:spTgt spid="4"/>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230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anim calcmode="lin" valueType="num">
                                      <p:cBhvr>
                                        <p:cTn id="35" dur="500" fill="hold"/>
                                        <p:tgtEl>
                                          <p:spTgt spid="5"/>
                                        </p:tgtEl>
                                        <p:attrNameLst>
                                          <p:attrName>ppt_x</p:attrName>
                                        </p:attrNameLst>
                                      </p:cBhvr>
                                      <p:tavLst>
                                        <p:tav tm="0">
                                          <p:val>
                                            <p:strVal val="#ppt_x"/>
                                          </p:val>
                                        </p:tav>
                                        <p:tav tm="100000">
                                          <p:val>
                                            <p:strVal val="#ppt_x"/>
                                          </p:val>
                                        </p:tav>
                                      </p:tavLst>
                                    </p:anim>
                                    <p:anim calcmode="lin" valueType="num">
                                      <p:cBhvr>
                                        <p:cTn id="36" dur="500" fill="hold"/>
                                        <p:tgtEl>
                                          <p:spTgt spid="5"/>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26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anim calcmode="lin" valueType="num">
                                      <p:cBhvr>
                                        <p:cTn id="40" dur="500" fill="hold"/>
                                        <p:tgtEl>
                                          <p:spTgt spid="10"/>
                                        </p:tgtEl>
                                        <p:attrNameLst>
                                          <p:attrName>ppt_x</p:attrName>
                                        </p:attrNameLst>
                                      </p:cBhvr>
                                      <p:tavLst>
                                        <p:tav tm="0">
                                          <p:val>
                                            <p:strVal val="#ppt_x"/>
                                          </p:val>
                                        </p:tav>
                                        <p:tav tm="100000">
                                          <p:val>
                                            <p:strVal val="#ppt_x"/>
                                          </p:val>
                                        </p:tav>
                                      </p:tavLst>
                                    </p:anim>
                                    <p:anim calcmode="lin" valueType="num">
                                      <p:cBhvr>
                                        <p:cTn id="41" dur="500" fill="hold"/>
                                        <p:tgtEl>
                                          <p:spTgt spid="1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260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anim calcmode="lin" valueType="num">
                                      <p:cBhvr>
                                        <p:cTn id="45" dur="500" fill="hold"/>
                                        <p:tgtEl>
                                          <p:spTgt spid="14"/>
                                        </p:tgtEl>
                                        <p:attrNameLst>
                                          <p:attrName>ppt_x</p:attrName>
                                        </p:attrNameLst>
                                      </p:cBhvr>
                                      <p:tavLst>
                                        <p:tav tm="0">
                                          <p:val>
                                            <p:strVal val="#ppt_x"/>
                                          </p:val>
                                        </p:tav>
                                        <p:tav tm="100000">
                                          <p:val>
                                            <p:strVal val="#ppt_x"/>
                                          </p:val>
                                        </p:tav>
                                      </p:tavLst>
                                    </p:anim>
                                    <p:anim calcmode="lin" valueType="num">
                                      <p:cBhvr>
                                        <p:cTn id="46" dur="500" fill="hold"/>
                                        <p:tgtEl>
                                          <p:spTgt spid="14"/>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250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anim calcmode="lin" valueType="num">
                                      <p:cBhvr>
                                        <p:cTn id="50" dur="500" fill="hold"/>
                                        <p:tgtEl>
                                          <p:spTgt spid="13"/>
                                        </p:tgtEl>
                                        <p:attrNameLst>
                                          <p:attrName>ppt_x</p:attrName>
                                        </p:attrNameLst>
                                      </p:cBhvr>
                                      <p:tavLst>
                                        <p:tav tm="0">
                                          <p:val>
                                            <p:strVal val="#ppt_x"/>
                                          </p:val>
                                        </p:tav>
                                        <p:tav tm="100000">
                                          <p:val>
                                            <p:strVal val="#ppt_x"/>
                                          </p:val>
                                        </p:tav>
                                      </p:tavLst>
                                    </p:anim>
                                    <p:anim calcmode="lin" valueType="num">
                                      <p:cBhvr>
                                        <p:cTn id="51" dur="500" fill="hold"/>
                                        <p:tgtEl>
                                          <p:spTgt spid="13"/>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240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500"/>
                                        <p:tgtEl>
                                          <p:spTgt spid="15"/>
                                        </p:tgtEl>
                                      </p:cBhvr>
                                    </p:animEffect>
                                    <p:anim calcmode="lin" valueType="num">
                                      <p:cBhvr>
                                        <p:cTn id="55" dur="500" fill="hold"/>
                                        <p:tgtEl>
                                          <p:spTgt spid="15"/>
                                        </p:tgtEl>
                                        <p:attrNameLst>
                                          <p:attrName>ppt_x</p:attrName>
                                        </p:attrNameLst>
                                      </p:cBhvr>
                                      <p:tavLst>
                                        <p:tav tm="0">
                                          <p:val>
                                            <p:strVal val="#ppt_x"/>
                                          </p:val>
                                        </p:tav>
                                        <p:tav tm="100000">
                                          <p:val>
                                            <p:strVal val="#ppt_x"/>
                                          </p:val>
                                        </p:tav>
                                      </p:tavLst>
                                    </p:anim>
                                    <p:anim calcmode="lin" valueType="num">
                                      <p:cBhvr>
                                        <p:cTn id="56" dur="500" fill="hold"/>
                                        <p:tgtEl>
                                          <p:spTgt spid="15"/>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200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anim calcmode="lin" valueType="num">
                                      <p:cBhvr>
                                        <p:cTn id="60" dur="500" fill="hold"/>
                                        <p:tgtEl>
                                          <p:spTgt spid="11"/>
                                        </p:tgtEl>
                                        <p:attrNameLst>
                                          <p:attrName>ppt_x</p:attrName>
                                        </p:attrNameLst>
                                      </p:cBhvr>
                                      <p:tavLst>
                                        <p:tav tm="0">
                                          <p:val>
                                            <p:strVal val="#ppt_x"/>
                                          </p:val>
                                        </p:tav>
                                        <p:tav tm="100000">
                                          <p:val>
                                            <p:strVal val="#ppt_x"/>
                                          </p:val>
                                        </p:tav>
                                      </p:tavLst>
                                    </p:anim>
                                    <p:anim calcmode="lin" valueType="num">
                                      <p:cBhvr>
                                        <p:cTn id="61" dur="500" fill="hold"/>
                                        <p:tgtEl>
                                          <p:spTgt spid="11"/>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180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500"/>
                                        <p:tgtEl>
                                          <p:spTgt spid="12"/>
                                        </p:tgtEl>
                                      </p:cBhvr>
                                    </p:animEffect>
                                    <p:anim calcmode="lin" valueType="num">
                                      <p:cBhvr>
                                        <p:cTn id="65" dur="500" fill="hold"/>
                                        <p:tgtEl>
                                          <p:spTgt spid="12"/>
                                        </p:tgtEl>
                                        <p:attrNameLst>
                                          <p:attrName>ppt_x</p:attrName>
                                        </p:attrNameLst>
                                      </p:cBhvr>
                                      <p:tavLst>
                                        <p:tav tm="0">
                                          <p:val>
                                            <p:strVal val="#ppt_x"/>
                                          </p:val>
                                        </p:tav>
                                        <p:tav tm="100000">
                                          <p:val>
                                            <p:strVal val="#ppt_x"/>
                                          </p:val>
                                        </p:tav>
                                      </p:tavLst>
                                    </p:anim>
                                    <p:anim calcmode="lin" valueType="num">
                                      <p:cBhvr>
                                        <p:cTn id="66" dur="500" fill="hold"/>
                                        <p:tgtEl>
                                          <p:spTgt spid="12"/>
                                        </p:tgtEl>
                                        <p:attrNameLst>
                                          <p:attrName>ppt_y</p:attrName>
                                        </p:attrNameLst>
                                      </p:cBhvr>
                                      <p:tavLst>
                                        <p:tav tm="0">
                                          <p:val>
                                            <p:strVal val="#ppt_y-.1"/>
                                          </p:val>
                                        </p:tav>
                                        <p:tav tm="100000">
                                          <p:val>
                                            <p:strVal val="#ppt_y"/>
                                          </p:val>
                                        </p:tav>
                                      </p:tavLst>
                                    </p:anim>
                                  </p:childTnLst>
                                </p:cTn>
                              </p:par>
                            </p:childTnLst>
                          </p:cTn>
                        </p:par>
                        <p:par>
                          <p:cTn id="67" fill="hold">
                            <p:stCondLst>
                              <p:cond delay="3100"/>
                            </p:stCondLst>
                            <p:childTnLst>
                              <p:par>
                                <p:cTn id="68" presetID="6" presetClass="emph" presetSubtype="0" fill="hold" grpId="1" nodeType="afterEffect">
                                  <p:stCondLst>
                                    <p:cond delay="0"/>
                                  </p:stCondLst>
                                  <p:childTnLst>
                                    <p:animScale>
                                      <p:cBhvr>
                                        <p:cTn id="69" dur="500" fill="hold"/>
                                        <p:tgtEl>
                                          <p:spTgt spid="3"/>
                                        </p:tgtEl>
                                      </p:cBhvr>
                                      <p:by x="150000" y="150000"/>
                                    </p:animScale>
                                  </p:childTnLst>
                                </p:cTn>
                              </p:par>
                              <p:par>
                                <p:cTn id="70" presetID="6" presetClass="emph" presetSubtype="0" fill="hold" grpId="1" nodeType="withEffect">
                                  <p:stCondLst>
                                    <p:cond delay="200"/>
                                  </p:stCondLst>
                                  <p:childTnLst>
                                    <p:animScale>
                                      <p:cBhvr>
                                        <p:cTn id="71" dur="500" fill="hold"/>
                                        <p:tgtEl>
                                          <p:spTgt spid="6"/>
                                        </p:tgtEl>
                                      </p:cBhvr>
                                      <p:by x="150000" y="150000"/>
                                    </p:animScale>
                                  </p:childTnLst>
                                </p:cTn>
                              </p:par>
                              <p:par>
                                <p:cTn id="72" presetID="6" presetClass="emph" presetSubtype="0" fill="hold" grpId="1" nodeType="withEffect">
                                  <p:stCondLst>
                                    <p:cond delay="400"/>
                                  </p:stCondLst>
                                  <p:childTnLst>
                                    <p:animScale>
                                      <p:cBhvr>
                                        <p:cTn id="73" dur="500" fill="hold"/>
                                        <p:tgtEl>
                                          <p:spTgt spid="7"/>
                                        </p:tgtEl>
                                      </p:cBhvr>
                                      <p:by x="150000" y="150000"/>
                                    </p:animScale>
                                  </p:childTnLst>
                                </p:cTn>
                              </p:par>
                              <p:par>
                                <p:cTn id="74" presetID="6" presetClass="emph" presetSubtype="0" fill="hold" grpId="1" nodeType="withEffect">
                                  <p:stCondLst>
                                    <p:cond delay="800"/>
                                  </p:stCondLst>
                                  <p:childTnLst>
                                    <p:animScale>
                                      <p:cBhvr>
                                        <p:cTn id="75" dur="500" fill="hold"/>
                                        <p:tgtEl>
                                          <p:spTgt spid="8"/>
                                        </p:tgtEl>
                                      </p:cBhvr>
                                      <p:by x="150000" y="150000"/>
                                    </p:animScale>
                                  </p:childTnLst>
                                </p:cTn>
                              </p:par>
                              <p:par>
                                <p:cTn id="76" presetID="6" presetClass="emph" presetSubtype="0" fill="hold" grpId="1" nodeType="withEffect">
                                  <p:stCondLst>
                                    <p:cond delay="1100"/>
                                  </p:stCondLst>
                                  <p:childTnLst>
                                    <p:animScale>
                                      <p:cBhvr>
                                        <p:cTn id="77" dur="500" fill="hold"/>
                                        <p:tgtEl>
                                          <p:spTgt spid="9"/>
                                        </p:tgtEl>
                                      </p:cBhvr>
                                      <p:by x="150000" y="150000"/>
                                    </p:animScale>
                                  </p:childTnLst>
                                </p:cTn>
                              </p:par>
                              <p:par>
                                <p:cTn id="78" presetID="6" presetClass="emph" presetSubtype="0" fill="hold" grpId="1" nodeType="withEffect">
                                  <p:stCondLst>
                                    <p:cond delay="1400"/>
                                  </p:stCondLst>
                                  <p:childTnLst>
                                    <p:animScale>
                                      <p:cBhvr>
                                        <p:cTn id="79" dur="500" fill="hold"/>
                                        <p:tgtEl>
                                          <p:spTgt spid="4"/>
                                        </p:tgtEl>
                                      </p:cBhvr>
                                      <p:by x="150000" y="150000"/>
                                    </p:animScale>
                                  </p:childTnLst>
                                </p:cTn>
                              </p:par>
                              <p:par>
                                <p:cTn id="80" presetID="6" presetClass="emph" presetSubtype="0" fill="hold" grpId="1" nodeType="withEffect">
                                  <p:stCondLst>
                                    <p:cond delay="1700"/>
                                  </p:stCondLst>
                                  <p:childTnLst>
                                    <p:animScale>
                                      <p:cBhvr>
                                        <p:cTn id="81" dur="500" fill="hold"/>
                                        <p:tgtEl>
                                          <p:spTgt spid="5"/>
                                        </p:tgtEl>
                                      </p:cBhvr>
                                      <p:by x="150000" y="150000"/>
                                    </p:animScale>
                                  </p:childTnLst>
                                </p:cTn>
                              </p:par>
                              <p:par>
                                <p:cTn id="82" presetID="6" presetClass="emph" presetSubtype="0" fill="hold" grpId="1" nodeType="withEffect">
                                  <p:stCondLst>
                                    <p:cond delay="2000"/>
                                  </p:stCondLst>
                                  <p:childTnLst>
                                    <p:animScale>
                                      <p:cBhvr>
                                        <p:cTn id="83" dur="500" fill="hold"/>
                                        <p:tgtEl>
                                          <p:spTgt spid="10"/>
                                        </p:tgtEl>
                                      </p:cBhvr>
                                      <p:by x="150000" y="150000"/>
                                    </p:animScale>
                                  </p:childTnLst>
                                </p:cTn>
                              </p:par>
                              <p:par>
                                <p:cTn id="84" presetID="6" presetClass="emph" presetSubtype="0" fill="hold" grpId="1" nodeType="withEffect">
                                  <p:stCondLst>
                                    <p:cond delay="2200"/>
                                  </p:stCondLst>
                                  <p:childTnLst>
                                    <p:animScale>
                                      <p:cBhvr>
                                        <p:cTn id="85" dur="500" fill="hold"/>
                                        <p:tgtEl>
                                          <p:spTgt spid="11"/>
                                        </p:tgtEl>
                                      </p:cBhvr>
                                      <p:by x="150000" y="150000"/>
                                    </p:animScale>
                                  </p:childTnLst>
                                </p:cTn>
                              </p:par>
                              <p:par>
                                <p:cTn id="86" presetID="6" presetClass="emph" presetSubtype="0" fill="hold" grpId="1" nodeType="withEffect">
                                  <p:stCondLst>
                                    <p:cond delay="2300"/>
                                  </p:stCondLst>
                                  <p:childTnLst>
                                    <p:animScale>
                                      <p:cBhvr>
                                        <p:cTn id="87" dur="500" fill="hold"/>
                                        <p:tgtEl>
                                          <p:spTgt spid="12"/>
                                        </p:tgtEl>
                                      </p:cBhvr>
                                      <p:by x="150000" y="150000"/>
                                    </p:animScale>
                                  </p:childTnLst>
                                </p:cTn>
                              </p:par>
                            </p:childTnLst>
                          </p:cTn>
                        </p:par>
                        <p:par>
                          <p:cTn id="88" fill="hold">
                            <p:stCondLst>
                              <p:cond delay="5900"/>
                            </p:stCondLst>
                            <p:childTnLst>
                              <p:par>
                                <p:cTn id="89" presetID="6" presetClass="emph" presetSubtype="0" fill="hold" grpId="1" nodeType="afterEffect">
                                  <p:stCondLst>
                                    <p:cond delay="0"/>
                                  </p:stCondLst>
                                  <p:childTnLst>
                                    <p:animScale>
                                      <p:cBhvr>
                                        <p:cTn id="90" dur="500" fill="hold"/>
                                        <p:tgtEl>
                                          <p:spTgt spid="2"/>
                                        </p:tgtEl>
                                      </p:cBhvr>
                                      <p:by x="150000" y="150000"/>
                                    </p:animScale>
                                  </p:childTnLst>
                                </p:cTn>
                              </p:par>
                              <p:par>
                                <p:cTn id="91" presetID="6" presetClass="emph" presetSubtype="0" fill="hold" grpId="1" nodeType="withEffect">
                                  <p:stCondLst>
                                    <p:cond delay="400"/>
                                  </p:stCondLst>
                                  <p:childTnLst>
                                    <p:animScale>
                                      <p:cBhvr>
                                        <p:cTn id="92" dur="500" fill="hold"/>
                                        <p:tgtEl>
                                          <p:spTgt spid="13"/>
                                        </p:tgtEl>
                                      </p:cBhvr>
                                      <p:by x="150000" y="150000"/>
                                    </p:animScale>
                                  </p:childTnLst>
                                </p:cTn>
                              </p:par>
                              <p:par>
                                <p:cTn id="93" presetID="6" presetClass="emph" presetSubtype="0" fill="hold" grpId="1" nodeType="withEffect">
                                  <p:stCondLst>
                                    <p:cond delay="800"/>
                                  </p:stCondLst>
                                  <p:childTnLst>
                                    <p:animScale>
                                      <p:cBhvr>
                                        <p:cTn id="94" dur="500" fill="hold"/>
                                        <p:tgtEl>
                                          <p:spTgt spid="14"/>
                                        </p:tgtEl>
                                      </p:cBhvr>
                                      <p:by x="150000" y="150000"/>
                                    </p:animScale>
                                  </p:childTnLst>
                                </p:cTn>
                              </p:par>
                              <p:par>
                                <p:cTn id="95" presetID="6" presetClass="emph" presetSubtype="0" fill="hold" grpId="1" nodeType="withEffect">
                                  <p:stCondLst>
                                    <p:cond delay="1100"/>
                                  </p:stCondLst>
                                  <p:childTnLst>
                                    <p:animScale>
                                      <p:cBhvr>
                                        <p:cTn id="96" dur="500" fill="hold"/>
                                        <p:tgtEl>
                                          <p:spTgt spid="15"/>
                                        </p:tgtEl>
                                      </p:cBhvr>
                                      <p:by x="150000" y="150000"/>
                                    </p:animScale>
                                  </p:childTnLst>
                                </p:cTn>
                              </p:par>
                              <p:par>
                                <p:cTn id="97" presetID="53" presetClass="entr" presetSubtype="0" fill="hold" nodeType="withEffect">
                                  <p:stCondLst>
                                    <p:cond delay="2200"/>
                                  </p:stCondLst>
                                  <p:childTnLst>
                                    <p:set>
                                      <p:cBhvr>
                                        <p:cTn id="98" dur="1" fill="hold">
                                          <p:stCondLst>
                                            <p:cond delay="0"/>
                                          </p:stCondLst>
                                        </p:cTn>
                                        <p:tgtEl>
                                          <p:spTgt spid="19"/>
                                        </p:tgtEl>
                                        <p:attrNameLst>
                                          <p:attrName>style.visibility</p:attrName>
                                        </p:attrNameLst>
                                      </p:cBhvr>
                                      <p:to>
                                        <p:strVal val="visible"/>
                                      </p:to>
                                    </p:set>
                                    <p:anim calcmode="lin" valueType="num">
                                      <p:cBhvr>
                                        <p:cTn id="99" dur="1000" fill="hold"/>
                                        <p:tgtEl>
                                          <p:spTgt spid="19"/>
                                        </p:tgtEl>
                                        <p:attrNameLst>
                                          <p:attrName>ppt_w</p:attrName>
                                        </p:attrNameLst>
                                      </p:cBhvr>
                                      <p:tavLst>
                                        <p:tav tm="0">
                                          <p:val>
                                            <p:fltVal val="0"/>
                                          </p:val>
                                        </p:tav>
                                        <p:tav tm="100000">
                                          <p:val>
                                            <p:strVal val="#ppt_w"/>
                                          </p:val>
                                        </p:tav>
                                      </p:tavLst>
                                    </p:anim>
                                    <p:anim calcmode="lin" valueType="num">
                                      <p:cBhvr>
                                        <p:cTn id="100" dur="1000" fill="hold"/>
                                        <p:tgtEl>
                                          <p:spTgt spid="19"/>
                                        </p:tgtEl>
                                        <p:attrNameLst>
                                          <p:attrName>ppt_h</p:attrName>
                                        </p:attrNameLst>
                                      </p:cBhvr>
                                      <p:tavLst>
                                        <p:tav tm="0">
                                          <p:val>
                                            <p:fltVal val="0"/>
                                          </p:val>
                                        </p:tav>
                                        <p:tav tm="100000">
                                          <p:val>
                                            <p:strVal val="#ppt_h"/>
                                          </p:val>
                                        </p:tav>
                                      </p:tavLst>
                                    </p:anim>
                                    <p:animEffect transition="in" filter="fade">
                                      <p:cBhvr>
                                        <p:cTn id="101" dur="1000"/>
                                        <p:tgtEl>
                                          <p:spTgt spid="19"/>
                                        </p:tgtEl>
                                      </p:cBhvr>
                                    </p:animEffect>
                                  </p:childTnLst>
                                </p:cTn>
                              </p:par>
                              <p:par>
                                <p:cTn id="102" presetID="37" presetClass="path" presetSubtype="0" accel="50000" decel="50000" fill="hold" nodeType="withEffect">
                                  <p:stCondLst>
                                    <p:cond delay="2300"/>
                                  </p:stCondLst>
                                  <p:childTnLst>
                                    <p:animMotion origin="layout" path="M 0.0559 -0.10479 C 0.0559 -0.10456 0.05156 -0.05136 0.0401 -0.02661 C 0.02864 -0.00185 -0.00226 0.00462 -0.0184 -0.00579 " pathEditMode="relative" rAng="0" ptsTypes="fsf">
                                      <p:cBhvr>
                                        <p:cTn id="103" dur="1000" fill="hold"/>
                                        <p:tgtEl>
                                          <p:spTgt spid="19"/>
                                        </p:tgtEl>
                                        <p:attrNameLst>
                                          <p:attrName>ppt_x</p:attrName>
                                          <p:attrName>ppt_y</p:attrName>
                                        </p:attrNameLst>
                                      </p:cBhvr>
                                      <p:rCtr x="-3715" y="5459"/>
                                    </p:animMotion>
                                  </p:childTnLst>
                                </p:cTn>
                              </p:par>
                              <p:par>
                                <p:cTn id="104" presetID="53" presetClass="entr" presetSubtype="0" fill="hold" nodeType="withEffect">
                                  <p:stCondLst>
                                    <p:cond delay="2800"/>
                                  </p:stCondLst>
                                  <p:childTnLst>
                                    <p:set>
                                      <p:cBhvr>
                                        <p:cTn id="105" dur="1" fill="hold">
                                          <p:stCondLst>
                                            <p:cond delay="0"/>
                                          </p:stCondLst>
                                        </p:cTn>
                                        <p:tgtEl>
                                          <p:spTgt spid="16"/>
                                        </p:tgtEl>
                                        <p:attrNameLst>
                                          <p:attrName>style.visibility</p:attrName>
                                        </p:attrNameLst>
                                      </p:cBhvr>
                                      <p:to>
                                        <p:strVal val="visible"/>
                                      </p:to>
                                    </p:set>
                                    <p:anim calcmode="lin" valueType="num">
                                      <p:cBhvr>
                                        <p:cTn id="106" dur="1000" fill="hold"/>
                                        <p:tgtEl>
                                          <p:spTgt spid="16"/>
                                        </p:tgtEl>
                                        <p:attrNameLst>
                                          <p:attrName>ppt_w</p:attrName>
                                        </p:attrNameLst>
                                      </p:cBhvr>
                                      <p:tavLst>
                                        <p:tav tm="0">
                                          <p:val>
                                            <p:fltVal val="0"/>
                                          </p:val>
                                        </p:tav>
                                        <p:tav tm="100000">
                                          <p:val>
                                            <p:strVal val="#ppt_w"/>
                                          </p:val>
                                        </p:tav>
                                      </p:tavLst>
                                    </p:anim>
                                    <p:anim calcmode="lin" valueType="num">
                                      <p:cBhvr>
                                        <p:cTn id="107" dur="1000" fill="hold"/>
                                        <p:tgtEl>
                                          <p:spTgt spid="16"/>
                                        </p:tgtEl>
                                        <p:attrNameLst>
                                          <p:attrName>ppt_h</p:attrName>
                                        </p:attrNameLst>
                                      </p:cBhvr>
                                      <p:tavLst>
                                        <p:tav tm="0">
                                          <p:val>
                                            <p:fltVal val="0"/>
                                          </p:val>
                                        </p:tav>
                                        <p:tav tm="100000">
                                          <p:val>
                                            <p:strVal val="#ppt_h"/>
                                          </p:val>
                                        </p:tav>
                                      </p:tavLst>
                                    </p:anim>
                                    <p:animEffect transition="in" filter="fade">
                                      <p:cBhvr>
                                        <p:cTn id="108" dur="1000"/>
                                        <p:tgtEl>
                                          <p:spTgt spid="16"/>
                                        </p:tgtEl>
                                      </p:cBhvr>
                                    </p:animEffect>
                                  </p:childTnLst>
                                </p:cTn>
                              </p:par>
                              <p:par>
                                <p:cTn id="109" presetID="37" presetClass="path" presetSubtype="0" accel="50000" decel="50000" fill="hold" nodeType="withEffect">
                                  <p:stCondLst>
                                    <p:cond delay="2800"/>
                                  </p:stCondLst>
                                  <p:childTnLst>
                                    <p:animMotion origin="layout" path="M 0.14236 -0.15476 C 0.14236 -0.15452 0.12535 -0.04603 0.10382 -0.01758 C 0.08229 0.01087 0.00382 0.02244 -0.0342 0.01874 " pathEditMode="relative" rAng="0" ptsTypes="fsf">
                                      <p:cBhvr>
                                        <p:cTn id="110" dur="1000" fill="hold"/>
                                        <p:tgtEl>
                                          <p:spTgt spid="16"/>
                                        </p:tgtEl>
                                        <p:attrNameLst>
                                          <p:attrName>ppt_x</p:attrName>
                                          <p:attrName>ppt_y</p:attrName>
                                        </p:attrNameLst>
                                      </p:cBhvr>
                                      <p:rCtr x="-8837" y="8860"/>
                                    </p:animMotion>
                                  </p:childTnLst>
                                </p:cTn>
                              </p:par>
                              <p:par>
                                <p:cTn id="111" presetID="29" presetClass="entr" presetSubtype="0" fill="hold" grpId="0" nodeType="withEffect">
                                  <p:stCondLst>
                                    <p:cond delay="2800"/>
                                  </p:stCondLst>
                                  <p:childTnLst>
                                    <p:set>
                                      <p:cBhvr>
                                        <p:cTn id="112" dur="1" fill="hold">
                                          <p:stCondLst>
                                            <p:cond delay="0"/>
                                          </p:stCondLst>
                                        </p:cTn>
                                        <p:tgtEl>
                                          <p:spTgt spid="26"/>
                                        </p:tgtEl>
                                        <p:attrNameLst>
                                          <p:attrName>style.visibility</p:attrName>
                                        </p:attrNameLst>
                                      </p:cBhvr>
                                      <p:to>
                                        <p:strVal val="visible"/>
                                      </p:to>
                                    </p:set>
                                    <p:anim calcmode="lin" valueType="num">
                                      <p:cBhvr>
                                        <p:cTn id="113" dur="1000" fill="hold"/>
                                        <p:tgtEl>
                                          <p:spTgt spid="26"/>
                                        </p:tgtEl>
                                        <p:attrNameLst>
                                          <p:attrName>ppt_x</p:attrName>
                                        </p:attrNameLst>
                                      </p:cBhvr>
                                      <p:tavLst>
                                        <p:tav tm="0">
                                          <p:val>
                                            <p:strVal val="#ppt_x-.2"/>
                                          </p:val>
                                        </p:tav>
                                        <p:tav tm="100000">
                                          <p:val>
                                            <p:strVal val="#ppt_x"/>
                                          </p:val>
                                        </p:tav>
                                      </p:tavLst>
                                    </p:anim>
                                    <p:anim calcmode="lin" valueType="num">
                                      <p:cBhvr>
                                        <p:cTn id="114" dur="1000" fill="hold"/>
                                        <p:tgtEl>
                                          <p:spTgt spid="26"/>
                                        </p:tgtEl>
                                        <p:attrNameLst>
                                          <p:attrName>ppt_y</p:attrName>
                                        </p:attrNameLst>
                                      </p:cBhvr>
                                      <p:tavLst>
                                        <p:tav tm="0">
                                          <p:val>
                                            <p:strVal val="#ppt_y"/>
                                          </p:val>
                                        </p:tav>
                                        <p:tav tm="100000">
                                          <p:val>
                                            <p:strVal val="#ppt_y"/>
                                          </p:val>
                                        </p:tav>
                                      </p:tavLst>
                                    </p:anim>
                                    <p:animEffect transition="in" filter="wipe(right)" prLst="gradientSize: 0.1">
                                      <p:cBhvr>
                                        <p:cTn id="115"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26" grpId="0"/>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cSld>
  <p:clrMapOvr>
    <a:masterClrMapping/>
  </p:clrMapOvr>
  <p:transition>
    <p:random/>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Tree>
  </p:cSld>
  <p:clrMapOvr>
    <a:masterClrMapping/>
  </p:clrMapOvr>
  <p:transition>
    <p:random/>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485900" y="209550"/>
            <a:ext cx="7391400" cy="563563"/>
          </a:xfrm>
          <a:prstGeom prst="rect">
            <a:avLst/>
          </a:prstGeom>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xfrm>
            <a:off x="457200" y="6429375"/>
            <a:ext cx="2133600" cy="320675"/>
          </a:xfrm>
          <a:prstGeom prst="rect">
            <a:avLst/>
          </a:prstGeom>
        </p:spPr>
        <p:txBody>
          <a:bodyPr/>
          <a:lstStyle>
            <a:lvl1pPr>
              <a:defRPr>
                <a:ea typeface="宋体" charset="-122"/>
              </a:defRPr>
            </a:lvl1pPr>
          </a:lstStyle>
          <a:p>
            <a:pPr>
              <a:defRPr/>
            </a:pPr>
            <a:endParaRPr lang="en-US" altLang="zh-CN"/>
          </a:p>
        </p:txBody>
      </p:sp>
      <p:sp>
        <p:nvSpPr>
          <p:cNvPr id="4" name="Rectangle 5"/>
          <p:cNvSpPr>
            <a:spLocks noGrp="1" noChangeArrowheads="1"/>
          </p:cNvSpPr>
          <p:nvPr>
            <p:ph type="ftr" sz="quarter" idx="11"/>
          </p:nvPr>
        </p:nvSpPr>
        <p:spPr>
          <a:xfrm>
            <a:off x="3124200" y="6429375"/>
            <a:ext cx="2895600" cy="320675"/>
          </a:xfrm>
          <a:prstGeom prst="rect">
            <a:avLst/>
          </a:prstGeom>
        </p:spPr>
        <p:txBody>
          <a:bodyPr/>
          <a:lstStyle>
            <a:lvl1pPr>
              <a:defRPr>
                <a:ea typeface="宋体" charset="-122"/>
              </a:defRPr>
            </a:lvl1pPr>
          </a:lstStyle>
          <a:p>
            <a:pPr>
              <a:defRPr/>
            </a:pPr>
            <a:endParaRPr lang="en-US" altLang="zh-CN"/>
          </a:p>
        </p:txBody>
      </p:sp>
      <p:sp>
        <p:nvSpPr>
          <p:cNvPr id="5" name="Rectangle 6"/>
          <p:cNvSpPr>
            <a:spLocks noGrp="1" noChangeArrowheads="1"/>
          </p:cNvSpPr>
          <p:nvPr>
            <p:ph type="sldNum" sz="quarter" idx="12"/>
          </p:nvPr>
        </p:nvSpPr>
        <p:spPr>
          <a:xfrm>
            <a:off x="6553200" y="6429375"/>
            <a:ext cx="2133600" cy="320675"/>
          </a:xfrm>
          <a:prstGeom prst="rect">
            <a:avLst/>
          </a:prstGeom>
        </p:spPr>
        <p:txBody>
          <a:bodyPr/>
          <a:lstStyle>
            <a:lvl1pPr>
              <a:defRPr>
                <a:ea typeface="宋体" charset="-122"/>
              </a:defRPr>
            </a:lvl1pPr>
          </a:lstStyle>
          <a:p>
            <a:pPr>
              <a:defRPr/>
            </a:pPr>
            <a:fld id="{D5B644EC-C02D-418B-B690-2000C61FBFB8}" type="slidenum">
              <a:rPr lang="zh-CN" altLang="en-US"/>
              <a:pPr>
                <a:defRPr/>
              </a:pPr>
              <a:t>‹#›</a:t>
            </a:fld>
            <a:endParaRPr lang="en-US" altLang="zh-CN"/>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429375"/>
            <a:ext cx="2133600" cy="320675"/>
          </a:xfrm>
          <a:prstGeom prst="rect">
            <a:avLst/>
          </a:prstGeom>
        </p:spPr>
        <p:txBody>
          <a:bodyPr/>
          <a:lstStyle>
            <a:lvl1pPr>
              <a:defRPr>
                <a:ea typeface="宋体" charset="-122"/>
              </a:defRPr>
            </a:lvl1pPr>
          </a:lstStyle>
          <a:p>
            <a:pPr>
              <a:defRPr/>
            </a:pPr>
            <a:endParaRPr lang="en-US" altLang="zh-CN"/>
          </a:p>
        </p:txBody>
      </p:sp>
      <p:sp>
        <p:nvSpPr>
          <p:cNvPr id="3" name="Rectangle 5"/>
          <p:cNvSpPr>
            <a:spLocks noGrp="1" noChangeArrowheads="1"/>
          </p:cNvSpPr>
          <p:nvPr>
            <p:ph type="ftr" sz="quarter" idx="11"/>
          </p:nvPr>
        </p:nvSpPr>
        <p:spPr>
          <a:xfrm>
            <a:off x="3124200" y="6429375"/>
            <a:ext cx="2895600" cy="320675"/>
          </a:xfrm>
          <a:prstGeom prst="rect">
            <a:avLst/>
          </a:prstGeom>
        </p:spPr>
        <p:txBody>
          <a:bodyPr/>
          <a:lstStyle>
            <a:lvl1pPr>
              <a:defRPr>
                <a:ea typeface="宋体" charset="-122"/>
              </a:defRPr>
            </a:lvl1pPr>
          </a:lstStyle>
          <a:p>
            <a:pPr>
              <a:defRPr/>
            </a:pPr>
            <a:endParaRPr lang="en-US" altLang="zh-CN"/>
          </a:p>
        </p:txBody>
      </p:sp>
      <p:sp>
        <p:nvSpPr>
          <p:cNvPr id="4" name="Rectangle 6"/>
          <p:cNvSpPr>
            <a:spLocks noGrp="1" noChangeArrowheads="1"/>
          </p:cNvSpPr>
          <p:nvPr>
            <p:ph type="sldNum" sz="quarter" idx="12"/>
          </p:nvPr>
        </p:nvSpPr>
        <p:spPr>
          <a:xfrm>
            <a:off x="6553200" y="6429375"/>
            <a:ext cx="2133600" cy="320675"/>
          </a:xfrm>
          <a:prstGeom prst="rect">
            <a:avLst/>
          </a:prstGeom>
        </p:spPr>
        <p:txBody>
          <a:bodyPr/>
          <a:lstStyle>
            <a:lvl1pPr>
              <a:defRPr>
                <a:ea typeface="宋体" charset="-122"/>
              </a:defRPr>
            </a:lvl1pPr>
          </a:lstStyle>
          <a:p>
            <a:pPr>
              <a:defRPr/>
            </a:pPr>
            <a:fld id="{3847ADB4-1F66-4851-8622-67D45B677DEB}" type="slidenum">
              <a:rPr lang="zh-CN" altLang="en-US"/>
              <a:pPr>
                <a:defRPr/>
              </a:pPr>
              <a:t>‹#›</a:t>
            </a:fld>
            <a:endParaRPr lang="en-US" altLang="zh-CN"/>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xfrm>
            <a:off x="457200" y="6429375"/>
            <a:ext cx="2133600" cy="320675"/>
          </a:xfrm>
          <a:prstGeom prst="rect">
            <a:avLst/>
          </a:prstGeom>
        </p:spPr>
        <p:txBody>
          <a:bodyPr/>
          <a:lstStyle>
            <a:lvl1pPr>
              <a:defRPr>
                <a:ea typeface="宋体" charset="-122"/>
              </a:defRPr>
            </a:lvl1pPr>
          </a:lstStyle>
          <a:p>
            <a:pPr>
              <a:defRPr/>
            </a:pPr>
            <a:endParaRPr lang="en-US" altLang="zh-CN"/>
          </a:p>
        </p:txBody>
      </p:sp>
      <p:sp>
        <p:nvSpPr>
          <p:cNvPr id="6" name="Rectangle 5"/>
          <p:cNvSpPr>
            <a:spLocks noGrp="1" noChangeArrowheads="1"/>
          </p:cNvSpPr>
          <p:nvPr>
            <p:ph type="ftr" sz="quarter" idx="11"/>
          </p:nvPr>
        </p:nvSpPr>
        <p:spPr>
          <a:xfrm>
            <a:off x="3124200" y="6429375"/>
            <a:ext cx="2895600" cy="320675"/>
          </a:xfrm>
          <a:prstGeom prst="rect">
            <a:avLst/>
          </a:prstGeom>
        </p:spPr>
        <p:txBody>
          <a:bodyPr/>
          <a:lstStyle>
            <a:lvl1pPr>
              <a:defRPr>
                <a:ea typeface="宋体" charset="-122"/>
              </a:defRPr>
            </a:lvl1pPr>
          </a:lstStyle>
          <a:p>
            <a:pPr>
              <a:defRPr/>
            </a:pPr>
            <a:endParaRPr lang="en-US" altLang="zh-CN"/>
          </a:p>
        </p:txBody>
      </p:sp>
      <p:sp>
        <p:nvSpPr>
          <p:cNvPr id="7" name="Rectangle 6"/>
          <p:cNvSpPr>
            <a:spLocks noGrp="1" noChangeArrowheads="1"/>
          </p:cNvSpPr>
          <p:nvPr>
            <p:ph type="sldNum" sz="quarter" idx="12"/>
          </p:nvPr>
        </p:nvSpPr>
        <p:spPr>
          <a:xfrm>
            <a:off x="6553200" y="6429375"/>
            <a:ext cx="2133600" cy="320675"/>
          </a:xfrm>
          <a:prstGeom prst="rect">
            <a:avLst/>
          </a:prstGeom>
        </p:spPr>
        <p:txBody>
          <a:bodyPr/>
          <a:lstStyle>
            <a:lvl1pPr>
              <a:defRPr>
                <a:ea typeface="宋体" charset="-122"/>
              </a:defRPr>
            </a:lvl1pPr>
          </a:lstStyle>
          <a:p>
            <a:pPr>
              <a:defRPr/>
            </a:pPr>
            <a:fld id="{878D79FB-E4F0-4E69-8777-AB8F8B24E0D8}" type="slidenum">
              <a:rPr lang="zh-CN" altLang="en-US"/>
              <a:pPr>
                <a:defRPr/>
              </a:pPr>
              <a:t>‹#›</a:t>
            </a:fld>
            <a:endParaRPr lang="en-US" altLang="zh-CN"/>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xfrm>
            <a:off x="457200" y="6429375"/>
            <a:ext cx="2133600" cy="320675"/>
          </a:xfrm>
          <a:prstGeom prst="rect">
            <a:avLst/>
          </a:prstGeom>
        </p:spPr>
        <p:txBody>
          <a:bodyPr/>
          <a:lstStyle>
            <a:lvl1pPr>
              <a:defRPr>
                <a:ea typeface="宋体" charset="-122"/>
              </a:defRPr>
            </a:lvl1pPr>
          </a:lstStyle>
          <a:p>
            <a:pPr>
              <a:defRPr/>
            </a:pPr>
            <a:endParaRPr lang="en-US" altLang="zh-CN"/>
          </a:p>
        </p:txBody>
      </p:sp>
      <p:sp>
        <p:nvSpPr>
          <p:cNvPr id="6" name="Rectangle 5"/>
          <p:cNvSpPr>
            <a:spLocks noGrp="1" noChangeArrowheads="1"/>
          </p:cNvSpPr>
          <p:nvPr>
            <p:ph type="ftr" sz="quarter" idx="11"/>
          </p:nvPr>
        </p:nvSpPr>
        <p:spPr>
          <a:xfrm>
            <a:off x="3124200" y="6429375"/>
            <a:ext cx="2895600" cy="320675"/>
          </a:xfrm>
          <a:prstGeom prst="rect">
            <a:avLst/>
          </a:prstGeom>
        </p:spPr>
        <p:txBody>
          <a:bodyPr/>
          <a:lstStyle>
            <a:lvl1pPr>
              <a:defRPr>
                <a:ea typeface="宋体" charset="-122"/>
              </a:defRPr>
            </a:lvl1pPr>
          </a:lstStyle>
          <a:p>
            <a:pPr>
              <a:defRPr/>
            </a:pPr>
            <a:endParaRPr lang="en-US" altLang="zh-CN"/>
          </a:p>
        </p:txBody>
      </p:sp>
      <p:sp>
        <p:nvSpPr>
          <p:cNvPr id="7" name="Rectangle 6"/>
          <p:cNvSpPr>
            <a:spLocks noGrp="1" noChangeArrowheads="1"/>
          </p:cNvSpPr>
          <p:nvPr>
            <p:ph type="sldNum" sz="quarter" idx="12"/>
          </p:nvPr>
        </p:nvSpPr>
        <p:spPr>
          <a:xfrm>
            <a:off x="6553200" y="6429375"/>
            <a:ext cx="2133600" cy="320675"/>
          </a:xfrm>
          <a:prstGeom prst="rect">
            <a:avLst/>
          </a:prstGeom>
        </p:spPr>
        <p:txBody>
          <a:bodyPr/>
          <a:lstStyle>
            <a:lvl1pPr>
              <a:defRPr>
                <a:ea typeface="宋体" charset="-122"/>
              </a:defRPr>
            </a:lvl1pPr>
          </a:lstStyle>
          <a:p>
            <a:pPr>
              <a:defRPr/>
            </a:pPr>
            <a:fld id="{59DF8B26-D45C-49C3-BB57-ACEAD121A8F4}" type="slidenum">
              <a:rPr lang="zh-CN" altLang="en-US"/>
              <a:pPr>
                <a:defRPr/>
              </a:pPr>
              <a:t>‹#›</a:t>
            </a:fld>
            <a:endParaRPr lang="en-US" altLang="zh-CN"/>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3.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28" Type="http://schemas.openxmlformats.org/officeDocument/2006/relationships/image" Target="../media/image5.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4.jpeg"/><Relationship Id="rId30" Type="http://schemas.openxmlformats.org/officeDocument/2006/relationships/image" Target="../media/image7.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image" Target="../media/image4.jpeg"/><Relationship Id="rId3" Type="http://schemas.openxmlformats.org/officeDocument/2006/relationships/slideLayout" Target="../slideLayouts/slideLayout25.xml"/><Relationship Id="rId21" Type="http://schemas.openxmlformats.org/officeDocument/2006/relationships/image" Target="../media/image15.jpeg"/><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theme" Target="../theme/theme2.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image" Target="../media/image14.jpe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image" Target="../media/image6.jpeg"/><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image" Target="../media/image10.jpeg"/><Relationship Id="rId10" Type="http://schemas.openxmlformats.org/officeDocument/2006/relationships/slideLayout" Target="../slideLayouts/slideLayout32.xml"/><Relationship Id="rId19" Type="http://schemas.openxmlformats.org/officeDocument/2006/relationships/image" Target="../media/image5.jpeg"/><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image" Target="../media/image17.e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18" Type="http://schemas.openxmlformats.org/officeDocument/2006/relationships/image" Target="../media/image4.jpeg"/><Relationship Id="rId3" Type="http://schemas.openxmlformats.org/officeDocument/2006/relationships/slideLayout" Target="../slideLayouts/slideLayout41.xml"/><Relationship Id="rId21" Type="http://schemas.openxmlformats.org/officeDocument/2006/relationships/image" Target="../media/image15.jpeg"/><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theme" Target="../theme/theme3.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20" Type="http://schemas.openxmlformats.org/officeDocument/2006/relationships/image" Target="../media/image14.jpeg"/><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23" Type="http://schemas.openxmlformats.org/officeDocument/2006/relationships/image" Target="../media/image6.jpeg"/><Relationship Id="rId10" Type="http://schemas.openxmlformats.org/officeDocument/2006/relationships/slideLayout" Target="../slideLayouts/slideLayout48.xml"/><Relationship Id="rId19" Type="http://schemas.openxmlformats.org/officeDocument/2006/relationships/image" Target="../media/image5.jpeg"/><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 Id="rId22" Type="http://schemas.openxmlformats.org/officeDocument/2006/relationships/image" Target="../media/image18.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cxnSp>
        <p:nvCxnSpPr>
          <p:cNvPr id="79" name="直接连接符 78"/>
          <p:cNvCxnSpPr/>
          <p:nvPr/>
        </p:nvCxnSpPr>
        <p:spPr>
          <a:xfrm rot="5400000">
            <a:off x="-2302668" y="4033044"/>
            <a:ext cx="5643562" cy="6350"/>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Group 15"/>
          <p:cNvGrpSpPr>
            <a:grpSpLocks/>
          </p:cNvGrpSpPr>
          <p:nvPr userDrawn="1"/>
        </p:nvGrpSpPr>
        <p:grpSpPr bwMode="auto">
          <a:xfrm>
            <a:off x="0" y="692150"/>
            <a:ext cx="9144000" cy="6165850"/>
            <a:chOff x="0" y="436"/>
            <a:chExt cx="5760" cy="3884"/>
          </a:xfrm>
        </p:grpSpPr>
        <p:sp>
          <p:nvSpPr>
            <p:cNvPr id="2" name="Line 16"/>
            <p:cNvSpPr>
              <a:spLocks noChangeShapeType="1"/>
            </p:cNvSpPr>
            <p:nvPr userDrawn="1"/>
          </p:nvSpPr>
          <p:spPr bwMode="gray">
            <a:xfrm>
              <a:off x="1472" y="448"/>
              <a:ext cx="4288" cy="2946"/>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41" name="Line 17"/>
            <p:cNvSpPr>
              <a:spLocks noChangeShapeType="1"/>
            </p:cNvSpPr>
            <p:nvPr userDrawn="1"/>
          </p:nvSpPr>
          <p:spPr bwMode="gray">
            <a:xfrm>
              <a:off x="1472" y="448"/>
              <a:ext cx="4288" cy="3471"/>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42" name="Line 18"/>
            <p:cNvSpPr>
              <a:spLocks noChangeShapeType="1"/>
            </p:cNvSpPr>
            <p:nvPr userDrawn="1"/>
          </p:nvSpPr>
          <p:spPr bwMode="gray">
            <a:xfrm>
              <a:off x="1472" y="448"/>
              <a:ext cx="4067" cy="3872"/>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43" name="Line 19"/>
            <p:cNvSpPr>
              <a:spLocks noChangeShapeType="1"/>
            </p:cNvSpPr>
            <p:nvPr userDrawn="1"/>
          </p:nvSpPr>
          <p:spPr bwMode="gray">
            <a:xfrm>
              <a:off x="1472" y="448"/>
              <a:ext cx="3407" cy="3872"/>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3" name="Line 20"/>
            <p:cNvSpPr>
              <a:spLocks noChangeShapeType="1"/>
            </p:cNvSpPr>
            <p:nvPr userDrawn="1"/>
          </p:nvSpPr>
          <p:spPr bwMode="gray">
            <a:xfrm>
              <a:off x="1472" y="448"/>
              <a:ext cx="2787" cy="3872"/>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4" name="Line 21"/>
            <p:cNvSpPr>
              <a:spLocks noChangeShapeType="1"/>
            </p:cNvSpPr>
            <p:nvPr userDrawn="1"/>
          </p:nvSpPr>
          <p:spPr bwMode="gray">
            <a:xfrm>
              <a:off x="1472" y="448"/>
              <a:ext cx="2162" cy="3872"/>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46" name="Line 22"/>
            <p:cNvSpPr>
              <a:spLocks noChangeShapeType="1"/>
            </p:cNvSpPr>
            <p:nvPr userDrawn="1"/>
          </p:nvSpPr>
          <p:spPr bwMode="gray">
            <a:xfrm>
              <a:off x="1472" y="448"/>
              <a:ext cx="1612" cy="3872"/>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47" name="Line 23"/>
            <p:cNvSpPr>
              <a:spLocks noChangeShapeType="1"/>
            </p:cNvSpPr>
            <p:nvPr userDrawn="1"/>
          </p:nvSpPr>
          <p:spPr bwMode="gray">
            <a:xfrm>
              <a:off x="1472" y="448"/>
              <a:ext cx="1065" cy="3872"/>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48" name="Line 24"/>
            <p:cNvSpPr>
              <a:spLocks noChangeShapeType="1"/>
            </p:cNvSpPr>
            <p:nvPr userDrawn="1"/>
          </p:nvSpPr>
          <p:spPr bwMode="gray">
            <a:xfrm>
              <a:off x="1472" y="448"/>
              <a:ext cx="514" cy="3872"/>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49" name="Line 25"/>
            <p:cNvSpPr>
              <a:spLocks noChangeShapeType="1"/>
            </p:cNvSpPr>
            <p:nvPr userDrawn="1"/>
          </p:nvSpPr>
          <p:spPr bwMode="gray">
            <a:xfrm>
              <a:off x="1472" y="448"/>
              <a:ext cx="0" cy="3872"/>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50" name="Line 26"/>
            <p:cNvSpPr>
              <a:spLocks noChangeShapeType="1"/>
            </p:cNvSpPr>
            <p:nvPr userDrawn="1"/>
          </p:nvSpPr>
          <p:spPr bwMode="gray">
            <a:xfrm>
              <a:off x="1472" y="448"/>
              <a:ext cx="4288" cy="2549"/>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51" name="Line 27"/>
            <p:cNvSpPr>
              <a:spLocks noChangeShapeType="1"/>
            </p:cNvSpPr>
            <p:nvPr userDrawn="1"/>
          </p:nvSpPr>
          <p:spPr bwMode="gray">
            <a:xfrm>
              <a:off x="1472" y="448"/>
              <a:ext cx="4288" cy="2195"/>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52" name="Line 28"/>
            <p:cNvSpPr>
              <a:spLocks noChangeShapeType="1"/>
            </p:cNvSpPr>
            <p:nvPr userDrawn="1"/>
          </p:nvSpPr>
          <p:spPr bwMode="gray">
            <a:xfrm>
              <a:off x="1472" y="448"/>
              <a:ext cx="4288" cy="1891"/>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53" name="Line 29"/>
            <p:cNvSpPr>
              <a:spLocks noChangeShapeType="1"/>
            </p:cNvSpPr>
            <p:nvPr userDrawn="1"/>
          </p:nvSpPr>
          <p:spPr bwMode="gray">
            <a:xfrm>
              <a:off x="1472" y="448"/>
              <a:ext cx="4288" cy="1584"/>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54" name="Line 30"/>
            <p:cNvSpPr>
              <a:spLocks noChangeShapeType="1"/>
            </p:cNvSpPr>
            <p:nvPr userDrawn="1"/>
          </p:nvSpPr>
          <p:spPr bwMode="gray">
            <a:xfrm>
              <a:off x="1515" y="462"/>
              <a:ext cx="4245" cy="1307"/>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55" name="Line 31"/>
            <p:cNvSpPr>
              <a:spLocks noChangeShapeType="1"/>
            </p:cNvSpPr>
            <p:nvPr userDrawn="1"/>
          </p:nvSpPr>
          <p:spPr bwMode="gray">
            <a:xfrm>
              <a:off x="1472" y="448"/>
              <a:ext cx="4288" cy="1057"/>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56" name="Line 32"/>
            <p:cNvSpPr>
              <a:spLocks noChangeShapeType="1"/>
            </p:cNvSpPr>
            <p:nvPr userDrawn="1"/>
          </p:nvSpPr>
          <p:spPr bwMode="gray">
            <a:xfrm>
              <a:off x="1472" y="448"/>
              <a:ext cx="4288" cy="833"/>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57" name="Line 33"/>
            <p:cNvSpPr>
              <a:spLocks noChangeShapeType="1"/>
            </p:cNvSpPr>
            <p:nvPr userDrawn="1"/>
          </p:nvSpPr>
          <p:spPr bwMode="gray">
            <a:xfrm>
              <a:off x="1472" y="448"/>
              <a:ext cx="4288" cy="613"/>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58" name="Line 34"/>
            <p:cNvSpPr>
              <a:spLocks noChangeShapeType="1"/>
            </p:cNvSpPr>
            <p:nvPr userDrawn="1"/>
          </p:nvSpPr>
          <p:spPr bwMode="gray">
            <a:xfrm>
              <a:off x="1472" y="448"/>
              <a:ext cx="4288" cy="438"/>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59" name="Line 35"/>
            <p:cNvSpPr>
              <a:spLocks noChangeShapeType="1"/>
            </p:cNvSpPr>
            <p:nvPr userDrawn="1"/>
          </p:nvSpPr>
          <p:spPr bwMode="gray">
            <a:xfrm>
              <a:off x="1472" y="448"/>
              <a:ext cx="4288" cy="259"/>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60" name="Line 36"/>
            <p:cNvSpPr>
              <a:spLocks noChangeShapeType="1"/>
            </p:cNvSpPr>
            <p:nvPr userDrawn="1"/>
          </p:nvSpPr>
          <p:spPr bwMode="gray">
            <a:xfrm>
              <a:off x="1472" y="448"/>
              <a:ext cx="4288" cy="130"/>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61" name="Line 37"/>
            <p:cNvSpPr>
              <a:spLocks noChangeShapeType="1"/>
            </p:cNvSpPr>
            <p:nvPr userDrawn="1"/>
          </p:nvSpPr>
          <p:spPr bwMode="gray">
            <a:xfrm flipH="1">
              <a:off x="0" y="449"/>
              <a:ext cx="1474" cy="0"/>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62" name="Line 38"/>
            <p:cNvSpPr>
              <a:spLocks noChangeShapeType="1"/>
            </p:cNvSpPr>
            <p:nvPr userDrawn="1"/>
          </p:nvSpPr>
          <p:spPr bwMode="gray">
            <a:xfrm flipH="1">
              <a:off x="0" y="436"/>
              <a:ext cx="1474" cy="2514"/>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63" name="Line 39"/>
            <p:cNvSpPr>
              <a:spLocks noChangeShapeType="1"/>
            </p:cNvSpPr>
            <p:nvPr userDrawn="1"/>
          </p:nvSpPr>
          <p:spPr bwMode="gray">
            <a:xfrm flipH="1">
              <a:off x="0" y="462"/>
              <a:ext cx="1461" cy="3461"/>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64" name="Line 40"/>
            <p:cNvSpPr>
              <a:spLocks noChangeShapeType="1"/>
            </p:cNvSpPr>
            <p:nvPr userDrawn="1"/>
          </p:nvSpPr>
          <p:spPr bwMode="gray">
            <a:xfrm flipH="1">
              <a:off x="249" y="463"/>
              <a:ext cx="1215" cy="3857"/>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65" name="Line 41"/>
            <p:cNvSpPr>
              <a:spLocks noChangeShapeType="1"/>
            </p:cNvSpPr>
            <p:nvPr userDrawn="1"/>
          </p:nvSpPr>
          <p:spPr bwMode="gray">
            <a:xfrm flipH="1">
              <a:off x="657" y="472"/>
              <a:ext cx="808" cy="3848"/>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66" name="Line 42"/>
            <p:cNvSpPr>
              <a:spLocks noChangeShapeType="1"/>
            </p:cNvSpPr>
            <p:nvPr userDrawn="1"/>
          </p:nvSpPr>
          <p:spPr bwMode="gray">
            <a:xfrm flipH="1">
              <a:off x="1066" y="463"/>
              <a:ext cx="404" cy="3857"/>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67" name="Line 43"/>
            <p:cNvSpPr>
              <a:spLocks noChangeShapeType="1"/>
            </p:cNvSpPr>
            <p:nvPr userDrawn="1"/>
          </p:nvSpPr>
          <p:spPr bwMode="gray">
            <a:xfrm flipH="1">
              <a:off x="0" y="436"/>
              <a:ext cx="1474" cy="1875"/>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68" name="Line 44"/>
            <p:cNvSpPr>
              <a:spLocks noChangeShapeType="1"/>
            </p:cNvSpPr>
            <p:nvPr userDrawn="1"/>
          </p:nvSpPr>
          <p:spPr bwMode="gray">
            <a:xfrm flipH="1">
              <a:off x="0" y="466"/>
              <a:ext cx="1447" cy="1327"/>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69" name="Line 45"/>
            <p:cNvSpPr>
              <a:spLocks noChangeShapeType="1"/>
            </p:cNvSpPr>
            <p:nvPr userDrawn="1"/>
          </p:nvSpPr>
          <p:spPr bwMode="gray">
            <a:xfrm flipH="1">
              <a:off x="0" y="449"/>
              <a:ext cx="1474" cy="896"/>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70" name="Line 46"/>
            <p:cNvSpPr>
              <a:spLocks noChangeShapeType="1"/>
            </p:cNvSpPr>
            <p:nvPr userDrawn="1"/>
          </p:nvSpPr>
          <p:spPr bwMode="gray">
            <a:xfrm flipH="1">
              <a:off x="0" y="471"/>
              <a:ext cx="1435" cy="500"/>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71" name="Line 47"/>
            <p:cNvSpPr>
              <a:spLocks noChangeShapeType="1"/>
            </p:cNvSpPr>
            <p:nvPr userDrawn="1"/>
          </p:nvSpPr>
          <p:spPr bwMode="gray">
            <a:xfrm flipH="1">
              <a:off x="0" y="463"/>
              <a:ext cx="1464" cy="206"/>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72" name="Line 48"/>
            <p:cNvSpPr>
              <a:spLocks noChangeShapeType="1"/>
            </p:cNvSpPr>
            <p:nvPr userDrawn="1"/>
          </p:nvSpPr>
          <p:spPr bwMode="gray">
            <a:xfrm flipH="1">
              <a:off x="0" y="436"/>
              <a:ext cx="1474" cy="124"/>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grpSp>
          <p:nvGrpSpPr>
            <p:cNvPr id="7" name="Group 49"/>
            <p:cNvGrpSpPr>
              <a:grpSpLocks/>
            </p:cNvGrpSpPr>
            <p:nvPr userDrawn="1"/>
          </p:nvGrpSpPr>
          <p:grpSpPr bwMode="auto">
            <a:xfrm>
              <a:off x="0" y="2063"/>
              <a:ext cx="5760" cy="1220"/>
              <a:chOff x="235" y="2750"/>
              <a:chExt cx="5241" cy="699"/>
            </a:xfrm>
          </p:grpSpPr>
          <p:sp>
            <p:nvSpPr>
              <p:cNvPr id="1074" name="Line 50"/>
              <p:cNvSpPr>
                <a:spLocks noChangeShapeType="1"/>
              </p:cNvSpPr>
              <p:nvPr/>
            </p:nvSpPr>
            <p:spPr bwMode="gray">
              <a:xfrm>
                <a:off x="235" y="3449"/>
                <a:ext cx="5241" cy="0"/>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75" name="Line 51"/>
              <p:cNvSpPr>
                <a:spLocks noChangeShapeType="1"/>
              </p:cNvSpPr>
              <p:nvPr/>
            </p:nvSpPr>
            <p:spPr bwMode="gray">
              <a:xfrm>
                <a:off x="235" y="3191"/>
                <a:ext cx="5241" cy="0"/>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76" name="Line 52"/>
              <p:cNvSpPr>
                <a:spLocks noChangeShapeType="1"/>
              </p:cNvSpPr>
              <p:nvPr/>
            </p:nvSpPr>
            <p:spPr bwMode="gray">
              <a:xfrm>
                <a:off x="235" y="2958"/>
                <a:ext cx="5239" cy="0"/>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77" name="Line 53"/>
              <p:cNvSpPr>
                <a:spLocks noChangeShapeType="1"/>
              </p:cNvSpPr>
              <p:nvPr/>
            </p:nvSpPr>
            <p:spPr bwMode="gray">
              <a:xfrm>
                <a:off x="235" y="2750"/>
                <a:ext cx="5239" cy="0"/>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grpSp>
        <p:sp>
          <p:nvSpPr>
            <p:cNvPr id="1078" name="Line 54"/>
            <p:cNvSpPr>
              <a:spLocks noChangeShapeType="1"/>
            </p:cNvSpPr>
            <p:nvPr userDrawn="1"/>
          </p:nvSpPr>
          <p:spPr bwMode="gray">
            <a:xfrm>
              <a:off x="0" y="1753"/>
              <a:ext cx="5760" cy="0"/>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5" name="Line 55"/>
            <p:cNvSpPr>
              <a:spLocks noChangeShapeType="1"/>
            </p:cNvSpPr>
            <p:nvPr userDrawn="1"/>
          </p:nvSpPr>
          <p:spPr bwMode="gray">
            <a:xfrm flipV="1">
              <a:off x="0" y="1455"/>
              <a:ext cx="5760" cy="1"/>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80" name="Line 56"/>
            <p:cNvSpPr>
              <a:spLocks noChangeShapeType="1"/>
            </p:cNvSpPr>
            <p:nvPr userDrawn="1"/>
          </p:nvSpPr>
          <p:spPr bwMode="gray">
            <a:xfrm>
              <a:off x="0" y="1182"/>
              <a:ext cx="5760" cy="9"/>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81" name="Line 57"/>
            <p:cNvSpPr>
              <a:spLocks noChangeShapeType="1"/>
            </p:cNvSpPr>
            <p:nvPr userDrawn="1"/>
          </p:nvSpPr>
          <p:spPr bwMode="gray">
            <a:xfrm>
              <a:off x="0" y="965"/>
              <a:ext cx="5734" cy="0"/>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82" name="Line 58"/>
            <p:cNvSpPr>
              <a:spLocks noChangeShapeType="1"/>
            </p:cNvSpPr>
            <p:nvPr userDrawn="1"/>
          </p:nvSpPr>
          <p:spPr bwMode="gray">
            <a:xfrm flipV="1">
              <a:off x="0" y="780"/>
              <a:ext cx="5760" cy="11"/>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83" name="Line 59"/>
            <p:cNvSpPr>
              <a:spLocks noChangeShapeType="1"/>
            </p:cNvSpPr>
            <p:nvPr userDrawn="1"/>
          </p:nvSpPr>
          <p:spPr bwMode="gray">
            <a:xfrm>
              <a:off x="0" y="661"/>
              <a:ext cx="5760" cy="7"/>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84" name="Line 60"/>
            <p:cNvSpPr>
              <a:spLocks noChangeShapeType="1"/>
            </p:cNvSpPr>
            <p:nvPr userDrawn="1"/>
          </p:nvSpPr>
          <p:spPr bwMode="gray">
            <a:xfrm flipV="1">
              <a:off x="0" y="558"/>
              <a:ext cx="5760" cy="17"/>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85" name="Line 61"/>
            <p:cNvSpPr>
              <a:spLocks noChangeShapeType="1"/>
            </p:cNvSpPr>
            <p:nvPr userDrawn="1"/>
          </p:nvSpPr>
          <p:spPr bwMode="gray">
            <a:xfrm>
              <a:off x="25" y="521"/>
              <a:ext cx="5735" cy="0"/>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86" name="Line 62"/>
            <p:cNvSpPr>
              <a:spLocks noChangeShapeType="1"/>
            </p:cNvSpPr>
            <p:nvPr userDrawn="1"/>
          </p:nvSpPr>
          <p:spPr bwMode="gray">
            <a:xfrm>
              <a:off x="0" y="482"/>
              <a:ext cx="5760" cy="0"/>
            </a:xfrm>
            <a:prstGeom prst="line">
              <a:avLst/>
            </a:prstGeom>
            <a:noFill/>
            <a:ln w="3175">
              <a:solidFill>
                <a:schemeClr val="bg2">
                  <a:lumMod val="20000"/>
                  <a:lumOff val="80000"/>
                </a:schemeClr>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grpSp>
      <p:sp>
        <p:nvSpPr>
          <p:cNvPr id="1087" name="Line 63"/>
          <p:cNvSpPr>
            <a:spLocks noChangeShapeType="1"/>
          </p:cNvSpPr>
          <p:nvPr/>
        </p:nvSpPr>
        <p:spPr bwMode="gray">
          <a:xfrm flipH="1">
            <a:off x="-12700" y="712788"/>
            <a:ext cx="2339975" cy="0"/>
          </a:xfrm>
          <a:prstGeom prst="line">
            <a:avLst/>
          </a:prstGeom>
          <a:noFill/>
          <a:ln w="3175">
            <a:solidFill>
              <a:srgbClr val="FFFFFF"/>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88" name="Line 64"/>
          <p:cNvSpPr>
            <a:spLocks noChangeShapeType="1"/>
          </p:cNvSpPr>
          <p:nvPr/>
        </p:nvSpPr>
        <p:spPr bwMode="gray">
          <a:xfrm flipH="1">
            <a:off x="-12700" y="712788"/>
            <a:ext cx="2339975" cy="349250"/>
          </a:xfrm>
          <a:prstGeom prst="line">
            <a:avLst/>
          </a:prstGeom>
          <a:noFill/>
          <a:ln w="3175">
            <a:solidFill>
              <a:srgbClr val="FFFFFF"/>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89" name="Line 65"/>
          <p:cNvSpPr>
            <a:spLocks noChangeShapeType="1"/>
          </p:cNvSpPr>
          <p:nvPr/>
        </p:nvSpPr>
        <p:spPr bwMode="gray">
          <a:xfrm flipH="1">
            <a:off x="-12700" y="692150"/>
            <a:ext cx="2339975" cy="196850"/>
          </a:xfrm>
          <a:prstGeom prst="line">
            <a:avLst/>
          </a:prstGeom>
          <a:noFill/>
          <a:ln w="3175">
            <a:solidFill>
              <a:srgbClr val="FFFFFF"/>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90" name="Line 66"/>
          <p:cNvSpPr>
            <a:spLocks noChangeShapeType="1"/>
          </p:cNvSpPr>
          <p:nvPr/>
        </p:nvSpPr>
        <p:spPr bwMode="gray">
          <a:xfrm>
            <a:off x="-12700" y="765175"/>
            <a:ext cx="9144000" cy="0"/>
          </a:xfrm>
          <a:prstGeom prst="line">
            <a:avLst/>
          </a:prstGeom>
          <a:noFill/>
          <a:ln w="3175">
            <a:solidFill>
              <a:srgbClr val="FFFFFF"/>
            </a:solidFill>
            <a:round/>
            <a:headEnd type="none" w="sm" len="sm"/>
            <a:tailEnd type="none" w="sm" len="sm"/>
          </a:ln>
          <a:effectLst/>
        </p:spPr>
        <p:txBody>
          <a:bodyPr wrap="none" anchor="ctr"/>
          <a:lstStyle/>
          <a:p>
            <a:pPr>
              <a:defRPr/>
            </a:pPr>
            <a:endParaRPr lang="zh-CN" altLang="en-US">
              <a:latin typeface="Arial" pitchFamily="34" charset="0"/>
              <a:ea typeface="宋体" charset="-122"/>
            </a:endParaRPr>
          </a:p>
        </p:txBody>
      </p:sp>
      <p:sp>
        <p:nvSpPr>
          <p:cNvPr id="1091" name="Freeform 67"/>
          <p:cNvSpPr>
            <a:spLocks/>
          </p:cNvSpPr>
          <p:nvPr/>
        </p:nvSpPr>
        <p:spPr bwMode="gray">
          <a:xfrm>
            <a:off x="0" y="0"/>
            <a:ext cx="9156700" cy="1571612"/>
          </a:xfrm>
          <a:custGeom>
            <a:avLst/>
            <a:gdLst/>
            <a:ahLst/>
            <a:cxnLst>
              <a:cxn ang="0">
                <a:pos x="0" y="0"/>
              </a:cxn>
              <a:cxn ang="0">
                <a:pos x="0" y="688"/>
              </a:cxn>
              <a:cxn ang="0">
                <a:pos x="2008" y="492"/>
              </a:cxn>
              <a:cxn ang="0">
                <a:pos x="5768" y="1008"/>
              </a:cxn>
              <a:cxn ang="0">
                <a:pos x="5768" y="0"/>
              </a:cxn>
              <a:cxn ang="0">
                <a:pos x="0" y="0"/>
              </a:cxn>
            </a:cxnLst>
            <a:rect l="0" t="0" r="r" b="b"/>
            <a:pathLst>
              <a:path w="5768" h="1008">
                <a:moveTo>
                  <a:pt x="0" y="0"/>
                </a:moveTo>
                <a:lnTo>
                  <a:pt x="0" y="688"/>
                </a:lnTo>
                <a:cubicBezTo>
                  <a:pt x="72" y="682"/>
                  <a:pt x="776" y="535"/>
                  <a:pt x="2008" y="492"/>
                </a:cubicBezTo>
                <a:cubicBezTo>
                  <a:pt x="3240" y="449"/>
                  <a:pt x="4792" y="608"/>
                  <a:pt x="5768" y="1008"/>
                </a:cubicBezTo>
                <a:lnTo>
                  <a:pt x="5768" y="0"/>
                </a:lnTo>
                <a:lnTo>
                  <a:pt x="0" y="0"/>
                </a:lnTo>
                <a:close/>
              </a:path>
            </a:pathLst>
          </a:custGeom>
          <a:solidFill>
            <a:srgbClr val="008000"/>
          </a:solidFill>
          <a:ln w="9525">
            <a:noFill/>
            <a:round/>
            <a:headEnd/>
            <a:tailEnd/>
          </a:ln>
          <a:effectLst/>
          <a:scene3d>
            <a:camera prst="orthographicFront"/>
            <a:lightRig rig="threePt" dir="t"/>
          </a:scene3d>
          <a:sp3d>
            <a:bevelT/>
          </a:sp3d>
        </p:spPr>
        <p:txBody>
          <a:bodyPr/>
          <a:lstStyle/>
          <a:p>
            <a:pPr>
              <a:defRPr/>
            </a:pPr>
            <a:endParaRPr lang="zh-CN" altLang="en-US"/>
          </a:p>
        </p:txBody>
      </p:sp>
      <p:sp>
        <p:nvSpPr>
          <p:cNvPr id="1092" name="Freeform 68"/>
          <p:cNvSpPr>
            <a:spLocks/>
          </p:cNvSpPr>
          <p:nvPr/>
        </p:nvSpPr>
        <p:spPr bwMode="gray">
          <a:xfrm>
            <a:off x="0" y="0"/>
            <a:ext cx="9156700" cy="1354138"/>
          </a:xfrm>
          <a:custGeom>
            <a:avLst/>
            <a:gdLst/>
            <a:ahLst/>
            <a:cxnLst>
              <a:cxn ang="0">
                <a:pos x="0" y="0"/>
              </a:cxn>
              <a:cxn ang="0">
                <a:pos x="0" y="767"/>
              </a:cxn>
              <a:cxn ang="0">
                <a:pos x="2104" y="448"/>
              </a:cxn>
              <a:cxn ang="0">
                <a:pos x="5768" y="848"/>
              </a:cxn>
              <a:cxn ang="0">
                <a:pos x="5760" y="8"/>
              </a:cxn>
              <a:cxn ang="0">
                <a:pos x="0" y="0"/>
              </a:cxn>
            </a:cxnLst>
            <a:rect l="0" t="0" r="r" b="b"/>
            <a:pathLst>
              <a:path w="5768" h="848">
                <a:moveTo>
                  <a:pt x="0" y="0"/>
                </a:moveTo>
                <a:lnTo>
                  <a:pt x="0" y="767"/>
                </a:lnTo>
                <a:cubicBezTo>
                  <a:pt x="72" y="760"/>
                  <a:pt x="879" y="496"/>
                  <a:pt x="2104" y="448"/>
                </a:cubicBezTo>
                <a:cubicBezTo>
                  <a:pt x="3330" y="401"/>
                  <a:pt x="4792" y="472"/>
                  <a:pt x="5768" y="848"/>
                </a:cubicBezTo>
                <a:lnTo>
                  <a:pt x="5760" y="8"/>
                </a:lnTo>
                <a:lnTo>
                  <a:pt x="0" y="0"/>
                </a:lnTo>
                <a:close/>
              </a:path>
            </a:pathLst>
          </a:custGeom>
          <a:solidFill>
            <a:srgbClr val="88A8C2"/>
          </a:solidFill>
          <a:ln w="9525">
            <a:noFill/>
            <a:round/>
            <a:headEnd/>
            <a:tailEnd/>
          </a:ln>
          <a:effectLst/>
          <a:scene3d>
            <a:camera prst="orthographicFront"/>
            <a:lightRig rig="threePt" dir="t"/>
          </a:scene3d>
          <a:sp3d>
            <a:bevelT/>
          </a:sp3d>
        </p:spPr>
        <p:txBody>
          <a:bodyPr/>
          <a:lstStyle/>
          <a:p>
            <a:pPr>
              <a:defRPr/>
            </a:pPr>
            <a:endParaRPr lang="zh-CN" altLang="en-US"/>
          </a:p>
        </p:txBody>
      </p:sp>
      <p:pic>
        <p:nvPicPr>
          <p:cNvPr id="2062" name="Picture 69" descr="figure07_o copy"/>
          <p:cNvPicPr>
            <a:picLocks noChangeAspect="1" noChangeArrowheads="1"/>
          </p:cNvPicPr>
          <p:nvPr/>
        </p:nvPicPr>
        <p:blipFill>
          <a:blip r:embed="rId24"/>
          <a:srcRect/>
          <a:stretch>
            <a:fillRect/>
          </a:stretch>
        </p:blipFill>
        <p:spPr bwMode="gray">
          <a:xfrm>
            <a:off x="600075" y="115888"/>
            <a:ext cx="1079500" cy="792162"/>
          </a:xfrm>
          <a:prstGeom prst="rect">
            <a:avLst/>
          </a:prstGeom>
          <a:noFill/>
          <a:ln w="9525">
            <a:noFill/>
            <a:miter lim="800000"/>
            <a:headEnd/>
            <a:tailEnd/>
          </a:ln>
        </p:spPr>
      </p:pic>
      <p:pic>
        <p:nvPicPr>
          <p:cNvPr id="2063" name="Picture 70" descr="figure07_b"/>
          <p:cNvPicPr>
            <a:picLocks noChangeAspect="1" noChangeArrowheads="1"/>
          </p:cNvPicPr>
          <p:nvPr/>
        </p:nvPicPr>
        <p:blipFill>
          <a:blip r:embed="rId25"/>
          <a:srcRect/>
          <a:stretch>
            <a:fillRect/>
          </a:stretch>
        </p:blipFill>
        <p:spPr bwMode="gray">
          <a:xfrm>
            <a:off x="-12700" y="333375"/>
            <a:ext cx="1439863" cy="1203325"/>
          </a:xfrm>
          <a:prstGeom prst="rect">
            <a:avLst/>
          </a:prstGeom>
          <a:noFill/>
          <a:ln w="9525">
            <a:noFill/>
            <a:miter lim="800000"/>
            <a:headEnd/>
            <a:tailEnd/>
          </a:ln>
        </p:spPr>
      </p:pic>
      <p:pic>
        <p:nvPicPr>
          <p:cNvPr id="2064" name="Picture 71" descr="figure07_g"/>
          <p:cNvPicPr>
            <a:picLocks noChangeAspect="1" noChangeArrowheads="1"/>
          </p:cNvPicPr>
          <p:nvPr/>
        </p:nvPicPr>
        <p:blipFill>
          <a:blip r:embed="rId26"/>
          <a:srcRect/>
          <a:stretch>
            <a:fillRect/>
          </a:stretch>
        </p:blipFill>
        <p:spPr bwMode="gray">
          <a:xfrm>
            <a:off x="1174750" y="404813"/>
            <a:ext cx="649288" cy="542925"/>
          </a:xfrm>
          <a:prstGeom prst="rect">
            <a:avLst/>
          </a:prstGeom>
          <a:noFill/>
          <a:ln w="9525">
            <a:noFill/>
            <a:miter lim="800000"/>
            <a:headEnd/>
            <a:tailEnd/>
          </a:ln>
        </p:spPr>
      </p:pic>
      <p:sp>
        <p:nvSpPr>
          <p:cNvPr id="65" name="Oval 508"/>
          <p:cNvSpPr>
            <a:spLocks noChangeArrowheads="1"/>
          </p:cNvSpPr>
          <p:nvPr/>
        </p:nvSpPr>
        <p:spPr bwMode="gray">
          <a:xfrm>
            <a:off x="293688" y="4491038"/>
            <a:ext cx="619125" cy="614362"/>
          </a:xfrm>
          <a:prstGeom prst="ellipse">
            <a:avLst/>
          </a:prstGeom>
          <a:blipFill dpi="0" rotWithShape="1">
            <a:blip r:embed="rId27" cstate="print"/>
            <a:srcRect/>
            <a:stretch>
              <a:fillRect/>
            </a:stretch>
          </a:blipFill>
          <a:ln w="28575" algn="ctr">
            <a:solidFill>
              <a:srgbClr val="F8F8F8">
                <a:alpha val="70000"/>
              </a:srgbClr>
            </a:solidFill>
            <a:round/>
            <a:headEnd/>
            <a:tailEnd/>
          </a:ln>
          <a:effectLst/>
          <a:extLst>
            <a:ext uri="{AF507438-7753-43E0-B8FC-AC1667EBCBE1}"/>
          </a:extLst>
        </p:spPr>
        <p:txBody>
          <a:bodyPr wrap="none" anchor="ctr"/>
          <a:lstStyle/>
          <a:p>
            <a:pPr>
              <a:defRPr/>
            </a:pPr>
            <a:endParaRPr lang="zh-CN" altLang="en-US">
              <a:ea typeface="宋体" charset="-122"/>
            </a:endParaRPr>
          </a:p>
        </p:txBody>
      </p:sp>
      <p:sp>
        <p:nvSpPr>
          <p:cNvPr id="66" name="Oval 515"/>
          <p:cNvSpPr>
            <a:spLocks noChangeArrowheads="1"/>
          </p:cNvSpPr>
          <p:nvPr/>
        </p:nvSpPr>
        <p:spPr bwMode="gray">
          <a:xfrm>
            <a:off x="260350" y="3033713"/>
            <a:ext cx="603250" cy="593725"/>
          </a:xfrm>
          <a:prstGeom prst="ellipse">
            <a:avLst/>
          </a:prstGeom>
          <a:blipFill dpi="0" rotWithShape="1">
            <a:blip r:embed="rId28" cstate="print"/>
            <a:srcRect/>
            <a:stretch>
              <a:fillRect/>
            </a:stretch>
          </a:blipFill>
          <a:ln w="38100" algn="ctr">
            <a:solidFill>
              <a:srgbClr val="F8F8F8">
                <a:alpha val="70000"/>
              </a:srgbClr>
            </a:solidFill>
            <a:round/>
            <a:headEnd/>
            <a:tailEnd/>
          </a:ln>
          <a:effectLst/>
          <a:extLst>
            <a:ext uri="{AF507438-7753-43E0-B8FC-AC1667EBCBE1}"/>
          </a:extLst>
        </p:spPr>
        <p:txBody>
          <a:bodyPr wrap="none" anchor="ctr"/>
          <a:lstStyle/>
          <a:p>
            <a:pPr>
              <a:defRPr/>
            </a:pPr>
            <a:endParaRPr lang="zh-CN" altLang="en-US">
              <a:ea typeface="宋体" charset="-122"/>
            </a:endParaRPr>
          </a:p>
        </p:txBody>
      </p:sp>
      <p:sp>
        <p:nvSpPr>
          <p:cNvPr id="71" name="任意多边形 70"/>
          <p:cNvSpPr>
            <a:spLocks/>
          </p:cNvSpPr>
          <p:nvPr/>
        </p:nvSpPr>
        <p:spPr bwMode="auto">
          <a:xfrm>
            <a:off x="0" y="50165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a typeface="+mn-ea"/>
            </a:endParaRPr>
          </a:p>
        </p:txBody>
      </p:sp>
      <p:grpSp>
        <p:nvGrpSpPr>
          <p:cNvPr id="8" name="组合 72"/>
          <p:cNvGrpSpPr>
            <a:grpSpLocks/>
          </p:cNvGrpSpPr>
          <p:nvPr/>
        </p:nvGrpSpPr>
        <p:grpSpPr bwMode="auto">
          <a:xfrm>
            <a:off x="0" y="5786438"/>
            <a:ext cx="9180513" cy="649287"/>
            <a:chOff x="-19045" y="216550"/>
            <a:chExt cx="9180548" cy="649224"/>
          </a:xfrm>
        </p:grpSpPr>
        <p:sp>
          <p:nvSpPr>
            <p:cNvPr id="74" name="任意多边形 73"/>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ea typeface="宋体" charset="-122"/>
              </a:endParaRPr>
            </a:p>
          </p:txBody>
        </p:sp>
        <p:sp>
          <p:nvSpPr>
            <p:cNvPr id="75" name="任意多边形 74"/>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ea typeface="宋体" charset="-122"/>
              </a:endParaRPr>
            </a:p>
          </p:txBody>
        </p:sp>
      </p:grpSp>
      <p:sp>
        <p:nvSpPr>
          <p:cNvPr id="76" name="Oval 511"/>
          <p:cNvSpPr>
            <a:spLocks noChangeArrowheads="1"/>
          </p:cNvSpPr>
          <p:nvPr/>
        </p:nvSpPr>
        <p:spPr bwMode="gray">
          <a:xfrm>
            <a:off x="242888" y="1695450"/>
            <a:ext cx="603250" cy="596900"/>
          </a:xfrm>
          <a:prstGeom prst="ellipse">
            <a:avLst/>
          </a:prstGeom>
          <a:blipFill dpi="0" rotWithShape="1">
            <a:blip r:embed="rId29" cstate="print"/>
            <a:srcRect/>
            <a:stretch>
              <a:fillRect/>
            </a:stretch>
          </a:blipFill>
          <a:ln w="57150" algn="ctr">
            <a:solidFill>
              <a:srgbClr val="F8F8F8">
                <a:alpha val="70000"/>
              </a:srgbClr>
            </a:solidFill>
            <a:round/>
            <a:headEnd/>
            <a:tailEnd/>
          </a:ln>
          <a:effectLst/>
          <a:extLst>
            <a:ext uri="{AF507438-7753-43E0-B8FC-AC1667EBCBE1}"/>
          </a:extLst>
        </p:spPr>
        <p:txBody>
          <a:bodyPr wrap="none" anchor="ctr"/>
          <a:lstStyle/>
          <a:p>
            <a:pPr>
              <a:defRPr/>
            </a:pPr>
            <a:endParaRPr lang="zh-CN" altLang="en-US">
              <a:ea typeface="宋体" charset="-122"/>
            </a:endParaRPr>
          </a:p>
        </p:txBody>
      </p:sp>
      <p:cxnSp>
        <p:nvCxnSpPr>
          <p:cNvPr id="82" name="直接连接符 81"/>
          <p:cNvCxnSpPr/>
          <p:nvPr/>
        </p:nvCxnSpPr>
        <p:spPr>
          <a:xfrm>
            <a:off x="365125" y="6500813"/>
            <a:ext cx="8491538" cy="1587"/>
          </a:xfrm>
          <a:prstGeom prst="line">
            <a:avLst/>
          </a:prstGeom>
        </p:spPr>
        <p:style>
          <a:lnRef idx="1">
            <a:schemeClr val="accent1"/>
          </a:lnRef>
          <a:fillRef idx="0">
            <a:schemeClr val="accent1"/>
          </a:fillRef>
          <a:effectRef idx="0">
            <a:schemeClr val="accent1"/>
          </a:effectRef>
          <a:fontRef idx="minor">
            <a:schemeClr val="tx1"/>
          </a:fontRef>
        </p:style>
      </p:cxnSp>
      <p:pic>
        <p:nvPicPr>
          <p:cNvPr id="2071" name="图片 8" descr="未命名1.jpg"/>
          <p:cNvPicPr>
            <a:picLocks noChangeAspect="1"/>
          </p:cNvPicPr>
          <p:nvPr/>
        </p:nvPicPr>
        <p:blipFill>
          <a:blip r:embed="rId30"/>
          <a:srcRect/>
          <a:stretch>
            <a:fillRect/>
          </a:stretch>
        </p:blipFill>
        <p:spPr bwMode="auto">
          <a:xfrm>
            <a:off x="8001000" y="6215063"/>
            <a:ext cx="668338" cy="5715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719" r:id="rId15"/>
    <p:sldLayoutId id="2147483720" r:id="rId16"/>
    <p:sldLayoutId id="2147483721" r:id="rId17"/>
    <p:sldLayoutId id="2147483722" r:id="rId18"/>
    <p:sldLayoutId id="2147483723" r:id="rId19"/>
    <p:sldLayoutId id="2147483702" r:id="rId20"/>
    <p:sldLayoutId id="2147483703" r:id="rId21"/>
    <p:sldLayoutId id="2147483699" r:id="rId22"/>
  </p:sldLayoutIdLst>
  <p:transition>
    <p:random/>
  </p:transition>
  <p:timing>
    <p:tnLst>
      <p:par>
        <p:cTn id="1" dur="indefinite" restart="never" nodeType="tmRoot"/>
      </p:par>
    </p:tnLst>
  </p:timing>
  <p:hf hdr="0" ftr="0" dt="0"/>
  <p:txStyles>
    <p:titleStyle>
      <a:lvl1pPr algn="ctr" rtl="0" eaLnBrk="1" fontAlgn="base" hangingPunct="1">
        <a:spcBef>
          <a:spcPct val="0"/>
        </a:spcBef>
        <a:spcAft>
          <a:spcPct val="0"/>
        </a:spcAft>
        <a:defRPr sz="3200" b="1">
          <a:solidFill>
            <a:srgbClr val="FFFFFF"/>
          </a:solidFill>
          <a:latin typeface="+mj-lt"/>
          <a:ea typeface="+mj-ea"/>
          <a:cs typeface="+mj-cs"/>
        </a:defRPr>
      </a:lvl1pPr>
      <a:lvl2pPr algn="ctr" rtl="0" eaLnBrk="1" fontAlgn="base" hangingPunct="1">
        <a:spcBef>
          <a:spcPct val="0"/>
        </a:spcBef>
        <a:spcAft>
          <a:spcPct val="0"/>
        </a:spcAft>
        <a:defRPr sz="3200" b="1">
          <a:solidFill>
            <a:srgbClr val="FFFFFF"/>
          </a:solidFill>
          <a:latin typeface="Verdana" pitchFamily="34" charset="0"/>
        </a:defRPr>
      </a:lvl2pPr>
      <a:lvl3pPr algn="ctr" rtl="0" eaLnBrk="1" fontAlgn="base" hangingPunct="1">
        <a:spcBef>
          <a:spcPct val="0"/>
        </a:spcBef>
        <a:spcAft>
          <a:spcPct val="0"/>
        </a:spcAft>
        <a:defRPr sz="3200" b="1">
          <a:solidFill>
            <a:srgbClr val="FFFFFF"/>
          </a:solidFill>
          <a:latin typeface="Verdana" pitchFamily="34" charset="0"/>
        </a:defRPr>
      </a:lvl3pPr>
      <a:lvl4pPr algn="ctr" rtl="0" eaLnBrk="1" fontAlgn="base" hangingPunct="1">
        <a:spcBef>
          <a:spcPct val="0"/>
        </a:spcBef>
        <a:spcAft>
          <a:spcPct val="0"/>
        </a:spcAft>
        <a:defRPr sz="3200" b="1">
          <a:solidFill>
            <a:srgbClr val="FFFFFF"/>
          </a:solidFill>
          <a:latin typeface="Verdana" pitchFamily="34" charset="0"/>
        </a:defRPr>
      </a:lvl4pPr>
      <a:lvl5pPr algn="ctr" rtl="0" eaLnBrk="1" fontAlgn="base" hangingPunct="1">
        <a:spcBef>
          <a:spcPct val="0"/>
        </a:spcBef>
        <a:spcAft>
          <a:spcPct val="0"/>
        </a:spcAft>
        <a:defRPr sz="3200" b="1">
          <a:solidFill>
            <a:srgbClr val="FFFFFF"/>
          </a:solidFill>
          <a:latin typeface="Verdana" pitchFamily="34" charset="0"/>
        </a:defRPr>
      </a:lvl5pPr>
      <a:lvl6pPr marL="457200" algn="ctr" rtl="0" eaLnBrk="1" fontAlgn="base" hangingPunct="1">
        <a:spcBef>
          <a:spcPct val="0"/>
        </a:spcBef>
        <a:spcAft>
          <a:spcPct val="0"/>
        </a:spcAft>
        <a:defRPr sz="3200" b="1">
          <a:solidFill>
            <a:srgbClr val="FFFFFF"/>
          </a:solidFill>
          <a:latin typeface="Verdana" pitchFamily="34" charset="0"/>
        </a:defRPr>
      </a:lvl6pPr>
      <a:lvl7pPr marL="914400" algn="ctr" rtl="0" eaLnBrk="1" fontAlgn="base" hangingPunct="1">
        <a:spcBef>
          <a:spcPct val="0"/>
        </a:spcBef>
        <a:spcAft>
          <a:spcPct val="0"/>
        </a:spcAft>
        <a:defRPr sz="3200" b="1">
          <a:solidFill>
            <a:srgbClr val="FFFFFF"/>
          </a:solidFill>
          <a:latin typeface="Verdana" pitchFamily="34" charset="0"/>
        </a:defRPr>
      </a:lvl7pPr>
      <a:lvl8pPr marL="1371600" algn="ctr" rtl="0" eaLnBrk="1" fontAlgn="base" hangingPunct="1">
        <a:spcBef>
          <a:spcPct val="0"/>
        </a:spcBef>
        <a:spcAft>
          <a:spcPct val="0"/>
        </a:spcAft>
        <a:defRPr sz="3200" b="1">
          <a:solidFill>
            <a:srgbClr val="FFFFFF"/>
          </a:solidFill>
          <a:latin typeface="Verdana" pitchFamily="34" charset="0"/>
        </a:defRPr>
      </a:lvl8pPr>
      <a:lvl9pPr marL="1828800" algn="ctr" rtl="0" eaLnBrk="1" fontAlgn="base" hangingPunct="1">
        <a:spcBef>
          <a:spcPct val="0"/>
        </a:spcBef>
        <a:spcAft>
          <a:spcPct val="0"/>
        </a:spcAft>
        <a:defRPr sz="3200" b="1">
          <a:solidFill>
            <a:srgbClr val="FFFFFF"/>
          </a:solidFill>
          <a:latin typeface="Verdana" pitchFamily="34" charset="0"/>
        </a:defRPr>
      </a:lvl9pPr>
    </p:titleStyle>
    <p:bodyStyle>
      <a:lvl1pPr marL="342900" indent="-342900" algn="l" rtl="0" eaLnBrk="1" fontAlgn="base" hangingPunct="1">
        <a:spcBef>
          <a:spcPct val="20000"/>
        </a:spcBef>
        <a:spcAft>
          <a:spcPct val="0"/>
        </a:spcAft>
        <a:buClr>
          <a:schemeClr val="hlink"/>
        </a:buClr>
        <a:buFont typeface="Wingdings" pitchFamily="2" charset="2"/>
        <a:buChar char="v"/>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pitchFamily="34"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pitchFamily="34" charset="0"/>
        </a:defRPr>
      </a:lvl3pPr>
      <a:lvl4pPr marL="1600200" indent="-228600" algn="l" rtl="0" eaLnBrk="1" fontAlgn="base" hangingPunct="1">
        <a:spcBef>
          <a:spcPct val="20000"/>
        </a:spcBef>
        <a:spcAft>
          <a:spcPct val="0"/>
        </a:spcAft>
        <a:buChar char="–"/>
        <a:defRPr sz="2000">
          <a:solidFill>
            <a:schemeClr val="tx1"/>
          </a:solidFill>
          <a:latin typeface="Arial" pitchFamily="34" charset="0"/>
        </a:defRPr>
      </a:lvl4pPr>
      <a:lvl5pPr marL="2057400" indent="-228600" algn="l" rtl="0" eaLnBrk="1" fontAlgn="base" hangingPunct="1">
        <a:spcBef>
          <a:spcPct val="20000"/>
        </a:spcBef>
        <a:spcAft>
          <a:spcPct val="0"/>
        </a:spcAft>
        <a:buChar char="»"/>
        <a:defRPr sz="2000">
          <a:solidFill>
            <a:schemeClr val="tx1"/>
          </a:solidFill>
          <a:latin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Arial" pitchFamily="34" charset="0"/>
        </a:defRPr>
      </a:lvl6pPr>
      <a:lvl7pPr marL="2971800" indent="-228600" algn="l" rtl="0" eaLnBrk="1" fontAlgn="base" hangingPunct="1">
        <a:spcBef>
          <a:spcPct val="20000"/>
        </a:spcBef>
        <a:spcAft>
          <a:spcPct val="0"/>
        </a:spcAft>
        <a:buChar char="»"/>
        <a:defRPr sz="2000">
          <a:solidFill>
            <a:schemeClr val="tx1"/>
          </a:solidFill>
          <a:latin typeface="Arial" pitchFamily="34" charset="0"/>
        </a:defRPr>
      </a:lvl7pPr>
      <a:lvl8pPr marL="3429000" indent="-228600" algn="l" rtl="0" eaLnBrk="1" fontAlgn="base" hangingPunct="1">
        <a:spcBef>
          <a:spcPct val="20000"/>
        </a:spcBef>
        <a:spcAft>
          <a:spcPct val="0"/>
        </a:spcAft>
        <a:buChar char="»"/>
        <a:defRPr sz="2000">
          <a:solidFill>
            <a:schemeClr val="tx1"/>
          </a:solidFill>
          <a:latin typeface="Arial" pitchFamily="34" charset="0"/>
        </a:defRPr>
      </a:lvl8pPr>
      <a:lvl9pPr marL="3886200" indent="-228600" algn="l" rtl="0" eaLnBrk="1" fontAlgn="base" hangingPunct="1">
        <a:spcBef>
          <a:spcPct val="20000"/>
        </a:spcBef>
        <a:spcAft>
          <a:spcPct val="0"/>
        </a:spcAft>
        <a:buChar char="»"/>
        <a:defRPr sz="2000">
          <a:solidFill>
            <a:schemeClr val="tx1"/>
          </a:solidFill>
          <a:latin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1019" name="Line 491"/>
          <p:cNvSpPr>
            <a:spLocks noChangeShapeType="1"/>
          </p:cNvSpPr>
          <p:nvPr/>
        </p:nvSpPr>
        <p:spPr bwMode="auto">
          <a:xfrm>
            <a:off x="1127125" y="1470025"/>
            <a:ext cx="7834313" cy="0"/>
          </a:xfrm>
          <a:prstGeom prst="line">
            <a:avLst/>
          </a:prstGeom>
          <a:noFill/>
          <a:ln w="12700">
            <a:solidFill>
              <a:schemeClr val="hlink"/>
            </a:solidFill>
            <a:round/>
            <a:headEnd/>
            <a:tailEnd/>
          </a:ln>
          <a:effectLst/>
          <a:extLst>
            <a:ext uri="{909E8E84-426E-40DD-AFC4-6F175D3DCCD1}"/>
            <a:ext uri="{AF507438-7753-43E0-B8FC-AC1667EBCBE1}"/>
          </a:extLst>
        </p:spPr>
        <p:txBody>
          <a:bodyPr wrap="none" anchor="ctr"/>
          <a:lstStyle/>
          <a:p>
            <a:pPr>
              <a:defRPr/>
            </a:pPr>
            <a:endParaRPr lang="zh-CN" altLang="en-US">
              <a:ea typeface="宋体" charset="-122"/>
            </a:endParaRPr>
          </a:p>
        </p:txBody>
      </p:sp>
      <p:sp>
        <p:nvSpPr>
          <p:cNvPr id="151002" name="Rectangle 474"/>
          <p:cNvSpPr>
            <a:spLocks noChangeArrowheads="1"/>
          </p:cNvSpPr>
          <p:nvPr/>
        </p:nvSpPr>
        <p:spPr bwMode="gray">
          <a:xfrm>
            <a:off x="269875" y="0"/>
            <a:ext cx="284163" cy="6889750"/>
          </a:xfrm>
          <a:prstGeom prst="rect">
            <a:avLst/>
          </a:prstGeom>
          <a:solidFill>
            <a:schemeClr val="accent2">
              <a:alpha val="80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51003" name="Rectangle 475"/>
          <p:cNvSpPr>
            <a:spLocks noChangeArrowheads="1"/>
          </p:cNvSpPr>
          <p:nvPr/>
        </p:nvSpPr>
        <p:spPr bwMode="gray">
          <a:xfrm>
            <a:off x="-12700" y="0"/>
            <a:ext cx="330200" cy="6858000"/>
          </a:xfrm>
          <a:prstGeom prst="rect">
            <a:avLst/>
          </a:prstGeom>
          <a:gradFill rotWithShape="1">
            <a:gsLst>
              <a:gs pos="0">
                <a:schemeClr val="accent2">
                  <a:gamma/>
                  <a:shade val="28627"/>
                  <a:invGamma/>
                </a:schemeClr>
              </a:gs>
              <a:gs pos="100000">
                <a:schemeClr val="accent2"/>
              </a:gs>
            </a:gsLst>
            <a:lin ang="18900000" scaled="1"/>
          </a:gra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51005" name="Rectangle 477"/>
          <p:cNvSpPr>
            <a:spLocks noChangeArrowheads="1"/>
          </p:cNvSpPr>
          <p:nvPr/>
        </p:nvSpPr>
        <p:spPr bwMode="gray">
          <a:xfrm>
            <a:off x="749300" y="-14288"/>
            <a:ext cx="71438" cy="6872288"/>
          </a:xfrm>
          <a:prstGeom prst="rect">
            <a:avLst/>
          </a:prstGeom>
          <a:solidFill>
            <a:schemeClr val="accent2">
              <a:alpha val="20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51007" name="Rectangle 479"/>
          <p:cNvSpPr>
            <a:spLocks noChangeArrowheads="1"/>
          </p:cNvSpPr>
          <p:nvPr/>
        </p:nvSpPr>
        <p:spPr bwMode="gray">
          <a:xfrm>
            <a:off x="508000" y="0"/>
            <a:ext cx="168275" cy="6865938"/>
          </a:xfrm>
          <a:prstGeom prst="rect">
            <a:avLst/>
          </a:prstGeom>
          <a:solidFill>
            <a:schemeClr val="accent2">
              <a:alpha val="53999"/>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51009" name="Rectangle 481"/>
          <p:cNvSpPr>
            <a:spLocks noChangeArrowheads="1"/>
          </p:cNvSpPr>
          <p:nvPr/>
        </p:nvSpPr>
        <p:spPr bwMode="gray">
          <a:xfrm>
            <a:off x="661988" y="0"/>
            <a:ext cx="114300" cy="6872288"/>
          </a:xfrm>
          <a:prstGeom prst="rect">
            <a:avLst/>
          </a:prstGeom>
          <a:solidFill>
            <a:schemeClr val="accent2">
              <a:alpha val="37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50991" name="Rectangle 463"/>
          <p:cNvSpPr>
            <a:spLocks noGrp="1" noChangeArrowheads="1"/>
          </p:cNvSpPr>
          <p:nvPr>
            <p:ph type="ftr" sz="quarter" idx="3"/>
          </p:nvPr>
        </p:nvSpPr>
        <p:spPr bwMode="auto">
          <a:xfrm>
            <a:off x="5838825" y="6616700"/>
            <a:ext cx="2895600" cy="2413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defRPr sz="1200" b="0">
                <a:ea typeface="宋体" charset="-122"/>
              </a:defRPr>
            </a:lvl1pPr>
          </a:lstStyle>
          <a:p>
            <a:pPr>
              <a:defRPr/>
            </a:pPr>
            <a:endParaRPr lang="en-US" altLang="zh-CN"/>
          </a:p>
        </p:txBody>
      </p:sp>
      <p:sp>
        <p:nvSpPr>
          <p:cNvPr id="150992" name="Rectangle 464"/>
          <p:cNvSpPr>
            <a:spLocks noGrp="1" noChangeArrowheads="1"/>
          </p:cNvSpPr>
          <p:nvPr>
            <p:ph type="sldNum" sz="quarter" idx="4"/>
          </p:nvPr>
        </p:nvSpPr>
        <p:spPr bwMode="auto">
          <a:xfrm>
            <a:off x="4187825" y="6616700"/>
            <a:ext cx="661988" cy="2413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a:defRPr sz="1200" b="0">
                <a:ea typeface="宋体" charset="-122"/>
              </a:defRPr>
            </a:lvl1pPr>
          </a:lstStyle>
          <a:p>
            <a:pPr>
              <a:defRPr/>
            </a:pPr>
            <a:fld id="{8CA3A16D-7CB5-4E09-9CD8-CFBC368B6DCF}" type="slidenum">
              <a:rPr lang="en-US" altLang="zh-CN"/>
              <a:pPr>
                <a:defRPr/>
              </a:pPr>
              <a:t>‹#›</a:t>
            </a:fld>
            <a:endParaRPr lang="en-US" altLang="zh-CN"/>
          </a:p>
        </p:txBody>
      </p:sp>
      <p:sp>
        <p:nvSpPr>
          <p:cNvPr id="151036" name="Oval 508"/>
          <p:cNvSpPr>
            <a:spLocks noChangeArrowheads="1"/>
          </p:cNvSpPr>
          <p:nvPr/>
        </p:nvSpPr>
        <p:spPr bwMode="gray">
          <a:xfrm>
            <a:off x="633413" y="4491038"/>
            <a:ext cx="619125" cy="614362"/>
          </a:xfrm>
          <a:prstGeom prst="ellipse">
            <a:avLst/>
          </a:prstGeom>
          <a:blipFill dpi="0" rotWithShape="1">
            <a:blip r:embed="rId18" cstate="print"/>
            <a:srcRect/>
            <a:stretch>
              <a:fillRect/>
            </a:stretch>
          </a:blipFill>
          <a:ln w="28575" algn="ctr">
            <a:solidFill>
              <a:srgbClr val="F8F8F8">
                <a:alpha val="70000"/>
              </a:srgbClr>
            </a:solidFill>
            <a:round/>
            <a:headEnd/>
            <a:tailEnd/>
          </a:ln>
          <a:effectLst/>
          <a:extLst>
            <a:ext uri="{AF507438-7753-43E0-B8FC-AC1667EBCBE1}"/>
          </a:extLst>
        </p:spPr>
        <p:txBody>
          <a:bodyPr wrap="none" anchor="ctr"/>
          <a:lstStyle/>
          <a:p>
            <a:pPr>
              <a:defRPr/>
            </a:pPr>
            <a:endParaRPr lang="zh-CN" altLang="en-US">
              <a:ea typeface="宋体" charset="-122"/>
            </a:endParaRPr>
          </a:p>
        </p:txBody>
      </p:sp>
      <p:sp>
        <p:nvSpPr>
          <p:cNvPr id="151043" name="Oval 515"/>
          <p:cNvSpPr>
            <a:spLocks noChangeArrowheads="1"/>
          </p:cNvSpPr>
          <p:nvPr/>
        </p:nvSpPr>
        <p:spPr bwMode="gray">
          <a:xfrm>
            <a:off x="574675" y="3033713"/>
            <a:ext cx="603250" cy="593725"/>
          </a:xfrm>
          <a:prstGeom prst="ellipse">
            <a:avLst/>
          </a:prstGeom>
          <a:blipFill dpi="0" rotWithShape="1">
            <a:blip r:embed="rId19" cstate="print"/>
            <a:srcRect/>
            <a:stretch>
              <a:fillRect/>
            </a:stretch>
          </a:blipFill>
          <a:ln w="38100" algn="ctr">
            <a:solidFill>
              <a:srgbClr val="F8F8F8">
                <a:alpha val="70000"/>
              </a:srgbClr>
            </a:solidFill>
            <a:round/>
            <a:headEnd/>
            <a:tailEnd/>
          </a:ln>
          <a:effectLst/>
          <a:extLst>
            <a:ext uri="{AF507438-7753-43E0-B8FC-AC1667EBCBE1}"/>
          </a:extLst>
        </p:spPr>
        <p:txBody>
          <a:bodyPr wrap="none" anchor="ctr"/>
          <a:lstStyle/>
          <a:p>
            <a:pPr>
              <a:defRPr/>
            </a:pPr>
            <a:endParaRPr lang="zh-CN" altLang="en-US">
              <a:ea typeface="宋体" charset="-122"/>
            </a:endParaRPr>
          </a:p>
        </p:txBody>
      </p:sp>
      <p:sp>
        <p:nvSpPr>
          <p:cNvPr id="18" name="Rectangle 23" descr="a1"/>
          <p:cNvSpPr>
            <a:spLocks noChangeArrowheads="1"/>
          </p:cNvSpPr>
          <p:nvPr/>
        </p:nvSpPr>
        <p:spPr bwMode="gray">
          <a:xfrm>
            <a:off x="2395538" y="0"/>
            <a:ext cx="2066925" cy="620713"/>
          </a:xfrm>
          <a:prstGeom prst="rect">
            <a:avLst/>
          </a:prstGeom>
          <a:blipFill dpi="0" rotWithShape="1">
            <a:blip r:embed="rId20" cstate="print"/>
            <a:srcRect/>
            <a:stretch>
              <a:fillRect/>
            </a:stretch>
          </a:blipFill>
          <a:ln w="9525">
            <a:noFill/>
            <a:miter lim="800000"/>
            <a:headEnd/>
            <a:tailEnd/>
          </a:ln>
          <a:effectLst/>
        </p:spPr>
        <p:txBody>
          <a:bodyPr wrap="none" anchor="ctr"/>
          <a:lstStyle/>
          <a:p>
            <a:pPr>
              <a:defRPr/>
            </a:pPr>
            <a:endParaRPr lang="zh-CN" altLang="en-US"/>
          </a:p>
        </p:txBody>
      </p:sp>
      <p:sp>
        <p:nvSpPr>
          <p:cNvPr id="19" name="Rectangle 24"/>
          <p:cNvSpPr>
            <a:spLocks noChangeArrowheads="1"/>
          </p:cNvSpPr>
          <p:nvPr/>
        </p:nvSpPr>
        <p:spPr bwMode="gray">
          <a:xfrm>
            <a:off x="4624388" y="0"/>
            <a:ext cx="2138362" cy="622300"/>
          </a:xfrm>
          <a:prstGeom prst="rect">
            <a:avLst/>
          </a:prstGeom>
          <a:solidFill>
            <a:schemeClr val="tx2"/>
          </a:solidFill>
          <a:ln w="9525">
            <a:noFill/>
            <a:miter lim="800000"/>
            <a:headEnd/>
            <a:tailEnd/>
          </a:ln>
          <a:effectLst/>
        </p:spPr>
        <p:txBody>
          <a:bodyPr wrap="none" anchor="ctr"/>
          <a:lstStyle/>
          <a:p>
            <a:pPr>
              <a:defRPr/>
            </a:pPr>
            <a:endParaRPr lang="zh-CN" altLang="en-US"/>
          </a:p>
        </p:txBody>
      </p:sp>
      <p:sp>
        <p:nvSpPr>
          <p:cNvPr id="20" name="Rectangle 25" descr="a2"/>
          <p:cNvSpPr>
            <a:spLocks noChangeArrowheads="1"/>
          </p:cNvSpPr>
          <p:nvPr/>
        </p:nvSpPr>
        <p:spPr bwMode="gray">
          <a:xfrm>
            <a:off x="6911975" y="0"/>
            <a:ext cx="2066925" cy="620713"/>
          </a:xfrm>
          <a:prstGeom prst="rect">
            <a:avLst/>
          </a:prstGeom>
          <a:blipFill dpi="0" rotWithShape="1">
            <a:blip r:embed="rId21" cstate="print"/>
            <a:srcRect/>
            <a:stretch>
              <a:fillRect/>
            </a:stretch>
          </a:blipFill>
          <a:ln w="9525">
            <a:noFill/>
            <a:miter lim="800000"/>
            <a:headEnd/>
            <a:tailEnd/>
          </a:ln>
          <a:effectLst/>
        </p:spPr>
        <p:txBody>
          <a:bodyPr wrap="none" anchor="ctr"/>
          <a:lstStyle/>
          <a:p>
            <a:pPr>
              <a:defRPr/>
            </a:pPr>
            <a:endParaRPr lang="zh-CN" altLang="en-US"/>
          </a:p>
        </p:txBody>
      </p:sp>
      <p:pic>
        <p:nvPicPr>
          <p:cNvPr id="1039" name="Picture 3"/>
          <p:cNvPicPr>
            <a:picLocks noChangeAspect="1" noChangeArrowheads="1"/>
          </p:cNvPicPr>
          <p:nvPr/>
        </p:nvPicPr>
        <p:blipFill>
          <a:blip r:embed="rId22"/>
          <a:srcRect/>
          <a:stretch>
            <a:fillRect/>
          </a:stretch>
        </p:blipFill>
        <p:spPr bwMode="auto">
          <a:xfrm>
            <a:off x="325438" y="0"/>
            <a:ext cx="2065337" cy="568325"/>
          </a:xfrm>
          <a:prstGeom prst="rect">
            <a:avLst/>
          </a:prstGeom>
          <a:noFill/>
          <a:ln w="9525">
            <a:noFill/>
            <a:miter lim="800000"/>
            <a:headEnd/>
            <a:tailEnd/>
          </a:ln>
        </p:spPr>
      </p:pic>
      <p:pic>
        <p:nvPicPr>
          <p:cNvPr id="1040" name="图片 8" descr="未命名1.jpg"/>
          <p:cNvPicPr>
            <a:picLocks noChangeAspect="1"/>
          </p:cNvPicPr>
          <p:nvPr/>
        </p:nvPicPr>
        <p:blipFill>
          <a:blip r:embed="rId23"/>
          <a:srcRect/>
          <a:stretch>
            <a:fillRect/>
          </a:stretch>
        </p:blipFill>
        <p:spPr bwMode="auto">
          <a:xfrm>
            <a:off x="7234238" y="1065213"/>
            <a:ext cx="1225550" cy="769937"/>
          </a:xfrm>
          <a:prstGeom prst="rect">
            <a:avLst/>
          </a:prstGeom>
          <a:noFill/>
          <a:ln w="9525">
            <a:noFill/>
            <a:miter lim="800000"/>
            <a:headEnd/>
            <a:tailEnd/>
          </a:ln>
        </p:spPr>
      </p:pic>
      <p:sp>
        <p:nvSpPr>
          <p:cNvPr id="26" name="任意多边形 25"/>
          <p:cNvSpPr>
            <a:spLocks/>
          </p:cNvSpPr>
          <p:nvPr/>
        </p:nvSpPr>
        <p:spPr bwMode="auto">
          <a:xfrm>
            <a:off x="0" y="50165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a typeface="+mn-ea"/>
            </a:endParaRPr>
          </a:p>
        </p:txBody>
      </p:sp>
      <p:sp>
        <p:nvSpPr>
          <p:cNvPr id="27" name="任意多边形 26"/>
          <p:cNvSpPr>
            <a:spLocks/>
          </p:cNvSpPr>
          <p:nvPr/>
        </p:nvSpPr>
        <p:spPr bwMode="auto">
          <a:xfrm>
            <a:off x="4381500" y="306388"/>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a typeface="+mn-ea"/>
            </a:endParaRPr>
          </a:p>
        </p:txBody>
      </p:sp>
      <p:grpSp>
        <p:nvGrpSpPr>
          <p:cNvPr id="2" name="组合 27"/>
          <p:cNvGrpSpPr>
            <a:grpSpLocks/>
          </p:cNvGrpSpPr>
          <p:nvPr/>
        </p:nvGrpSpPr>
        <p:grpSpPr bwMode="auto">
          <a:xfrm>
            <a:off x="0" y="5786438"/>
            <a:ext cx="9180513" cy="649287"/>
            <a:chOff x="-19045" y="216550"/>
            <a:chExt cx="9180548" cy="649224"/>
          </a:xfrm>
        </p:grpSpPr>
        <p:sp>
          <p:nvSpPr>
            <p:cNvPr id="29" name="任意多边形 28"/>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ea typeface="宋体" charset="-122"/>
              </a:endParaRPr>
            </a:p>
          </p:txBody>
        </p:sp>
        <p:sp>
          <p:nvSpPr>
            <p:cNvPr id="30" name="任意多边形 29"/>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ea typeface="宋体" charset="-122"/>
              </a:endParaRPr>
            </a:p>
          </p:txBody>
        </p:sp>
      </p:grpSp>
      <p:sp>
        <p:nvSpPr>
          <p:cNvPr id="34" name="Oval 511"/>
          <p:cNvSpPr>
            <a:spLocks noChangeArrowheads="1"/>
          </p:cNvSpPr>
          <p:nvPr/>
        </p:nvSpPr>
        <p:spPr bwMode="gray">
          <a:xfrm>
            <a:off x="635000" y="1643063"/>
            <a:ext cx="603250" cy="596900"/>
          </a:xfrm>
          <a:prstGeom prst="ellipse">
            <a:avLst/>
          </a:prstGeom>
          <a:blipFill dpi="0" rotWithShape="1">
            <a:blip r:embed="rId24" cstate="print"/>
            <a:srcRect/>
            <a:stretch>
              <a:fillRect/>
            </a:stretch>
          </a:blipFill>
          <a:ln w="57150" algn="ctr">
            <a:solidFill>
              <a:srgbClr val="F8F8F8">
                <a:alpha val="70000"/>
              </a:srgbClr>
            </a:solidFill>
            <a:round/>
            <a:headEnd/>
            <a:tailEnd/>
          </a:ln>
          <a:effectLst/>
          <a:extLst>
            <a:ext uri="{AF507438-7753-43E0-B8FC-AC1667EBCBE1}"/>
          </a:extLst>
        </p:spPr>
        <p:txBody>
          <a:bodyPr wrap="none" anchor="ctr"/>
          <a:lstStyle/>
          <a:p>
            <a:pPr>
              <a:defRPr/>
            </a:pPr>
            <a:endParaRPr lang="zh-CN" altLang="en-US">
              <a:ea typeface="宋体" charset="-122"/>
            </a:endParaRPr>
          </a:p>
        </p:txBody>
      </p:sp>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 id="2147483739" r:id="rId15"/>
    <p:sldLayoutId id="2147483740" r:id="rId16"/>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51003"/>
                                        </p:tgtEl>
                                        <p:attrNameLst>
                                          <p:attrName>style.visibility</p:attrName>
                                        </p:attrNameLst>
                                      </p:cBhvr>
                                      <p:to>
                                        <p:strVal val="visible"/>
                                      </p:to>
                                    </p:set>
                                    <p:animEffect transition="in" filter="wipe(up)">
                                      <p:cBhvr>
                                        <p:cTn id="7" dur="500"/>
                                        <p:tgtEl>
                                          <p:spTgt spid="151003"/>
                                        </p:tgtEl>
                                      </p:cBhvr>
                                    </p:animEffect>
                                  </p:childTnLst>
                                </p:cTn>
                              </p:par>
                              <p:par>
                                <p:cTn id="8" presetID="22" presetClass="entr" presetSubtype="1" fill="hold" grpId="0" nodeType="withEffect">
                                  <p:stCondLst>
                                    <p:cond delay="200"/>
                                  </p:stCondLst>
                                  <p:childTnLst>
                                    <p:set>
                                      <p:cBhvr>
                                        <p:cTn id="9" dur="1" fill="hold">
                                          <p:stCondLst>
                                            <p:cond delay="0"/>
                                          </p:stCondLst>
                                        </p:cTn>
                                        <p:tgtEl>
                                          <p:spTgt spid="151002"/>
                                        </p:tgtEl>
                                        <p:attrNameLst>
                                          <p:attrName>style.visibility</p:attrName>
                                        </p:attrNameLst>
                                      </p:cBhvr>
                                      <p:to>
                                        <p:strVal val="visible"/>
                                      </p:to>
                                    </p:set>
                                    <p:animEffect transition="in" filter="wipe(up)">
                                      <p:cBhvr>
                                        <p:cTn id="10" dur="500"/>
                                        <p:tgtEl>
                                          <p:spTgt spid="151002"/>
                                        </p:tgtEl>
                                      </p:cBhvr>
                                    </p:animEffect>
                                  </p:childTnLst>
                                </p:cTn>
                              </p:par>
                              <p:par>
                                <p:cTn id="11" presetID="22" presetClass="entr" presetSubtype="1" fill="hold" grpId="0" nodeType="withEffect">
                                  <p:stCondLst>
                                    <p:cond delay="800"/>
                                  </p:stCondLst>
                                  <p:childTnLst>
                                    <p:set>
                                      <p:cBhvr>
                                        <p:cTn id="12" dur="1" fill="hold">
                                          <p:stCondLst>
                                            <p:cond delay="0"/>
                                          </p:stCondLst>
                                        </p:cTn>
                                        <p:tgtEl>
                                          <p:spTgt spid="151007"/>
                                        </p:tgtEl>
                                        <p:attrNameLst>
                                          <p:attrName>style.visibility</p:attrName>
                                        </p:attrNameLst>
                                      </p:cBhvr>
                                      <p:to>
                                        <p:strVal val="visible"/>
                                      </p:to>
                                    </p:set>
                                    <p:animEffect transition="in" filter="wipe(up)">
                                      <p:cBhvr>
                                        <p:cTn id="13" dur="500"/>
                                        <p:tgtEl>
                                          <p:spTgt spid="151007"/>
                                        </p:tgtEl>
                                      </p:cBhvr>
                                    </p:animEffect>
                                  </p:childTnLst>
                                </p:cTn>
                              </p:par>
                              <p:par>
                                <p:cTn id="14" presetID="47" presetClass="entr" presetSubtype="0" fill="hold" grpId="0" nodeType="withEffect">
                                  <p:stCondLst>
                                    <p:cond delay="1500"/>
                                  </p:stCondLst>
                                  <p:childTnLst>
                                    <p:set>
                                      <p:cBhvr>
                                        <p:cTn id="15" dur="1" fill="hold">
                                          <p:stCondLst>
                                            <p:cond delay="0"/>
                                          </p:stCondLst>
                                        </p:cTn>
                                        <p:tgtEl>
                                          <p:spTgt spid="151009"/>
                                        </p:tgtEl>
                                        <p:attrNameLst>
                                          <p:attrName>style.visibility</p:attrName>
                                        </p:attrNameLst>
                                      </p:cBhvr>
                                      <p:to>
                                        <p:strVal val="visible"/>
                                      </p:to>
                                    </p:set>
                                    <p:animEffect transition="in" filter="fade">
                                      <p:cBhvr>
                                        <p:cTn id="16" dur="500"/>
                                        <p:tgtEl>
                                          <p:spTgt spid="151009"/>
                                        </p:tgtEl>
                                      </p:cBhvr>
                                    </p:animEffect>
                                    <p:anim calcmode="lin" valueType="num">
                                      <p:cBhvr>
                                        <p:cTn id="17" dur="500" fill="hold"/>
                                        <p:tgtEl>
                                          <p:spTgt spid="151009"/>
                                        </p:tgtEl>
                                        <p:attrNameLst>
                                          <p:attrName>ppt_x</p:attrName>
                                        </p:attrNameLst>
                                      </p:cBhvr>
                                      <p:tavLst>
                                        <p:tav tm="0">
                                          <p:val>
                                            <p:strVal val="#ppt_x"/>
                                          </p:val>
                                        </p:tav>
                                        <p:tav tm="100000">
                                          <p:val>
                                            <p:strVal val="#ppt_x"/>
                                          </p:val>
                                        </p:tav>
                                      </p:tavLst>
                                    </p:anim>
                                    <p:anim calcmode="lin" valueType="num">
                                      <p:cBhvr>
                                        <p:cTn id="18" dur="500" fill="hold"/>
                                        <p:tgtEl>
                                          <p:spTgt spid="151009"/>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2300"/>
                                  </p:stCondLst>
                                  <p:childTnLst>
                                    <p:set>
                                      <p:cBhvr>
                                        <p:cTn id="20" dur="1" fill="hold">
                                          <p:stCondLst>
                                            <p:cond delay="0"/>
                                          </p:stCondLst>
                                        </p:cTn>
                                        <p:tgtEl>
                                          <p:spTgt spid="151005"/>
                                        </p:tgtEl>
                                        <p:attrNameLst>
                                          <p:attrName>style.visibility</p:attrName>
                                        </p:attrNameLst>
                                      </p:cBhvr>
                                      <p:to>
                                        <p:strVal val="visible"/>
                                      </p:to>
                                    </p:set>
                                    <p:animEffect transition="in" filter="fade">
                                      <p:cBhvr>
                                        <p:cTn id="21" dur="500"/>
                                        <p:tgtEl>
                                          <p:spTgt spid="151005"/>
                                        </p:tgtEl>
                                      </p:cBhvr>
                                    </p:animEffect>
                                    <p:anim calcmode="lin" valueType="num">
                                      <p:cBhvr>
                                        <p:cTn id="22" dur="500" fill="hold"/>
                                        <p:tgtEl>
                                          <p:spTgt spid="151005"/>
                                        </p:tgtEl>
                                        <p:attrNameLst>
                                          <p:attrName>ppt_x</p:attrName>
                                        </p:attrNameLst>
                                      </p:cBhvr>
                                      <p:tavLst>
                                        <p:tav tm="0">
                                          <p:val>
                                            <p:strVal val="#ppt_x"/>
                                          </p:val>
                                        </p:tav>
                                        <p:tav tm="100000">
                                          <p:val>
                                            <p:strVal val="#ppt_x"/>
                                          </p:val>
                                        </p:tav>
                                      </p:tavLst>
                                    </p:anim>
                                    <p:anim calcmode="lin" valueType="num">
                                      <p:cBhvr>
                                        <p:cTn id="23" dur="500" fill="hold"/>
                                        <p:tgtEl>
                                          <p:spTgt spid="151005"/>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2800"/>
                            </p:stCondLst>
                            <p:childTnLst>
                              <p:par>
                                <p:cTn id="25" presetID="6" presetClass="emph" presetSubtype="0" fill="hold" grpId="1" nodeType="afterEffect">
                                  <p:stCondLst>
                                    <p:cond delay="0"/>
                                  </p:stCondLst>
                                  <p:childTnLst>
                                    <p:animScale>
                                      <p:cBhvr>
                                        <p:cTn id="26" dur="500" fill="hold"/>
                                        <p:tgtEl>
                                          <p:spTgt spid="151003"/>
                                        </p:tgtEl>
                                      </p:cBhvr>
                                      <p:by x="150000" y="150000"/>
                                    </p:animScale>
                                  </p:childTnLst>
                                </p:cTn>
                              </p:par>
                              <p:par>
                                <p:cTn id="27" presetID="6" presetClass="emph" presetSubtype="0" fill="hold" grpId="1" nodeType="withEffect">
                                  <p:stCondLst>
                                    <p:cond delay="400"/>
                                  </p:stCondLst>
                                  <p:childTnLst>
                                    <p:animScale>
                                      <p:cBhvr>
                                        <p:cTn id="28" dur="500" fill="hold"/>
                                        <p:tgtEl>
                                          <p:spTgt spid="151007"/>
                                        </p:tgtEl>
                                      </p:cBhvr>
                                      <p:by x="150000" y="150000"/>
                                    </p:animScale>
                                  </p:childTnLst>
                                </p:cTn>
                              </p:par>
                              <p:par>
                                <p:cTn id="29" presetID="6" presetClass="emph" presetSubtype="0" fill="hold" grpId="1" nodeType="withEffect">
                                  <p:stCondLst>
                                    <p:cond delay="1100"/>
                                  </p:stCondLst>
                                  <p:childTnLst>
                                    <p:animScale>
                                      <p:cBhvr>
                                        <p:cTn id="30" dur="500" fill="hold"/>
                                        <p:tgtEl>
                                          <p:spTgt spid="151009"/>
                                        </p:tgtEl>
                                      </p:cBhvr>
                                      <p:by x="150000" y="150000"/>
                                    </p:animScale>
                                  </p:childTnLst>
                                </p:cTn>
                              </p:par>
                              <p:par>
                                <p:cTn id="31" presetID="6" presetClass="emph" presetSubtype="0" fill="hold" grpId="1" nodeType="withEffect">
                                  <p:stCondLst>
                                    <p:cond delay="1700"/>
                                  </p:stCondLst>
                                  <p:childTnLst>
                                    <p:animScale>
                                      <p:cBhvr>
                                        <p:cTn id="32" dur="500" fill="hold"/>
                                        <p:tgtEl>
                                          <p:spTgt spid="151005"/>
                                        </p:tgtEl>
                                      </p:cBhvr>
                                      <p:by x="150000" y="150000"/>
                                    </p:animScale>
                                  </p:childTnLst>
                                </p:cTn>
                              </p:par>
                            </p:childTnLst>
                          </p:cTn>
                        </p:par>
                        <p:par>
                          <p:cTn id="33" fill="hold" nodeType="afterGroup">
                            <p:stCondLst>
                              <p:cond delay="5000"/>
                            </p:stCondLst>
                            <p:childTnLst>
                              <p:par>
                                <p:cTn id="34" presetID="6" presetClass="emph" presetSubtype="0" fill="hold" grpId="1" nodeType="afterEffect">
                                  <p:stCondLst>
                                    <p:cond delay="0"/>
                                  </p:stCondLst>
                                  <p:childTnLst>
                                    <p:animScale>
                                      <p:cBhvr>
                                        <p:cTn id="35" dur="500" fill="hold"/>
                                        <p:tgtEl>
                                          <p:spTgt spid="15100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002" grpId="0" animBg="1"/>
      <p:bldP spid="151002" grpId="1" animBg="1"/>
      <p:bldP spid="151003" grpId="0" animBg="1"/>
      <p:bldP spid="151003" grpId="1" animBg="1"/>
      <p:bldP spid="151005" grpId="0" animBg="1"/>
      <p:bldP spid="151005" grpId="1" animBg="1"/>
      <p:bldP spid="151007" grpId="0" animBg="1"/>
      <p:bldP spid="151007" grpId="1" animBg="1"/>
      <p:bldP spid="151009" grpId="0" animBg="1"/>
      <p:bldP spid="151009" grpId="1" animBg="1"/>
    </p:bldLst>
  </p:timing>
  <p:txStyles>
    <p:titleStyle>
      <a:lvl1pPr algn="l" rtl="0" eaLnBrk="1" fontAlgn="base" hangingPunct="1">
        <a:spcBef>
          <a:spcPct val="0"/>
        </a:spcBef>
        <a:spcAft>
          <a:spcPct val="0"/>
        </a:spcAft>
        <a:defRPr sz="4000" b="1">
          <a:solidFill>
            <a:schemeClr val="tx2"/>
          </a:solidFill>
          <a:latin typeface="+mj-lt"/>
          <a:ea typeface="+mj-ea"/>
          <a:cs typeface="+mj-cs"/>
        </a:defRPr>
      </a:lvl1pPr>
      <a:lvl2pPr algn="l" rtl="0" eaLnBrk="1" fontAlgn="base" hangingPunct="1">
        <a:spcBef>
          <a:spcPct val="0"/>
        </a:spcBef>
        <a:spcAft>
          <a:spcPct val="0"/>
        </a:spcAft>
        <a:defRPr sz="4000" b="1">
          <a:solidFill>
            <a:schemeClr val="tx2"/>
          </a:solidFill>
          <a:latin typeface="Arial" charset="0"/>
        </a:defRPr>
      </a:lvl2pPr>
      <a:lvl3pPr algn="l" rtl="0" eaLnBrk="1" fontAlgn="base" hangingPunct="1">
        <a:spcBef>
          <a:spcPct val="0"/>
        </a:spcBef>
        <a:spcAft>
          <a:spcPct val="0"/>
        </a:spcAft>
        <a:defRPr sz="4000" b="1">
          <a:solidFill>
            <a:schemeClr val="tx2"/>
          </a:solidFill>
          <a:latin typeface="Arial" charset="0"/>
        </a:defRPr>
      </a:lvl3pPr>
      <a:lvl4pPr algn="l" rtl="0" eaLnBrk="1" fontAlgn="base" hangingPunct="1">
        <a:spcBef>
          <a:spcPct val="0"/>
        </a:spcBef>
        <a:spcAft>
          <a:spcPct val="0"/>
        </a:spcAft>
        <a:defRPr sz="4000" b="1">
          <a:solidFill>
            <a:schemeClr val="tx2"/>
          </a:solidFill>
          <a:latin typeface="Arial" charset="0"/>
        </a:defRPr>
      </a:lvl4pPr>
      <a:lvl5pPr algn="l" rtl="0" eaLnBrk="1" fontAlgn="base" hangingPunct="1">
        <a:spcBef>
          <a:spcPct val="0"/>
        </a:spcBef>
        <a:spcAft>
          <a:spcPct val="0"/>
        </a:spcAft>
        <a:defRPr sz="4000" b="1">
          <a:solidFill>
            <a:schemeClr val="tx2"/>
          </a:solidFill>
          <a:latin typeface="Arial" charset="0"/>
        </a:defRPr>
      </a:lvl5pPr>
      <a:lvl6pPr marL="457200" algn="l" rtl="0" eaLnBrk="1" fontAlgn="base" hangingPunct="1">
        <a:spcBef>
          <a:spcPct val="0"/>
        </a:spcBef>
        <a:spcAft>
          <a:spcPct val="0"/>
        </a:spcAft>
        <a:defRPr sz="4000" b="1">
          <a:solidFill>
            <a:schemeClr val="tx2"/>
          </a:solidFill>
          <a:latin typeface="Arial" charset="0"/>
        </a:defRPr>
      </a:lvl6pPr>
      <a:lvl7pPr marL="914400" algn="l" rtl="0" eaLnBrk="1" fontAlgn="base" hangingPunct="1">
        <a:spcBef>
          <a:spcPct val="0"/>
        </a:spcBef>
        <a:spcAft>
          <a:spcPct val="0"/>
        </a:spcAft>
        <a:defRPr sz="4000" b="1">
          <a:solidFill>
            <a:schemeClr val="tx2"/>
          </a:solidFill>
          <a:latin typeface="Arial" charset="0"/>
        </a:defRPr>
      </a:lvl7pPr>
      <a:lvl8pPr marL="1371600" algn="l" rtl="0" eaLnBrk="1" fontAlgn="base" hangingPunct="1">
        <a:spcBef>
          <a:spcPct val="0"/>
        </a:spcBef>
        <a:spcAft>
          <a:spcPct val="0"/>
        </a:spcAft>
        <a:defRPr sz="4000" b="1">
          <a:solidFill>
            <a:schemeClr val="tx2"/>
          </a:solidFill>
          <a:latin typeface="Arial" charset="0"/>
        </a:defRPr>
      </a:lvl8pPr>
      <a:lvl9pPr marL="1828800" algn="l" rtl="0" eaLnBrk="1" fontAlgn="base" hangingPunct="1">
        <a:spcBef>
          <a:spcPct val="0"/>
        </a:spcBef>
        <a:spcAft>
          <a:spcPct val="0"/>
        </a:spcAft>
        <a:defRPr sz="4000" b="1">
          <a:solidFill>
            <a:schemeClr val="tx2"/>
          </a:solidFill>
          <a:latin typeface="Arial" charset="0"/>
        </a:defRPr>
      </a:lvl9pPr>
    </p:titleStyle>
    <p:bodyStyle>
      <a:lvl1pPr marL="342900" indent="-342900" algn="l" rtl="0" eaLnBrk="1" fontAlgn="base" hangingPunct="1">
        <a:spcBef>
          <a:spcPct val="20000"/>
        </a:spcBef>
        <a:spcAft>
          <a:spcPct val="0"/>
        </a:spcAft>
        <a:buSzPct val="85000"/>
        <a:buFont typeface="Wingdings" pitchFamily="2" charset="2"/>
        <a:buChar char="£"/>
        <a:defRPr sz="3200" b="1">
          <a:solidFill>
            <a:schemeClr val="accent1"/>
          </a:solidFill>
          <a:latin typeface="+mn-lt"/>
          <a:ea typeface="+mn-ea"/>
          <a:cs typeface="+mn-cs"/>
        </a:defRPr>
      </a:lvl1pPr>
      <a:lvl2pPr marL="742950" indent="-285750" algn="l" rtl="0" eaLnBrk="1" fontAlgn="base" hangingPunct="1">
        <a:spcBef>
          <a:spcPct val="20000"/>
        </a:spcBef>
        <a:spcAft>
          <a:spcPct val="0"/>
        </a:spcAft>
        <a:buClr>
          <a:schemeClr val="hlink"/>
        </a:buClr>
        <a:buSzPct val="105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Char char="•"/>
        <a:defRPr sz="2400">
          <a:solidFill>
            <a:schemeClr val="tx2"/>
          </a:solidFill>
          <a:latin typeface="+mn-lt"/>
        </a:defRPr>
      </a:lvl3pPr>
      <a:lvl4pPr marL="1600200" indent="-228600" algn="l" rtl="0" eaLnBrk="1" fontAlgn="base" hangingPunct="1">
        <a:spcBef>
          <a:spcPct val="20000"/>
        </a:spcBef>
        <a:spcAft>
          <a:spcPct val="0"/>
        </a:spcAft>
        <a:buClr>
          <a:schemeClr val="tx2"/>
        </a:buClr>
        <a:buSzPct val="85000"/>
        <a:buChar char="•"/>
        <a:defRPr sz="2000">
          <a:solidFill>
            <a:schemeClr val="tx2"/>
          </a:solidFill>
          <a:latin typeface="+mn-lt"/>
        </a:defRPr>
      </a:lvl4pPr>
      <a:lvl5pPr marL="2057400" indent="-228600" algn="l" rtl="0" eaLnBrk="1" fontAlgn="base" hangingPunct="1">
        <a:spcBef>
          <a:spcPct val="20000"/>
        </a:spcBef>
        <a:spcAft>
          <a:spcPct val="0"/>
        </a:spcAft>
        <a:buClr>
          <a:schemeClr val="accent1"/>
        </a:buClr>
        <a:buSzPct val="85000"/>
        <a:buChar char="•"/>
        <a:defRPr sz="2000">
          <a:solidFill>
            <a:schemeClr val="tx2"/>
          </a:solidFill>
          <a:latin typeface="+mn-lt"/>
        </a:defRPr>
      </a:lvl5pPr>
      <a:lvl6pPr marL="2514600" indent="-228600" algn="l" rtl="0" eaLnBrk="1" fontAlgn="base" hangingPunct="1">
        <a:spcBef>
          <a:spcPct val="20000"/>
        </a:spcBef>
        <a:spcAft>
          <a:spcPct val="0"/>
        </a:spcAft>
        <a:buClr>
          <a:schemeClr val="accent1"/>
        </a:buClr>
        <a:buSzPct val="85000"/>
        <a:buChar char="•"/>
        <a:defRPr sz="2000">
          <a:solidFill>
            <a:schemeClr val="tx2"/>
          </a:solidFill>
          <a:latin typeface="+mn-lt"/>
        </a:defRPr>
      </a:lvl6pPr>
      <a:lvl7pPr marL="2971800" indent="-228600" algn="l" rtl="0" eaLnBrk="1" fontAlgn="base" hangingPunct="1">
        <a:spcBef>
          <a:spcPct val="20000"/>
        </a:spcBef>
        <a:spcAft>
          <a:spcPct val="0"/>
        </a:spcAft>
        <a:buClr>
          <a:schemeClr val="accent1"/>
        </a:buClr>
        <a:buSzPct val="85000"/>
        <a:buChar char="•"/>
        <a:defRPr sz="2000">
          <a:solidFill>
            <a:schemeClr val="tx2"/>
          </a:solidFill>
          <a:latin typeface="+mn-lt"/>
        </a:defRPr>
      </a:lvl7pPr>
      <a:lvl8pPr marL="3429000" indent="-228600" algn="l" rtl="0" eaLnBrk="1" fontAlgn="base" hangingPunct="1">
        <a:spcBef>
          <a:spcPct val="20000"/>
        </a:spcBef>
        <a:spcAft>
          <a:spcPct val="0"/>
        </a:spcAft>
        <a:buClr>
          <a:schemeClr val="accent1"/>
        </a:buClr>
        <a:buSzPct val="85000"/>
        <a:buChar char="•"/>
        <a:defRPr sz="2000">
          <a:solidFill>
            <a:schemeClr val="tx2"/>
          </a:solidFill>
          <a:latin typeface="+mn-lt"/>
        </a:defRPr>
      </a:lvl8pPr>
      <a:lvl9pPr marL="3886200" indent="-228600" algn="l" rtl="0" eaLnBrk="1" fontAlgn="base" hangingPunct="1">
        <a:spcBef>
          <a:spcPct val="20000"/>
        </a:spcBef>
        <a:spcAft>
          <a:spcPct val="0"/>
        </a:spcAft>
        <a:buClr>
          <a:schemeClr val="accent1"/>
        </a:buClr>
        <a:buSzPct val="85000"/>
        <a:buChar char="•"/>
        <a:defRPr sz="2000">
          <a:solidFill>
            <a:schemeClr val="tx2"/>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1019" name="Line 491"/>
          <p:cNvSpPr>
            <a:spLocks noChangeShapeType="1"/>
          </p:cNvSpPr>
          <p:nvPr/>
        </p:nvSpPr>
        <p:spPr bwMode="auto">
          <a:xfrm>
            <a:off x="1127125" y="1470025"/>
            <a:ext cx="7834313" cy="0"/>
          </a:xfrm>
          <a:prstGeom prst="line">
            <a:avLst/>
          </a:prstGeom>
          <a:noFill/>
          <a:ln w="12700">
            <a:solidFill>
              <a:schemeClr val="hlink"/>
            </a:solidFill>
            <a:round/>
            <a:headEnd/>
            <a:tailEnd/>
          </a:ln>
          <a:effectLst/>
          <a:extLst>
            <a:ext uri="{909E8E84-426E-40DD-AFC4-6F175D3DCCD1}"/>
            <a:ext uri="{AF507438-7753-43E0-B8FC-AC1667EBCBE1}"/>
          </a:extLst>
        </p:spPr>
        <p:txBody>
          <a:bodyPr wrap="none" anchor="ctr"/>
          <a:lstStyle/>
          <a:p>
            <a:pPr>
              <a:defRPr/>
            </a:pPr>
            <a:endParaRPr lang="zh-CN" altLang="en-US">
              <a:ea typeface="宋体" charset="-122"/>
            </a:endParaRPr>
          </a:p>
        </p:txBody>
      </p:sp>
      <p:sp>
        <p:nvSpPr>
          <p:cNvPr id="151002" name="Rectangle 474"/>
          <p:cNvSpPr>
            <a:spLocks noChangeArrowheads="1"/>
          </p:cNvSpPr>
          <p:nvPr/>
        </p:nvSpPr>
        <p:spPr bwMode="gray">
          <a:xfrm>
            <a:off x="269875" y="0"/>
            <a:ext cx="284163" cy="6889750"/>
          </a:xfrm>
          <a:prstGeom prst="rect">
            <a:avLst/>
          </a:prstGeom>
          <a:solidFill>
            <a:schemeClr val="accent2">
              <a:alpha val="80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51003" name="Rectangle 475"/>
          <p:cNvSpPr>
            <a:spLocks noChangeArrowheads="1"/>
          </p:cNvSpPr>
          <p:nvPr/>
        </p:nvSpPr>
        <p:spPr bwMode="gray">
          <a:xfrm>
            <a:off x="-12700" y="0"/>
            <a:ext cx="330200" cy="6858000"/>
          </a:xfrm>
          <a:prstGeom prst="rect">
            <a:avLst/>
          </a:prstGeom>
          <a:gradFill rotWithShape="1">
            <a:gsLst>
              <a:gs pos="0">
                <a:schemeClr val="accent2">
                  <a:gamma/>
                  <a:shade val="28627"/>
                  <a:invGamma/>
                </a:schemeClr>
              </a:gs>
              <a:gs pos="100000">
                <a:schemeClr val="accent2"/>
              </a:gs>
            </a:gsLst>
            <a:lin ang="18900000" scaled="1"/>
          </a:gra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51005" name="Rectangle 477"/>
          <p:cNvSpPr>
            <a:spLocks noChangeArrowheads="1"/>
          </p:cNvSpPr>
          <p:nvPr/>
        </p:nvSpPr>
        <p:spPr bwMode="gray">
          <a:xfrm>
            <a:off x="749300" y="-14288"/>
            <a:ext cx="71438" cy="6872288"/>
          </a:xfrm>
          <a:prstGeom prst="rect">
            <a:avLst/>
          </a:prstGeom>
          <a:solidFill>
            <a:schemeClr val="accent2">
              <a:alpha val="20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51007" name="Rectangle 479"/>
          <p:cNvSpPr>
            <a:spLocks noChangeArrowheads="1"/>
          </p:cNvSpPr>
          <p:nvPr/>
        </p:nvSpPr>
        <p:spPr bwMode="gray">
          <a:xfrm>
            <a:off x="508000" y="0"/>
            <a:ext cx="168275" cy="6865938"/>
          </a:xfrm>
          <a:prstGeom prst="rect">
            <a:avLst/>
          </a:prstGeom>
          <a:solidFill>
            <a:schemeClr val="accent2">
              <a:alpha val="53999"/>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51009" name="Rectangle 481"/>
          <p:cNvSpPr>
            <a:spLocks noChangeArrowheads="1"/>
          </p:cNvSpPr>
          <p:nvPr/>
        </p:nvSpPr>
        <p:spPr bwMode="gray">
          <a:xfrm>
            <a:off x="661988" y="0"/>
            <a:ext cx="114300" cy="6872288"/>
          </a:xfrm>
          <a:prstGeom prst="rect">
            <a:avLst/>
          </a:prstGeom>
          <a:solidFill>
            <a:schemeClr val="accent2">
              <a:alpha val="37000"/>
            </a:schemeClr>
          </a:solidFill>
          <a:ln>
            <a:noFill/>
          </a:ln>
          <a:effectLst/>
          <a:extLst>
            <a:ext uri="{91240B29-F687-4F45-9708-019B960494DF}"/>
            <a:ext uri="{AF507438-7753-43E0-B8FC-AC1667EBCBE1}"/>
          </a:extLst>
        </p:spPr>
        <p:txBody>
          <a:bodyPr wrap="none" anchor="ctr"/>
          <a:lstStyle/>
          <a:p>
            <a:pPr>
              <a:defRPr/>
            </a:pPr>
            <a:endParaRPr lang="zh-CN" altLang="en-US">
              <a:ea typeface="宋体" charset="-122"/>
            </a:endParaRPr>
          </a:p>
        </p:txBody>
      </p:sp>
      <p:sp>
        <p:nvSpPr>
          <p:cNvPr id="150991" name="Rectangle 463"/>
          <p:cNvSpPr>
            <a:spLocks noGrp="1" noChangeArrowheads="1"/>
          </p:cNvSpPr>
          <p:nvPr>
            <p:ph type="ftr" sz="quarter" idx="3"/>
          </p:nvPr>
        </p:nvSpPr>
        <p:spPr bwMode="auto">
          <a:xfrm>
            <a:off x="5838825" y="6616700"/>
            <a:ext cx="2895600" cy="2413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defRPr sz="1200" b="0">
                <a:ea typeface="宋体" charset="-122"/>
              </a:defRPr>
            </a:lvl1pPr>
          </a:lstStyle>
          <a:p>
            <a:pPr>
              <a:defRPr/>
            </a:pPr>
            <a:endParaRPr lang="en-US" altLang="zh-CN"/>
          </a:p>
        </p:txBody>
      </p:sp>
      <p:sp>
        <p:nvSpPr>
          <p:cNvPr id="150992" name="Rectangle 464"/>
          <p:cNvSpPr>
            <a:spLocks noGrp="1" noChangeArrowheads="1"/>
          </p:cNvSpPr>
          <p:nvPr>
            <p:ph type="sldNum" sz="quarter" idx="4"/>
          </p:nvPr>
        </p:nvSpPr>
        <p:spPr bwMode="auto">
          <a:xfrm>
            <a:off x="4187825" y="6616700"/>
            <a:ext cx="661988" cy="2413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a:defRPr sz="1200" b="0">
                <a:ea typeface="宋体" charset="-122"/>
              </a:defRPr>
            </a:lvl1pPr>
          </a:lstStyle>
          <a:p>
            <a:pPr>
              <a:defRPr/>
            </a:pPr>
            <a:fld id="{E24F2531-5BF8-4080-AF67-0B224D42CB3F}" type="slidenum">
              <a:rPr lang="zh-CN" altLang="en-US"/>
              <a:pPr>
                <a:defRPr/>
              </a:pPr>
              <a:t>‹#›</a:t>
            </a:fld>
            <a:endParaRPr lang="en-US" altLang="zh-CN"/>
          </a:p>
        </p:txBody>
      </p:sp>
      <p:sp>
        <p:nvSpPr>
          <p:cNvPr id="151036" name="Oval 508"/>
          <p:cNvSpPr>
            <a:spLocks noChangeArrowheads="1"/>
          </p:cNvSpPr>
          <p:nvPr/>
        </p:nvSpPr>
        <p:spPr bwMode="gray">
          <a:xfrm>
            <a:off x="633413" y="4491038"/>
            <a:ext cx="619125" cy="614362"/>
          </a:xfrm>
          <a:prstGeom prst="ellipse">
            <a:avLst/>
          </a:prstGeom>
          <a:blipFill dpi="0" rotWithShape="1">
            <a:blip r:embed="rId18" cstate="print"/>
            <a:srcRect/>
            <a:stretch>
              <a:fillRect/>
            </a:stretch>
          </a:blipFill>
          <a:ln w="28575" algn="ctr">
            <a:solidFill>
              <a:srgbClr val="F8F8F8">
                <a:alpha val="70000"/>
              </a:srgbClr>
            </a:solidFill>
            <a:round/>
            <a:headEnd/>
            <a:tailEnd/>
          </a:ln>
          <a:effectLst/>
          <a:extLst>
            <a:ext uri="{AF507438-7753-43E0-B8FC-AC1667EBCBE1}"/>
          </a:extLst>
        </p:spPr>
        <p:txBody>
          <a:bodyPr wrap="none" anchor="ctr"/>
          <a:lstStyle/>
          <a:p>
            <a:pPr>
              <a:defRPr/>
            </a:pPr>
            <a:endParaRPr lang="zh-CN" altLang="en-US">
              <a:ea typeface="宋体" charset="-122"/>
            </a:endParaRPr>
          </a:p>
        </p:txBody>
      </p:sp>
      <p:sp>
        <p:nvSpPr>
          <p:cNvPr id="151043" name="Oval 515"/>
          <p:cNvSpPr>
            <a:spLocks noChangeArrowheads="1"/>
          </p:cNvSpPr>
          <p:nvPr/>
        </p:nvSpPr>
        <p:spPr bwMode="gray">
          <a:xfrm>
            <a:off x="574675" y="3033713"/>
            <a:ext cx="603250" cy="593725"/>
          </a:xfrm>
          <a:prstGeom prst="ellipse">
            <a:avLst/>
          </a:prstGeom>
          <a:blipFill dpi="0" rotWithShape="1">
            <a:blip r:embed="rId19" cstate="print"/>
            <a:srcRect/>
            <a:stretch>
              <a:fillRect/>
            </a:stretch>
          </a:blipFill>
          <a:ln w="38100" algn="ctr">
            <a:solidFill>
              <a:srgbClr val="F8F8F8">
                <a:alpha val="70000"/>
              </a:srgbClr>
            </a:solidFill>
            <a:round/>
            <a:headEnd/>
            <a:tailEnd/>
          </a:ln>
          <a:effectLst/>
          <a:extLst>
            <a:ext uri="{AF507438-7753-43E0-B8FC-AC1667EBCBE1}"/>
          </a:extLst>
        </p:spPr>
        <p:txBody>
          <a:bodyPr wrap="none" anchor="ctr"/>
          <a:lstStyle/>
          <a:p>
            <a:pPr>
              <a:defRPr/>
            </a:pPr>
            <a:endParaRPr lang="zh-CN" altLang="en-US">
              <a:ea typeface="宋体" charset="-122"/>
            </a:endParaRPr>
          </a:p>
        </p:txBody>
      </p:sp>
      <p:sp>
        <p:nvSpPr>
          <p:cNvPr id="18" name="Rectangle 23" descr="a1"/>
          <p:cNvSpPr>
            <a:spLocks noChangeArrowheads="1"/>
          </p:cNvSpPr>
          <p:nvPr/>
        </p:nvSpPr>
        <p:spPr bwMode="gray">
          <a:xfrm>
            <a:off x="1244600" y="0"/>
            <a:ext cx="2066925" cy="620713"/>
          </a:xfrm>
          <a:prstGeom prst="rect">
            <a:avLst/>
          </a:prstGeom>
          <a:blipFill dpi="0" rotWithShape="1">
            <a:blip r:embed="rId20" cstate="print"/>
            <a:srcRect/>
            <a:stretch>
              <a:fillRect/>
            </a:stretch>
          </a:blipFill>
          <a:ln w="9525">
            <a:noFill/>
            <a:miter lim="800000"/>
            <a:headEnd/>
            <a:tailEnd/>
          </a:ln>
          <a:effectLst/>
        </p:spPr>
        <p:txBody>
          <a:bodyPr wrap="none" anchor="ctr"/>
          <a:lstStyle/>
          <a:p>
            <a:pPr>
              <a:defRPr/>
            </a:pPr>
            <a:endParaRPr lang="zh-CN" altLang="en-US"/>
          </a:p>
        </p:txBody>
      </p:sp>
      <p:sp>
        <p:nvSpPr>
          <p:cNvPr id="19" name="Rectangle 24"/>
          <p:cNvSpPr>
            <a:spLocks noChangeArrowheads="1"/>
          </p:cNvSpPr>
          <p:nvPr/>
        </p:nvSpPr>
        <p:spPr bwMode="gray">
          <a:xfrm>
            <a:off x="4076700" y="0"/>
            <a:ext cx="2138363" cy="622300"/>
          </a:xfrm>
          <a:prstGeom prst="rect">
            <a:avLst/>
          </a:prstGeom>
          <a:solidFill>
            <a:schemeClr val="tx2"/>
          </a:solidFill>
          <a:ln w="9525">
            <a:noFill/>
            <a:miter lim="800000"/>
            <a:headEnd/>
            <a:tailEnd/>
          </a:ln>
          <a:effectLst/>
        </p:spPr>
        <p:txBody>
          <a:bodyPr wrap="none" anchor="ctr"/>
          <a:lstStyle/>
          <a:p>
            <a:pPr>
              <a:defRPr/>
            </a:pPr>
            <a:endParaRPr lang="zh-CN" altLang="en-US"/>
          </a:p>
        </p:txBody>
      </p:sp>
      <p:sp>
        <p:nvSpPr>
          <p:cNvPr id="20" name="Rectangle 25" descr="a2"/>
          <p:cNvSpPr>
            <a:spLocks noChangeArrowheads="1"/>
          </p:cNvSpPr>
          <p:nvPr/>
        </p:nvSpPr>
        <p:spPr bwMode="gray">
          <a:xfrm>
            <a:off x="6911975" y="0"/>
            <a:ext cx="2066925" cy="620713"/>
          </a:xfrm>
          <a:prstGeom prst="rect">
            <a:avLst/>
          </a:prstGeom>
          <a:blipFill dpi="0" rotWithShape="1">
            <a:blip r:embed="rId21" cstate="print"/>
            <a:srcRect/>
            <a:stretch>
              <a:fillRect/>
            </a:stretch>
          </a:blipFill>
          <a:ln w="9525">
            <a:noFill/>
            <a:miter lim="800000"/>
            <a:headEnd/>
            <a:tailEnd/>
          </a:ln>
          <a:effectLst/>
        </p:spPr>
        <p:txBody>
          <a:bodyPr wrap="none" anchor="ctr"/>
          <a:lstStyle/>
          <a:p>
            <a:pPr>
              <a:defRPr/>
            </a:pPr>
            <a:endParaRPr lang="zh-CN" altLang="en-US"/>
          </a:p>
        </p:txBody>
      </p:sp>
      <p:pic>
        <p:nvPicPr>
          <p:cNvPr id="3087" name="图片 8" descr="未命名1.jpg"/>
          <p:cNvPicPr>
            <a:picLocks noChangeAspect="1"/>
          </p:cNvPicPr>
          <p:nvPr/>
        </p:nvPicPr>
        <p:blipFill>
          <a:blip r:embed="rId22"/>
          <a:srcRect/>
          <a:stretch>
            <a:fillRect/>
          </a:stretch>
        </p:blipFill>
        <p:spPr bwMode="auto">
          <a:xfrm>
            <a:off x="7769225" y="1189038"/>
            <a:ext cx="865188" cy="606425"/>
          </a:xfrm>
          <a:prstGeom prst="rect">
            <a:avLst/>
          </a:prstGeom>
          <a:noFill/>
          <a:ln w="9525">
            <a:noFill/>
            <a:miter lim="800000"/>
            <a:headEnd/>
            <a:tailEnd/>
          </a:ln>
        </p:spPr>
      </p:pic>
      <p:sp>
        <p:nvSpPr>
          <p:cNvPr id="26" name="任意多边形 25"/>
          <p:cNvSpPr>
            <a:spLocks/>
          </p:cNvSpPr>
          <p:nvPr/>
        </p:nvSpPr>
        <p:spPr bwMode="auto">
          <a:xfrm>
            <a:off x="0" y="50165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a typeface="+mn-ea"/>
            </a:endParaRPr>
          </a:p>
        </p:txBody>
      </p:sp>
      <p:sp>
        <p:nvSpPr>
          <p:cNvPr id="27" name="任意多边形 26"/>
          <p:cNvSpPr>
            <a:spLocks/>
          </p:cNvSpPr>
          <p:nvPr/>
        </p:nvSpPr>
        <p:spPr bwMode="auto">
          <a:xfrm>
            <a:off x="4381500" y="306388"/>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a typeface="+mn-ea"/>
            </a:endParaRPr>
          </a:p>
        </p:txBody>
      </p:sp>
      <p:grpSp>
        <p:nvGrpSpPr>
          <p:cNvPr id="2" name="组合 27"/>
          <p:cNvGrpSpPr>
            <a:grpSpLocks/>
          </p:cNvGrpSpPr>
          <p:nvPr/>
        </p:nvGrpSpPr>
        <p:grpSpPr bwMode="auto">
          <a:xfrm>
            <a:off x="0" y="5786438"/>
            <a:ext cx="9180513" cy="649287"/>
            <a:chOff x="-19045" y="216550"/>
            <a:chExt cx="9180548" cy="649224"/>
          </a:xfrm>
        </p:grpSpPr>
        <p:sp>
          <p:nvSpPr>
            <p:cNvPr id="29" name="任意多边形 28"/>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ea typeface="宋体" charset="-122"/>
              </a:endParaRPr>
            </a:p>
          </p:txBody>
        </p:sp>
        <p:sp>
          <p:nvSpPr>
            <p:cNvPr id="30" name="任意多边形 29"/>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ea typeface="宋体" charset="-122"/>
              </a:endParaRPr>
            </a:p>
          </p:txBody>
        </p:sp>
      </p:grpSp>
      <p:sp>
        <p:nvSpPr>
          <p:cNvPr id="34" name="Oval 511"/>
          <p:cNvSpPr>
            <a:spLocks noChangeArrowheads="1"/>
          </p:cNvSpPr>
          <p:nvPr/>
        </p:nvSpPr>
        <p:spPr bwMode="gray">
          <a:xfrm>
            <a:off x="635000" y="1643063"/>
            <a:ext cx="603250" cy="596900"/>
          </a:xfrm>
          <a:prstGeom prst="ellipse">
            <a:avLst/>
          </a:prstGeom>
          <a:blipFill dpi="0" rotWithShape="1">
            <a:blip r:embed="rId23" cstate="print"/>
            <a:srcRect/>
            <a:stretch>
              <a:fillRect/>
            </a:stretch>
          </a:blipFill>
          <a:ln w="57150" algn="ctr">
            <a:solidFill>
              <a:srgbClr val="F8F8F8">
                <a:alpha val="70000"/>
              </a:srgbClr>
            </a:solidFill>
            <a:round/>
            <a:headEnd/>
            <a:tailEnd/>
          </a:ln>
          <a:effectLst/>
          <a:extLst>
            <a:ext uri="{AF507438-7753-43E0-B8FC-AC1667EBCBE1}"/>
          </a:extLst>
        </p:spPr>
        <p:txBody>
          <a:bodyPr wrap="none" anchor="ctr"/>
          <a:lstStyle/>
          <a:p>
            <a:pPr>
              <a:defRPr/>
            </a:pPr>
            <a:endParaRPr lang="zh-CN" altLang="en-US">
              <a:ea typeface="宋体" charset="-122"/>
            </a:endParaRPr>
          </a:p>
        </p:txBody>
      </p:sp>
    </p:spTree>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 id="2147483757" r:id="rId16"/>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51003"/>
                                        </p:tgtEl>
                                        <p:attrNameLst>
                                          <p:attrName>style.visibility</p:attrName>
                                        </p:attrNameLst>
                                      </p:cBhvr>
                                      <p:to>
                                        <p:strVal val="visible"/>
                                      </p:to>
                                    </p:set>
                                    <p:animEffect transition="in" filter="wipe(up)">
                                      <p:cBhvr>
                                        <p:cTn id="7" dur="500"/>
                                        <p:tgtEl>
                                          <p:spTgt spid="151003"/>
                                        </p:tgtEl>
                                      </p:cBhvr>
                                    </p:animEffect>
                                  </p:childTnLst>
                                </p:cTn>
                              </p:par>
                              <p:par>
                                <p:cTn id="8" presetID="22" presetClass="entr" presetSubtype="1" fill="hold" grpId="0" nodeType="withEffect">
                                  <p:stCondLst>
                                    <p:cond delay="200"/>
                                  </p:stCondLst>
                                  <p:childTnLst>
                                    <p:set>
                                      <p:cBhvr>
                                        <p:cTn id="9" dur="1" fill="hold">
                                          <p:stCondLst>
                                            <p:cond delay="0"/>
                                          </p:stCondLst>
                                        </p:cTn>
                                        <p:tgtEl>
                                          <p:spTgt spid="151002"/>
                                        </p:tgtEl>
                                        <p:attrNameLst>
                                          <p:attrName>style.visibility</p:attrName>
                                        </p:attrNameLst>
                                      </p:cBhvr>
                                      <p:to>
                                        <p:strVal val="visible"/>
                                      </p:to>
                                    </p:set>
                                    <p:animEffect transition="in" filter="wipe(up)">
                                      <p:cBhvr>
                                        <p:cTn id="10" dur="500"/>
                                        <p:tgtEl>
                                          <p:spTgt spid="151002"/>
                                        </p:tgtEl>
                                      </p:cBhvr>
                                    </p:animEffect>
                                  </p:childTnLst>
                                </p:cTn>
                              </p:par>
                              <p:par>
                                <p:cTn id="11" presetID="22" presetClass="entr" presetSubtype="1" fill="hold" grpId="0" nodeType="withEffect">
                                  <p:stCondLst>
                                    <p:cond delay="800"/>
                                  </p:stCondLst>
                                  <p:childTnLst>
                                    <p:set>
                                      <p:cBhvr>
                                        <p:cTn id="12" dur="1" fill="hold">
                                          <p:stCondLst>
                                            <p:cond delay="0"/>
                                          </p:stCondLst>
                                        </p:cTn>
                                        <p:tgtEl>
                                          <p:spTgt spid="151007"/>
                                        </p:tgtEl>
                                        <p:attrNameLst>
                                          <p:attrName>style.visibility</p:attrName>
                                        </p:attrNameLst>
                                      </p:cBhvr>
                                      <p:to>
                                        <p:strVal val="visible"/>
                                      </p:to>
                                    </p:set>
                                    <p:animEffect transition="in" filter="wipe(up)">
                                      <p:cBhvr>
                                        <p:cTn id="13" dur="500"/>
                                        <p:tgtEl>
                                          <p:spTgt spid="151007"/>
                                        </p:tgtEl>
                                      </p:cBhvr>
                                    </p:animEffect>
                                  </p:childTnLst>
                                </p:cTn>
                              </p:par>
                              <p:par>
                                <p:cTn id="14" presetID="47" presetClass="entr" presetSubtype="0" fill="hold" grpId="0" nodeType="withEffect">
                                  <p:stCondLst>
                                    <p:cond delay="1500"/>
                                  </p:stCondLst>
                                  <p:childTnLst>
                                    <p:set>
                                      <p:cBhvr>
                                        <p:cTn id="15" dur="1" fill="hold">
                                          <p:stCondLst>
                                            <p:cond delay="0"/>
                                          </p:stCondLst>
                                        </p:cTn>
                                        <p:tgtEl>
                                          <p:spTgt spid="151009"/>
                                        </p:tgtEl>
                                        <p:attrNameLst>
                                          <p:attrName>style.visibility</p:attrName>
                                        </p:attrNameLst>
                                      </p:cBhvr>
                                      <p:to>
                                        <p:strVal val="visible"/>
                                      </p:to>
                                    </p:set>
                                    <p:animEffect transition="in" filter="fade">
                                      <p:cBhvr>
                                        <p:cTn id="16" dur="500"/>
                                        <p:tgtEl>
                                          <p:spTgt spid="151009"/>
                                        </p:tgtEl>
                                      </p:cBhvr>
                                    </p:animEffect>
                                    <p:anim calcmode="lin" valueType="num">
                                      <p:cBhvr>
                                        <p:cTn id="17" dur="500" fill="hold"/>
                                        <p:tgtEl>
                                          <p:spTgt spid="151009"/>
                                        </p:tgtEl>
                                        <p:attrNameLst>
                                          <p:attrName>ppt_x</p:attrName>
                                        </p:attrNameLst>
                                      </p:cBhvr>
                                      <p:tavLst>
                                        <p:tav tm="0">
                                          <p:val>
                                            <p:strVal val="#ppt_x"/>
                                          </p:val>
                                        </p:tav>
                                        <p:tav tm="100000">
                                          <p:val>
                                            <p:strVal val="#ppt_x"/>
                                          </p:val>
                                        </p:tav>
                                      </p:tavLst>
                                    </p:anim>
                                    <p:anim calcmode="lin" valueType="num">
                                      <p:cBhvr>
                                        <p:cTn id="18" dur="500" fill="hold"/>
                                        <p:tgtEl>
                                          <p:spTgt spid="151009"/>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2300"/>
                                  </p:stCondLst>
                                  <p:childTnLst>
                                    <p:set>
                                      <p:cBhvr>
                                        <p:cTn id="20" dur="1" fill="hold">
                                          <p:stCondLst>
                                            <p:cond delay="0"/>
                                          </p:stCondLst>
                                        </p:cTn>
                                        <p:tgtEl>
                                          <p:spTgt spid="151005"/>
                                        </p:tgtEl>
                                        <p:attrNameLst>
                                          <p:attrName>style.visibility</p:attrName>
                                        </p:attrNameLst>
                                      </p:cBhvr>
                                      <p:to>
                                        <p:strVal val="visible"/>
                                      </p:to>
                                    </p:set>
                                    <p:animEffect transition="in" filter="fade">
                                      <p:cBhvr>
                                        <p:cTn id="21" dur="500"/>
                                        <p:tgtEl>
                                          <p:spTgt spid="151005"/>
                                        </p:tgtEl>
                                      </p:cBhvr>
                                    </p:animEffect>
                                    <p:anim calcmode="lin" valueType="num">
                                      <p:cBhvr>
                                        <p:cTn id="22" dur="500" fill="hold"/>
                                        <p:tgtEl>
                                          <p:spTgt spid="151005"/>
                                        </p:tgtEl>
                                        <p:attrNameLst>
                                          <p:attrName>ppt_x</p:attrName>
                                        </p:attrNameLst>
                                      </p:cBhvr>
                                      <p:tavLst>
                                        <p:tav tm="0">
                                          <p:val>
                                            <p:strVal val="#ppt_x"/>
                                          </p:val>
                                        </p:tav>
                                        <p:tav tm="100000">
                                          <p:val>
                                            <p:strVal val="#ppt_x"/>
                                          </p:val>
                                        </p:tav>
                                      </p:tavLst>
                                    </p:anim>
                                    <p:anim calcmode="lin" valueType="num">
                                      <p:cBhvr>
                                        <p:cTn id="23" dur="500" fill="hold"/>
                                        <p:tgtEl>
                                          <p:spTgt spid="151005"/>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2800"/>
                            </p:stCondLst>
                            <p:childTnLst>
                              <p:par>
                                <p:cTn id="25" presetID="6" presetClass="emph" presetSubtype="0" fill="hold" grpId="1" nodeType="afterEffect">
                                  <p:stCondLst>
                                    <p:cond delay="0"/>
                                  </p:stCondLst>
                                  <p:childTnLst>
                                    <p:animScale>
                                      <p:cBhvr>
                                        <p:cTn id="26" dur="500" fill="hold"/>
                                        <p:tgtEl>
                                          <p:spTgt spid="151003"/>
                                        </p:tgtEl>
                                      </p:cBhvr>
                                      <p:by x="150000" y="150000"/>
                                    </p:animScale>
                                  </p:childTnLst>
                                </p:cTn>
                              </p:par>
                              <p:par>
                                <p:cTn id="27" presetID="6" presetClass="emph" presetSubtype="0" fill="hold" grpId="1" nodeType="withEffect">
                                  <p:stCondLst>
                                    <p:cond delay="400"/>
                                  </p:stCondLst>
                                  <p:childTnLst>
                                    <p:animScale>
                                      <p:cBhvr>
                                        <p:cTn id="28" dur="500" fill="hold"/>
                                        <p:tgtEl>
                                          <p:spTgt spid="151007"/>
                                        </p:tgtEl>
                                      </p:cBhvr>
                                      <p:by x="150000" y="150000"/>
                                    </p:animScale>
                                  </p:childTnLst>
                                </p:cTn>
                              </p:par>
                              <p:par>
                                <p:cTn id="29" presetID="6" presetClass="emph" presetSubtype="0" fill="hold" grpId="1" nodeType="withEffect">
                                  <p:stCondLst>
                                    <p:cond delay="1100"/>
                                  </p:stCondLst>
                                  <p:childTnLst>
                                    <p:animScale>
                                      <p:cBhvr>
                                        <p:cTn id="30" dur="500" fill="hold"/>
                                        <p:tgtEl>
                                          <p:spTgt spid="151009"/>
                                        </p:tgtEl>
                                      </p:cBhvr>
                                      <p:by x="150000" y="150000"/>
                                    </p:animScale>
                                  </p:childTnLst>
                                </p:cTn>
                              </p:par>
                              <p:par>
                                <p:cTn id="31" presetID="6" presetClass="emph" presetSubtype="0" fill="hold" grpId="1" nodeType="withEffect">
                                  <p:stCondLst>
                                    <p:cond delay="1700"/>
                                  </p:stCondLst>
                                  <p:childTnLst>
                                    <p:animScale>
                                      <p:cBhvr>
                                        <p:cTn id="32" dur="500" fill="hold"/>
                                        <p:tgtEl>
                                          <p:spTgt spid="151005"/>
                                        </p:tgtEl>
                                      </p:cBhvr>
                                      <p:by x="150000" y="150000"/>
                                    </p:animScale>
                                  </p:childTnLst>
                                </p:cTn>
                              </p:par>
                            </p:childTnLst>
                          </p:cTn>
                        </p:par>
                        <p:par>
                          <p:cTn id="33" fill="hold" nodeType="afterGroup">
                            <p:stCondLst>
                              <p:cond delay="5000"/>
                            </p:stCondLst>
                            <p:childTnLst>
                              <p:par>
                                <p:cTn id="34" presetID="6" presetClass="emph" presetSubtype="0" fill="hold" grpId="1" nodeType="afterEffect">
                                  <p:stCondLst>
                                    <p:cond delay="0"/>
                                  </p:stCondLst>
                                  <p:childTnLst>
                                    <p:animScale>
                                      <p:cBhvr>
                                        <p:cTn id="35" dur="500" fill="hold"/>
                                        <p:tgtEl>
                                          <p:spTgt spid="15100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002" grpId="0" animBg="1"/>
      <p:bldP spid="151002" grpId="1" animBg="1"/>
      <p:bldP spid="151003" grpId="0" animBg="1"/>
      <p:bldP spid="151003" grpId="1" animBg="1"/>
      <p:bldP spid="151005" grpId="0" animBg="1"/>
      <p:bldP spid="151005" grpId="1" animBg="1"/>
      <p:bldP spid="151007" grpId="0" animBg="1"/>
      <p:bldP spid="151007" grpId="1" animBg="1"/>
      <p:bldP spid="151009" grpId="0" animBg="1"/>
      <p:bldP spid="151009" grpId="1" animBg="1"/>
    </p:bldLst>
  </p:timing>
  <p:txStyles>
    <p:titleStyle>
      <a:lvl1pPr algn="l" rtl="0" eaLnBrk="1" fontAlgn="base" hangingPunct="1">
        <a:spcBef>
          <a:spcPct val="0"/>
        </a:spcBef>
        <a:spcAft>
          <a:spcPct val="0"/>
        </a:spcAft>
        <a:defRPr sz="4000" b="1">
          <a:solidFill>
            <a:schemeClr val="tx2"/>
          </a:solidFill>
          <a:latin typeface="+mj-lt"/>
          <a:ea typeface="+mj-ea"/>
          <a:cs typeface="+mj-cs"/>
        </a:defRPr>
      </a:lvl1pPr>
      <a:lvl2pPr algn="l" rtl="0" eaLnBrk="1" fontAlgn="base" hangingPunct="1">
        <a:spcBef>
          <a:spcPct val="0"/>
        </a:spcBef>
        <a:spcAft>
          <a:spcPct val="0"/>
        </a:spcAft>
        <a:defRPr sz="4000" b="1">
          <a:solidFill>
            <a:schemeClr val="tx2"/>
          </a:solidFill>
          <a:latin typeface="Arial" charset="0"/>
        </a:defRPr>
      </a:lvl2pPr>
      <a:lvl3pPr algn="l" rtl="0" eaLnBrk="1" fontAlgn="base" hangingPunct="1">
        <a:spcBef>
          <a:spcPct val="0"/>
        </a:spcBef>
        <a:spcAft>
          <a:spcPct val="0"/>
        </a:spcAft>
        <a:defRPr sz="4000" b="1">
          <a:solidFill>
            <a:schemeClr val="tx2"/>
          </a:solidFill>
          <a:latin typeface="Arial" charset="0"/>
        </a:defRPr>
      </a:lvl3pPr>
      <a:lvl4pPr algn="l" rtl="0" eaLnBrk="1" fontAlgn="base" hangingPunct="1">
        <a:spcBef>
          <a:spcPct val="0"/>
        </a:spcBef>
        <a:spcAft>
          <a:spcPct val="0"/>
        </a:spcAft>
        <a:defRPr sz="4000" b="1">
          <a:solidFill>
            <a:schemeClr val="tx2"/>
          </a:solidFill>
          <a:latin typeface="Arial" charset="0"/>
        </a:defRPr>
      </a:lvl4pPr>
      <a:lvl5pPr algn="l" rtl="0" eaLnBrk="1" fontAlgn="base" hangingPunct="1">
        <a:spcBef>
          <a:spcPct val="0"/>
        </a:spcBef>
        <a:spcAft>
          <a:spcPct val="0"/>
        </a:spcAft>
        <a:defRPr sz="4000" b="1">
          <a:solidFill>
            <a:schemeClr val="tx2"/>
          </a:solidFill>
          <a:latin typeface="Arial" charset="0"/>
        </a:defRPr>
      </a:lvl5pPr>
      <a:lvl6pPr marL="457200" algn="l" rtl="0" eaLnBrk="1" fontAlgn="base" hangingPunct="1">
        <a:spcBef>
          <a:spcPct val="0"/>
        </a:spcBef>
        <a:spcAft>
          <a:spcPct val="0"/>
        </a:spcAft>
        <a:defRPr sz="4000" b="1">
          <a:solidFill>
            <a:schemeClr val="tx2"/>
          </a:solidFill>
          <a:latin typeface="Arial" charset="0"/>
        </a:defRPr>
      </a:lvl6pPr>
      <a:lvl7pPr marL="914400" algn="l" rtl="0" eaLnBrk="1" fontAlgn="base" hangingPunct="1">
        <a:spcBef>
          <a:spcPct val="0"/>
        </a:spcBef>
        <a:spcAft>
          <a:spcPct val="0"/>
        </a:spcAft>
        <a:defRPr sz="4000" b="1">
          <a:solidFill>
            <a:schemeClr val="tx2"/>
          </a:solidFill>
          <a:latin typeface="Arial" charset="0"/>
        </a:defRPr>
      </a:lvl7pPr>
      <a:lvl8pPr marL="1371600" algn="l" rtl="0" eaLnBrk="1" fontAlgn="base" hangingPunct="1">
        <a:spcBef>
          <a:spcPct val="0"/>
        </a:spcBef>
        <a:spcAft>
          <a:spcPct val="0"/>
        </a:spcAft>
        <a:defRPr sz="4000" b="1">
          <a:solidFill>
            <a:schemeClr val="tx2"/>
          </a:solidFill>
          <a:latin typeface="Arial" charset="0"/>
        </a:defRPr>
      </a:lvl8pPr>
      <a:lvl9pPr marL="1828800" algn="l" rtl="0" eaLnBrk="1" fontAlgn="base" hangingPunct="1">
        <a:spcBef>
          <a:spcPct val="0"/>
        </a:spcBef>
        <a:spcAft>
          <a:spcPct val="0"/>
        </a:spcAft>
        <a:defRPr sz="4000" b="1">
          <a:solidFill>
            <a:schemeClr val="tx2"/>
          </a:solidFill>
          <a:latin typeface="Arial" charset="0"/>
        </a:defRPr>
      </a:lvl9pPr>
    </p:titleStyle>
    <p:bodyStyle>
      <a:lvl1pPr marL="342900" indent="-342900" algn="l" rtl="0" eaLnBrk="1" fontAlgn="base" hangingPunct="1">
        <a:spcBef>
          <a:spcPct val="20000"/>
        </a:spcBef>
        <a:spcAft>
          <a:spcPct val="0"/>
        </a:spcAft>
        <a:buSzPct val="85000"/>
        <a:buFont typeface="Wingdings" pitchFamily="2" charset="2"/>
        <a:buChar char="£"/>
        <a:defRPr sz="3200" b="1">
          <a:solidFill>
            <a:schemeClr val="accent1"/>
          </a:solidFill>
          <a:latin typeface="+mn-lt"/>
          <a:ea typeface="+mn-ea"/>
          <a:cs typeface="+mn-cs"/>
        </a:defRPr>
      </a:lvl1pPr>
      <a:lvl2pPr marL="742950" indent="-285750" algn="l" rtl="0" eaLnBrk="1" fontAlgn="base" hangingPunct="1">
        <a:spcBef>
          <a:spcPct val="20000"/>
        </a:spcBef>
        <a:spcAft>
          <a:spcPct val="0"/>
        </a:spcAft>
        <a:buClr>
          <a:schemeClr val="hlink"/>
        </a:buClr>
        <a:buSzPct val="105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Char char="•"/>
        <a:defRPr sz="2400">
          <a:solidFill>
            <a:schemeClr val="tx2"/>
          </a:solidFill>
          <a:latin typeface="+mn-lt"/>
        </a:defRPr>
      </a:lvl3pPr>
      <a:lvl4pPr marL="1600200" indent="-228600" algn="l" rtl="0" eaLnBrk="1" fontAlgn="base" hangingPunct="1">
        <a:spcBef>
          <a:spcPct val="20000"/>
        </a:spcBef>
        <a:spcAft>
          <a:spcPct val="0"/>
        </a:spcAft>
        <a:buClr>
          <a:schemeClr val="tx2"/>
        </a:buClr>
        <a:buSzPct val="85000"/>
        <a:buChar char="•"/>
        <a:defRPr sz="2000">
          <a:solidFill>
            <a:schemeClr val="tx2"/>
          </a:solidFill>
          <a:latin typeface="+mn-lt"/>
        </a:defRPr>
      </a:lvl4pPr>
      <a:lvl5pPr marL="2057400" indent="-228600" algn="l" rtl="0" eaLnBrk="1" fontAlgn="base" hangingPunct="1">
        <a:spcBef>
          <a:spcPct val="20000"/>
        </a:spcBef>
        <a:spcAft>
          <a:spcPct val="0"/>
        </a:spcAft>
        <a:buClr>
          <a:schemeClr val="accent1"/>
        </a:buClr>
        <a:buSzPct val="85000"/>
        <a:buChar char="•"/>
        <a:defRPr sz="2000">
          <a:solidFill>
            <a:schemeClr val="tx2"/>
          </a:solidFill>
          <a:latin typeface="+mn-lt"/>
        </a:defRPr>
      </a:lvl5pPr>
      <a:lvl6pPr marL="2514600" indent="-228600" algn="l" rtl="0" eaLnBrk="1" fontAlgn="base" hangingPunct="1">
        <a:spcBef>
          <a:spcPct val="20000"/>
        </a:spcBef>
        <a:spcAft>
          <a:spcPct val="0"/>
        </a:spcAft>
        <a:buClr>
          <a:schemeClr val="accent1"/>
        </a:buClr>
        <a:buSzPct val="85000"/>
        <a:buChar char="•"/>
        <a:defRPr sz="2000">
          <a:solidFill>
            <a:schemeClr val="tx2"/>
          </a:solidFill>
          <a:latin typeface="+mn-lt"/>
        </a:defRPr>
      </a:lvl6pPr>
      <a:lvl7pPr marL="2971800" indent="-228600" algn="l" rtl="0" eaLnBrk="1" fontAlgn="base" hangingPunct="1">
        <a:spcBef>
          <a:spcPct val="20000"/>
        </a:spcBef>
        <a:spcAft>
          <a:spcPct val="0"/>
        </a:spcAft>
        <a:buClr>
          <a:schemeClr val="accent1"/>
        </a:buClr>
        <a:buSzPct val="85000"/>
        <a:buChar char="•"/>
        <a:defRPr sz="2000">
          <a:solidFill>
            <a:schemeClr val="tx2"/>
          </a:solidFill>
          <a:latin typeface="+mn-lt"/>
        </a:defRPr>
      </a:lvl7pPr>
      <a:lvl8pPr marL="3429000" indent="-228600" algn="l" rtl="0" eaLnBrk="1" fontAlgn="base" hangingPunct="1">
        <a:spcBef>
          <a:spcPct val="20000"/>
        </a:spcBef>
        <a:spcAft>
          <a:spcPct val="0"/>
        </a:spcAft>
        <a:buClr>
          <a:schemeClr val="accent1"/>
        </a:buClr>
        <a:buSzPct val="85000"/>
        <a:buChar char="•"/>
        <a:defRPr sz="2000">
          <a:solidFill>
            <a:schemeClr val="tx2"/>
          </a:solidFill>
          <a:latin typeface="+mn-lt"/>
        </a:defRPr>
      </a:lvl8pPr>
      <a:lvl9pPr marL="3886200" indent="-228600" algn="l" rtl="0" eaLnBrk="1" fontAlgn="base" hangingPunct="1">
        <a:spcBef>
          <a:spcPct val="20000"/>
        </a:spcBef>
        <a:spcAft>
          <a:spcPct val="0"/>
        </a:spcAft>
        <a:buClr>
          <a:schemeClr val="accent1"/>
        </a:buClr>
        <a:buSzPct val="85000"/>
        <a:buChar char="•"/>
        <a:defRPr sz="2000">
          <a:solidFill>
            <a:schemeClr val="tx2"/>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hyperlink" Target="http://www.chinaacc.com/web/lc_sh_5"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hyperlink" Target="http://www.chinaacc.com/new/63_67_/2008_11_17_wa65861912101711180027828.shtml" TargetMode="External"/><Relationship Id="rId1"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2" Type="http://schemas.openxmlformats.org/officeDocument/2006/relationships/hyperlink" Target="http://www.chinaacc.com/new/63_67_/2008_11_17_wa65861912101711180027828.shtml" TargetMode="External"/><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285750" y="2786063"/>
            <a:ext cx="8643938" cy="2757487"/>
          </a:xfrm>
          <a:prstGeom prst="rect">
            <a:avLst/>
          </a:prstGeom>
        </p:spPr>
        <p:txBody>
          <a:bodyPr/>
          <a:lstStyle/>
          <a:p>
            <a:pPr marL="342900" indent="-342900" eaLnBrk="0" hangingPunct="0">
              <a:spcBef>
                <a:spcPct val="20000"/>
              </a:spcBef>
              <a:buClr>
                <a:schemeClr val="hlink"/>
              </a:buClr>
            </a:pPr>
            <a:r>
              <a:rPr lang="en-US" altLang="zh-CN" sz="2800">
                <a:latin typeface="微软雅黑" pitchFamily="34" charset="-122"/>
                <a:ea typeface="微软雅黑" pitchFamily="34" charset="-122"/>
              </a:rPr>
              <a:t>        《</a:t>
            </a:r>
            <a:r>
              <a:rPr lang="zh-CN" altLang="en-US" sz="2800">
                <a:latin typeface="微软雅黑" pitchFamily="34" charset="-122"/>
                <a:ea typeface="微软雅黑" pitchFamily="34" charset="-122"/>
              </a:rPr>
              <a:t>小企业会计准则</a:t>
            </a:r>
            <a:r>
              <a:rPr lang="en-US" altLang="zh-CN" sz="2800">
                <a:latin typeface="微软雅黑" pitchFamily="34" charset="-122"/>
                <a:ea typeface="微软雅黑" pitchFamily="34" charset="-122"/>
              </a:rPr>
              <a:t>》</a:t>
            </a:r>
            <a:r>
              <a:rPr lang="zh-CN" altLang="en-US" sz="2800">
                <a:latin typeface="微软雅黑" pitchFamily="34" charset="-122"/>
                <a:ea typeface="微软雅黑" pitchFamily="34" charset="-122"/>
              </a:rPr>
              <a:t>中的小，微不同于增值税暂行条例中的小规模纳税人</a:t>
            </a:r>
            <a:r>
              <a:rPr lang="en-US" altLang="zh-CN" sz="2800">
                <a:latin typeface="微软雅黑" pitchFamily="34" charset="-122"/>
                <a:ea typeface="微软雅黑" pitchFamily="34" charset="-122"/>
              </a:rPr>
              <a:t>(</a:t>
            </a:r>
            <a:r>
              <a:rPr lang="zh-CN" altLang="en-US" sz="2800">
                <a:latin typeface="微软雅黑" pitchFamily="34" charset="-122"/>
                <a:ea typeface="微软雅黑" pitchFamily="34" charset="-122"/>
              </a:rPr>
              <a:t>按照会计口径可能是小型企业，也可能是微型企业</a:t>
            </a:r>
            <a:r>
              <a:rPr lang="en-US" altLang="zh-CN" sz="2800">
                <a:latin typeface="微软雅黑" pitchFamily="34" charset="-122"/>
                <a:ea typeface="微软雅黑" pitchFamily="34" charset="-122"/>
              </a:rPr>
              <a:t>)</a:t>
            </a:r>
            <a:r>
              <a:rPr lang="zh-CN" altLang="en-US" sz="2800">
                <a:latin typeface="微软雅黑" pitchFamily="34" charset="-122"/>
                <a:ea typeface="微软雅黑" pitchFamily="34" charset="-122"/>
              </a:rPr>
              <a:t>，也不同于企业所得税法中的小型（规模小）微利（应纳税所得额少）企业，</a:t>
            </a:r>
            <a:r>
              <a:rPr lang="en-US" altLang="zh-CN" sz="2800">
                <a:latin typeface="微软雅黑" pitchFamily="34" charset="-122"/>
                <a:ea typeface="微软雅黑" pitchFamily="34" charset="-122"/>
              </a:rPr>
              <a:t>(</a:t>
            </a:r>
            <a:r>
              <a:rPr lang="zh-CN" altLang="en-US" sz="2800">
                <a:latin typeface="微软雅黑" pitchFamily="34" charset="-122"/>
                <a:ea typeface="微软雅黑" pitchFamily="34" charset="-122"/>
              </a:rPr>
              <a:t>按照会计的口径可能是小型企业，也可能是微型企业，还有可能是中型企业</a:t>
            </a:r>
            <a:r>
              <a:rPr lang="en-US" altLang="zh-CN" sz="2800">
                <a:latin typeface="微软雅黑" pitchFamily="34" charset="-122"/>
                <a:ea typeface="微软雅黑" pitchFamily="34" charset="-122"/>
              </a:rPr>
              <a:t>)</a:t>
            </a:r>
          </a:p>
          <a:p>
            <a:pPr marL="342900" indent="-342900" eaLnBrk="0" hangingPunct="0">
              <a:spcBef>
                <a:spcPct val="20000"/>
              </a:spcBef>
              <a:buClr>
                <a:schemeClr val="hlink"/>
              </a:buClr>
            </a:pPr>
            <a:endParaRPr lang="zh-CN" altLang="en-US" sz="2800">
              <a:latin typeface="微软雅黑" pitchFamily="34" charset="-122"/>
              <a:ea typeface="微软雅黑" pitchFamily="34" charset="-122"/>
            </a:endParaRPr>
          </a:p>
        </p:txBody>
      </p:sp>
      <p:grpSp>
        <p:nvGrpSpPr>
          <p:cNvPr id="9219" name="组合 2"/>
          <p:cNvGrpSpPr>
            <a:grpSpLocks/>
          </p:cNvGrpSpPr>
          <p:nvPr/>
        </p:nvGrpSpPr>
        <p:grpSpPr bwMode="auto">
          <a:xfrm>
            <a:off x="936636" y="1142984"/>
            <a:ext cx="5135562" cy="819150"/>
            <a:chOff x="2146391" y="408582"/>
            <a:chExt cx="5136010" cy="962025"/>
          </a:xfrm>
        </p:grpSpPr>
        <p:sp>
          <p:nvSpPr>
            <p:cNvPr id="4" name="圆角矩形 3"/>
            <p:cNvSpPr/>
            <p:nvPr/>
          </p:nvSpPr>
          <p:spPr>
            <a:xfrm>
              <a:off x="2146391" y="408582"/>
              <a:ext cx="5136010" cy="962025"/>
            </a:xfrm>
            <a:prstGeom prst="roundRect">
              <a:avLst/>
            </a:prstGeom>
            <a:solidFill>
              <a:schemeClr val="tx1">
                <a:lumMod val="20000"/>
                <a:lumOff val="8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5" name="圆角矩形 4"/>
            <p:cNvSpPr/>
            <p:nvPr/>
          </p:nvSpPr>
          <p:spPr>
            <a:xfrm>
              <a:off x="2194020" y="455191"/>
              <a:ext cx="5040752" cy="86880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0" tIns="152400" rIns="152400" bIns="152400" spcCol="1270" anchor="ctr"/>
            <a:lstStyle/>
            <a:p>
              <a:pPr algn="ctr">
                <a:defRPr/>
              </a:pPr>
              <a:r>
                <a:rPr lang="zh-CN" altLang="en-US" sz="4000" b="1" dirty="0">
                  <a:effectLst>
                    <a:outerShdw blurRad="38100" dist="38100" dir="2700000" algn="tl">
                      <a:srgbClr val="000000">
                        <a:alpha val="43137"/>
                      </a:srgbClr>
                    </a:outerShdw>
                  </a:effectLst>
                  <a:latin typeface="微软雅黑" pitchFamily="34" charset="-122"/>
                  <a:ea typeface="微软雅黑" pitchFamily="34" charset="-122"/>
                </a:rPr>
                <a:t>背景法规解读</a:t>
              </a:r>
            </a:p>
          </p:txBody>
        </p:sp>
      </p:grpSp>
      <p:sp>
        <p:nvSpPr>
          <p:cNvPr id="6" name="TextBox 5"/>
          <p:cNvSpPr txBox="1"/>
          <p:nvPr/>
        </p:nvSpPr>
        <p:spPr>
          <a:xfrm>
            <a:off x="0" y="6488668"/>
            <a:ext cx="428596" cy="369332"/>
          </a:xfrm>
          <a:prstGeom prst="rect">
            <a:avLst/>
          </a:prstGeom>
          <a:noFill/>
        </p:spPr>
        <p:txBody>
          <a:bodyPr wrap="square" rtlCol="0">
            <a:spAutoFit/>
          </a:bodyPr>
          <a:lstStyle/>
          <a:p>
            <a:r>
              <a:rPr lang="en-US" altLang="zh-CN" dirty="0" smtClean="0"/>
              <a:t>8</a:t>
            </a:r>
            <a:endParaRPr lang="zh-CN" altLang="en-US" dirty="0"/>
          </a:p>
        </p:txBody>
      </p:sp>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071592" y="2940050"/>
            <a:ext cx="7786688" cy="1766888"/>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  </a:t>
            </a:r>
            <a:r>
              <a:rPr lang="en-US" altLang="zh-CN" sz="3200" b="1" kern="0" dirty="0">
                <a:latin typeface="微软雅黑" pitchFamily="34" charset="-122"/>
                <a:ea typeface="微软雅黑" pitchFamily="34" charset="-122"/>
              </a:rPr>
              <a:t>《</a:t>
            </a:r>
            <a:r>
              <a:rPr lang="zh-CN" altLang="en-US" sz="3200" b="1" kern="0" dirty="0">
                <a:latin typeface="微软雅黑" pitchFamily="34" charset="-122"/>
                <a:ea typeface="微软雅黑" pitchFamily="34" charset="-122"/>
              </a:rPr>
              <a:t>小企业会计准则</a:t>
            </a:r>
            <a:r>
              <a:rPr lang="en-US" altLang="zh-CN" sz="3200" b="1" kern="0" dirty="0">
                <a:latin typeface="微软雅黑" pitchFamily="34" charset="-122"/>
                <a:ea typeface="微软雅黑" pitchFamily="34" charset="-122"/>
              </a:rPr>
              <a:t>》</a:t>
            </a:r>
            <a:r>
              <a:rPr lang="zh-CN" altLang="en-US" sz="3200" b="1" kern="0" dirty="0">
                <a:latin typeface="微软雅黑" pitchFamily="34" charset="-122"/>
                <a:ea typeface="微软雅黑" pitchFamily="34" charset="-122"/>
              </a:rPr>
              <a:t>的立法本意</a:t>
            </a:r>
            <a:endParaRPr lang="en-US" altLang="zh-CN" sz="3200" b="1" kern="0" dirty="0">
              <a:latin typeface="微软雅黑" pitchFamily="34" charset="-122"/>
              <a:ea typeface="微软雅黑" pitchFamily="34" charset="-122"/>
            </a:endParaRPr>
          </a:p>
          <a:p>
            <a:pPr marL="342900" indent="-342900" eaLnBrk="0" hangingPunct="0">
              <a:spcBef>
                <a:spcPct val="20000"/>
              </a:spcBef>
              <a:buClr>
                <a:schemeClr val="hlink"/>
              </a:buClr>
              <a:defRPr/>
            </a:pPr>
            <a:endParaRPr lang="zh-CN" altLang="en-US" sz="3200" b="1" kern="0" dirty="0">
              <a:latin typeface="微软雅黑" pitchFamily="34" charset="-122"/>
              <a:ea typeface="微软雅黑" pitchFamily="34" charset="-122"/>
            </a:endParaRPr>
          </a:p>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  小企业会计要素的构成及科目的设置</a:t>
            </a:r>
          </a:p>
        </p:txBody>
      </p:sp>
      <p:grpSp>
        <p:nvGrpSpPr>
          <p:cNvPr id="10243" name="组合 8"/>
          <p:cNvGrpSpPr>
            <a:grpSpLocks/>
          </p:cNvGrpSpPr>
          <p:nvPr/>
        </p:nvGrpSpPr>
        <p:grpSpPr bwMode="auto">
          <a:xfrm>
            <a:off x="1150950" y="1071546"/>
            <a:ext cx="5135562" cy="819150"/>
            <a:chOff x="2146391" y="408582"/>
            <a:chExt cx="5136010" cy="962025"/>
          </a:xfrm>
        </p:grpSpPr>
        <p:sp>
          <p:nvSpPr>
            <p:cNvPr id="10" name="圆角矩形 9"/>
            <p:cNvSpPr/>
            <p:nvPr/>
          </p:nvSpPr>
          <p:spPr>
            <a:xfrm>
              <a:off x="2146391" y="408582"/>
              <a:ext cx="5136010" cy="962025"/>
            </a:xfrm>
            <a:prstGeom prst="roundRect">
              <a:avLst/>
            </a:prstGeom>
            <a:solidFill>
              <a:schemeClr val="tx1">
                <a:lumMod val="20000"/>
                <a:lumOff val="8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11" name="圆角矩形 4"/>
            <p:cNvSpPr/>
            <p:nvPr/>
          </p:nvSpPr>
          <p:spPr>
            <a:xfrm>
              <a:off x="2194020" y="455191"/>
              <a:ext cx="5040752" cy="86880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0" tIns="152400" rIns="152400" bIns="152400" spcCol="1270" anchor="ctr"/>
            <a:lstStyle/>
            <a:p>
              <a:pPr algn="ctr">
                <a:defRPr/>
              </a:pPr>
              <a:r>
                <a:rPr lang="zh-CN" altLang="en-US" sz="4000" b="1" dirty="0">
                  <a:effectLst>
                    <a:outerShdw blurRad="38100" dist="38100" dir="2700000" algn="tl">
                      <a:srgbClr val="000000">
                        <a:alpha val="43137"/>
                      </a:srgbClr>
                    </a:outerShdw>
                  </a:effectLst>
                  <a:latin typeface="微软雅黑" pitchFamily="34" charset="-122"/>
                  <a:ea typeface="微软雅黑" pitchFamily="34" charset="-122"/>
                </a:rPr>
                <a:t>背景法规解读</a:t>
              </a:r>
            </a:p>
          </p:txBody>
        </p:sp>
      </p:grpSp>
      <p:sp>
        <p:nvSpPr>
          <p:cNvPr id="6" name="TextBox 5"/>
          <p:cNvSpPr txBox="1"/>
          <p:nvPr/>
        </p:nvSpPr>
        <p:spPr>
          <a:xfrm>
            <a:off x="0" y="6488668"/>
            <a:ext cx="428596" cy="369332"/>
          </a:xfrm>
          <a:prstGeom prst="rect">
            <a:avLst/>
          </a:prstGeom>
          <a:noFill/>
        </p:spPr>
        <p:txBody>
          <a:bodyPr wrap="square" rtlCol="0">
            <a:spAutoFit/>
          </a:bodyPr>
          <a:lstStyle/>
          <a:p>
            <a:r>
              <a:rPr lang="en-US" altLang="zh-CN" dirty="0" smtClean="0"/>
              <a:t>9</a:t>
            </a:r>
            <a:endParaRPr lang="zh-CN" altLang="en-US" dirty="0"/>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组合 1"/>
          <p:cNvGrpSpPr>
            <a:grpSpLocks/>
          </p:cNvGrpSpPr>
          <p:nvPr/>
        </p:nvGrpSpPr>
        <p:grpSpPr bwMode="auto">
          <a:xfrm>
            <a:off x="1079512" y="1000108"/>
            <a:ext cx="5135562" cy="819150"/>
            <a:chOff x="2146391" y="408582"/>
            <a:chExt cx="5136010" cy="962025"/>
          </a:xfrm>
        </p:grpSpPr>
        <p:sp>
          <p:nvSpPr>
            <p:cNvPr id="3" name="圆角矩形 2"/>
            <p:cNvSpPr/>
            <p:nvPr/>
          </p:nvSpPr>
          <p:spPr>
            <a:xfrm>
              <a:off x="2146391" y="408582"/>
              <a:ext cx="5136010" cy="962025"/>
            </a:xfrm>
            <a:prstGeom prst="roundRect">
              <a:avLst/>
            </a:prstGeom>
            <a:solidFill>
              <a:schemeClr val="tx1">
                <a:lumMod val="20000"/>
                <a:lumOff val="8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4" name="圆角矩形 4"/>
            <p:cNvSpPr/>
            <p:nvPr/>
          </p:nvSpPr>
          <p:spPr>
            <a:xfrm>
              <a:off x="2194020" y="455191"/>
              <a:ext cx="5040752" cy="86880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0" tIns="152400" rIns="152400" bIns="152400" spcCol="1270" anchor="ctr"/>
            <a:lstStyle/>
            <a:p>
              <a:pPr algn="ctr">
                <a:defRPr/>
              </a:pPr>
              <a:r>
                <a:rPr lang="zh-CN" altLang="en-US" sz="4000" b="1" dirty="0">
                  <a:effectLst>
                    <a:outerShdw blurRad="38100" dist="38100" dir="2700000" algn="tl">
                      <a:srgbClr val="000000">
                        <a:alpha val="43137"/>
                      </a:srgbClr>
                    </a:outerShdw>
                  </a:effectLst>
                  <a:latin typeface="微软雅黑" pitchFamily="34" charset="-122"/>
                  <a:ea typeface="微软雅黑" pitchFamily="34" charset="-122"/>
                </a:rPr>
                <a:t>背景法规解读</a:t>
              </a:r>
            </a:p>
          </p:txBody>
        </p:sp>
      </p:grpSp>
      <p:sp>
        <p:nvSpPr>
          <p:cNvPr id="5" name="Rectangle 3"/>
          <p:cNvSpPr txBox="1">
            <a:spLocks noChangeArrowheads="1"/>
          </p:cNvSpPr>
          <p:nvPr/>
        </p:nvSpPr>
        <p:spPr>
          <a:xfrm>
            <a:off x="395288" y="2928934"/>
            <a:ext cx="8572500" cy="1928812"/>
          </a:xfrm>
          <a:prstGeom prst="rect">
            <a:avLst/>
          </a:prstGeom>
        </p:spPr>
        <p:txBody>
          <a:bodyPr/>
          <a:lstStyle/>
          <a:p>
            <a:pPr marL="342900" indent="-342900" eaLnBrk="0" hangingPunct="0">
              <a:spcBef>
                <a:spcPct val="20000"/>
              </a:spcBef>
              <a:buClr>
                <a:schemeClr val="hlink"/>
              </a:buClr>
            </a:pPr>
            <a:r>
              <a:rPr lang="en-US" altLang="zh-CN" sz="2800" dirty="0">
                <a:latin typeface="微软雅黑" pitchFamily="34" charset="-122"/>
                <a:ea typeface="微软雅黑" pitchFamily="34" charset="-122"/>
              </a:rPr>
              <a:t>     《</a:t>
            </a:r>
            <a:r>
              <a:rPr lang="zh-CN" altLang="en-US" sz="2800" dirty="0">
                <a:latin typeface="微软雅黑" pitchFamily="34" charset="-122"/>
                <a:ea typeface="微软雅黑" pitchFamily="34" charset="-122"/>
              </a:rPr>
              <a:t>小企业会计准则</a:t>
            </a:r>
            <a:r>
              <a:rPr lang="en-US" altLang="zh-CN" sz="2800" dirty="0">
                <a:latin typeface="微软雅黑" pitchFamily="34" charset="-122"/>
                <a:ea typeface="微软雅黑" pitchFamily="34" charset="-122"/>
              </a:rPr>
              <a:t>》 </a:t>
            </a:r>
            <a:r>
              <a:rPr lang="zh-CN" altLang="en-US" sz="2800" dirty="0">
                <a:latin typeface="微软雅黑" pitchFamily="34" charset="-122"/>
                <a:ea typeface="微软雅黑" pitchFamily="34" charset="-122"/>
              </a:rPr>
              <a:t>自</a:t>
            </a:r>
            <a:r>
              <a:rPr lang="en-US" altLang="zh-CN" sz="2800" dirty="0">
                <a:latin typeface="微软雅黑" pitchFamily="34" charset="-122"/>
                <a:ea typeface="微软雅黑" pitchFamily="34" charset="-122"/>
              </a:rPr>
              <a:t>2013</a:t>
            </a:r>
            <a:r>
              <a:rPr lang="zh-CN" altLang="en-US" sz="2800" dirty="0">
                <a:latin typeface="微软雅黑" pitchFamily="34" charset="-122"/>
                <a:ea typeface="微软雅黑" pitchFamily="34" charset="-122"/>
              </a:rPr>
              <a:t>年</a:t>
            </a:r>
            <a:r>
              <a:rPr lang="en-US" altLang="zh-CN" sz="2800" dirty="0">
                <a:latin typeface="微软雅黑" pitchFamily="34" charset="-122"/>
                <a:ea typeface="微软雅黑" pitchFamily="34" charset="-122"/>
              </a:rPr>
              <a:t>1</a:t>
            </a:r>
            <a:r>
              <a:rPr lang="zh-CN" altLang="en-US" sz="2800" dirty="0">
                <a:latin typeface="微软雅黑" pitchFamily="34" charset="-122"/>
                <a:ea typeface="微软雅黑" pitchFamily="34" charset="-122"/>
              </a:rPr>
              <a:t>月</a:t>
            </a:r>
            <a:r>
              <a:rPr lang="en-US" altLang="zh-CN" sz="2800" dirty="0">
                <a:latin typeface="微软雅黑" pitchFamily="34" charset="-122"/>
                <a:ea typeface="微软雅黑" pitchFamily="34" charset="-122"/>
              </a:rPr>
              <a:t>1</a:t>
            </a:r>
            <a:r>
              <a:rPr lang="zh-CN" altLang="en-US" sz="2800" dirty="0">
                <a:latin typeface="微软雅黑" pitchFamily="34" charset="-122"/>
                <a:ea typeface="微软雅黑" pitchFamily="34" charset="-122"/>
              </a:rPr>
              <a:t>日起在小企业范围内施行，鼓励小企业提前执行。   </a:t>
            </a:r>
            <a:endParaRPr lang="en-US" altLang="zh-CN" sz="2800" dirty="0">
              <a:latin typeface="微软雅黑" pitchFamily="34" charset="-122"/>
              <a:ea typeface="微软雅黑" pitchFamily="34" charset="-122"/>
            </a:endParaRPr>
          </a:p>
          <a:p>
            <a:pPr marL="342900" indent="-342900" eaLnBrk="0" hangingPunct="0">
              <a:spcBef>
                <a:spcPct val="20000"/>
              </a:spcBef>
              <a:buClr>
                <a:schemeClr val="hlink"/>
              </a:buClr>
            </a:pPr>
            <a:r>
              <a:rPr lang="en-US" altLang="zh-CN" sz="2800" dirty="0">
                <a:latin typeface="微软雅黑" pitchFamily="34" charset="-122"/>
                <a:ea typeface="微软雅黑" pitchFamily="34" charset="-122"/>
              </a:rPr>
              <a:t>        2004</a:t>
            </a:r>
            <a:r>
              <a:rPr lang="zh-CN" altLang="en-US" sz="2800" dirty="0">
                <a:latin typeface="微软雅黑" pitchFamily="34" charset="-122"/>
                <a:ea typeface="微软雅黑" pitchFamily="34" charset="-122"/>
              </a:rPr>
              <a:t>年</a:t>
            </a:r>
            <a:r>
              <a:rPr lang="en-US" altLang="zh-CN" sz="2800" dirty="0">
                <a:latin typeface="微软雅黑" pitchFamily="34" charset="-122"/>
                <a:ea typeface="微软雅黑" pitchFamily="34" charset="-122"/>
              </a:rPr>
              <a:t>4</a:t>
            </a:r>
            <a:r>
              <a:rPr lang="zh-CN" altLang="en-US" sz="2800" dirty="0">
                <a:latin typeface="微软雅黑" pitchFamily="34" charset="-122"/>
                <a:ea typeface="微软雅黑" pitchFamily="34" charset="-122"/>
              </a:rPr>
              <a:t>月</a:t>
            </a:r>
            <a:r>
              <a:rPr lang="en-US" altLang="zh-CN" sz="2800" dirty="0">
                <a:latin typeface="微软雅黑" pitchFamily="34" charset="-122"/>
                <a:ea typeface="微软雅黑" pitchFamily="34" charset="-122"/>
              </a:rPr>
              <a:t>27</a:t>
            </a:r>
            <a:r>
              <a:rPr lang="zh-CN" altLang="en-US" sz="2800" dirty="0">
                <a:latin typeface="微软雅黑" pitchFamily="34" charset="-122"/>
                <a:ea typeface="微软雅黑" pitchFamily="34" charset="-122"/>
              </a:rPr>
              <a:t>日发布的</a:t>
            </a:r>
            <a:r>
              <a:rPr lang="en-US" altLang="zh-CN" sz="2800" dirty="0">
                <a:latin typeface="微软雅黑" pitchFamily="34" charset="-122"/>
                <a:ea typeface="微软雅黑" pitchFamily="34" charset="-122"/>
              </a:rPr>
              <a:t>《</a:t>
            </a:r>
            <a:r>
              <a:rPr lang="zh-CN" altLang="en-US" sz="2800" dirty="0">
                <a:latin typeface="微软雅黑" pitchFamily="34" charset="-122"/>
                <a:ea typeface="微软雅黑" pitchFamily="34" charset="-122"/>
              </a:rPr>
              <a:t>小企业会计制度</a:t>
            </a:r>
            <a:r>
              <a:rPr lang="en-US" altLang="zh-CN" sz="2800" dirty="0">
                <a:latin typeface="微软雅黑" pitchFamily="34" charset="-122"/>
                <a:ea typeface="微软雅黑" pitchFamily="34" charset="-122"/>
              </a:rPr>
              <a:t>》</a:t>
            </a:r>
          </a:p>
          <a:p>
            <a:pPr marL="342900" indent="-342900" eaLnBrk="0" hangingPunct="0">
              <a:spcBef>
                <a:spcPct val="20000"/>
              </a:spcBef>
              <a:buClr>
                <a:schemeClr val="hlink"/>
              </a:buClr>
            </a:pPr>
            <a:r>
              <a:rPr lang="zh-CN" altLang="en-US" sz="2800" dirty="0">
                <a:latin typeface="微软雅黑" pitchFamily="34" charset="-122"/>
                <a:ea typeface="微软雅黑" pitchFamily="34" charset="-122"/>
              </a:rPr>
              <a:t>（财会</a:t>
            </a:r>
            <a:r>
              <a:rPr lang="en-US" altLang="zh-CN" sz="2800" dirty="0">
                <a:latin typeface="微软雅黑" pitchFamily="34" charset="-122"/>
                <a:ea typeface="微软雅黑" pitchFamily="34" charset="-122"/>
              </a:rPr>
              <a:t>[2004]2</a:t>
            </a:r>
            <a:r>
              <a:rPr lang="zh-CN" altLang="en-US" sz="2800" dirty="0">
                <a:latin typeface="微软雅黑" pitchFamily="34" charset="-122"/>
                <a:ea typeface="微软雅黑" pitchFamily="34" charset="-122"/>
              </a:rPr>
              <a:t>号）同时废止。</a:t>
            </a:r>
            <a:endParaRPr lang="en-US" altLang="zh-CN" sz="2800" dirty="0">
              <a:latin typeface="微软雅黑" pitchFamily="34" charset="-122"/>
              <a:ea typeface="微软雅黑" pitchFamily="34" charset="-122"/>
            </a:endParaRPr>
          </a:p>
          <a:p>
            <a:pPr marL="342900" indent="-342900" eaLnBrk="0" hangingPunct="0">
              <a:spcBef>
                <a:spcPct val="20000"/>
              </a:spcBef>
              <a:buClr>
                <a:schemeClr val="hlink"/>
              </a:buClr>
            </a:pPr>
            <a:endParaRPr lang="zh-CN" altLang="en-US" sz="2800" dirty="0">
              <a:latin typeface="微软雅黑" pitchFamily="34" charset="-122"/>
              <a:ea typeface="微软雅黑" pitchFamily="34" charset="-122"/>
            </a:endParaRPr>
          </a:p>
        </p:txBody>
      </p:sp>
      <p:sp>
        <p:nvSpPr>
          <p:cNvPr id="6" name="矩形 5"/>
          <p:cNvSpPr/>
          <p:nvPr/>
        </p:nvSpPr>
        <p:spPr>
          <a:xfrm>
            <a:off x="1000151" y="2143116"/>
            <a:ext cx="7215187" cy="584200"/>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  </a:t>
            </a:r>
            <a:r>
              <a:rPr lang="en-US" altLang="zh-CN" sz="3200" b="1" kern="0" dirty="0">
                <a:latin typeface="微软雅黑" pitchFamily="34" charset="-122"/>
                <a:ea typeface="微软雅黑" pitchFamily="34" charset="-122"/>
              </a:rPr>
              <a:t>《</a:t>
            </a:r>
            <a:r>
              <a:rPr lang="zh-CN" altLang="en-US" sz="3200" b="1" kern="0" dirty="0">
                <a:latin typeface="微软雅黑" pitchFamily="34" charset="-122"/>
                <a:ea typeface="微软雅黑" pitchFamily="34" charset="-122"/>
              </a:rPr>
              <a:t>小企业会计准则</a:t>
            </a:r>
            <a:r>
              <a:rPr lang="en-US" altLang="zh-CN" sz="3200" b="1" kern="0" dirty="0">
                <a:latin typeface="微软雅黑" pitchFamily="34" charset="-122"/>
                <a:ea typeface="微软雅黑" pitchFamily="34" charset="-122"/>
              </a:rPr>
              <a:t>》</a:t>
            </a:r>
            <a:r>
              <a:rPr lang="zh-CN" altLang="en-US" sz="3200" b="1" kern="0" dirty="0">
                <a:latin typeface="微软雅黑" pitchFamily="34" charset="-122"/>
                <a:ea typeface="微软雅黑" pitchFamily="34" charset="-122"/>
              </a:rPr>
              <a:t>的立法本意</a:t>
            </a:r>
          </a:p>
        </p:txBody>
      </p:sp>
      <p:sp>
        <p:nvSpPr>
          <p:cNvPr id="7" name="矩形 6"/>
          <p:cNvSpPr/>
          <p:nvPr/>
        </p:nvSpPr>
        <p:spPr>
          <a:xfrm>
            <a:off x="571531" y="5286388"/>
            <a:ext cx="8429625" cy="954088"/>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lang="zh-CN" altLang="en-US" sz="2800" kern="0" dirty="0">
                <a:latin typeface="微软雅黑" pitchFamily="34" charset="-122"/>
                <a:ea typeface="微软雅黑" pitchFamily="34" charset="-122"/>
              </a:rPr>
              <a:t>        过去的</a:t>
            </a:r>
            <a:r>
              <a:rPr lang="en-US" altLang="zh-CN" sz="2800" kern="0" dirty="0">
                <a:latin typeface="微软雅黑" pitchFamily="34" charset="-122"/>
                <a:ea typeface="微软雅黑" pitchFamily="34" charset="-122"/>
              </a:rPr>
              <a:t>《</a:t>
            </a:r>
            <a:r>
              <a:rPr lang="zh-CN" altLang="en-US" sz="2800" kern="0" dirty="0">
                <a:latin typeface="微软雅黑" pitchFamily="34" charset="-122"/>
                <a:ea typeface="微软雅黑" pitchFamily="34" charset="-122"/>
              </a:rPr>
              <a:t>小企业会计制度</a:t>
            </a:r>
            <a:r>
              <a:rPr lang="en-US" altLang="zh-CN" sz="2800" kern="0" dirty="0">
                <a:latin typeface="微软雅黑" pitchFamily="34" charset="-122"/>
                <a:ea typeface="微软雅黑" pitchFamily="34" charset="-122"/>
              </a:rPr>
              <a:t>》</a:t>
            </a:r>
            <a:r>
              <a:rPr lang="zh-CN" altLang="en-US" sz="2800" kern="0" dirty="0">
                <a:latin typeface="微软雅黑" pitchFamily="34" charset="-122"/>
                <a:ea typeface="微软雅黑" pitchFamily="34" charset="-122"/>
              </a:rPr>
              <a:t>是</a:t>
            </a:r>
            <a:r>
              <a:rPr lang="en-US" altLang="zh-CN" sz="2800" kern="0" dirty="0">
                <a:latin typeface="微软雅黑" pitchFamily="34" charset="-122"/>
                <a:ea typeface="微软雅黑" pitchFamily="34" charset="-122"/>
              </a:rPr>
              <a:t>《</a:t>
            </a:r>
            <a:r>
              <a:rPr lang="zh-CN" altLang="en-US" sz="2800" kern="0" dirty="0">
                <a:latin typeface="微软雅黑" pitchFamily="34" charset="-122"/>
                <a:ea typeface="微软雅黑" pitchFamily="34" charset="-122"/>
              </a:rPr>
              <a:t>企业会计制度</a:t>
            </a:r>
            <a:r>
              <a:rPr lang="en-US" altLang="zh-CN" sz="2800" kern="0" dirty="0">
                <a:latin typeface="微软雅黑" pitchFamily="34" charset="-122"/>
                <a:ea typeface="微软雅黑" pitchFamily="34" charset="-122"/>
              </a:rPr>
              <a:t>》</a:t>
            </a:r>
            <a:r>
              <a:rPr lang="zh-CN" altLang="en-US" sz="2800" kern="0" dirty="0">
                <a:latin typeface="微软雅黑" pitchFamily="34" charset="-122"/>
                <a:ea typeface="微软雅黑" pitchFamily="34" charset="-122"/>
              </a:rPr>
              <a:t>的一个减缩版。</a:t>
            </a:r>
            <a:endParaRPr lang="zh-CN" altLang="en-US" sz="2800" dirty="0"/>
          </a:p>
        </p:txBody>
      </p:sp>
      <p:sp>
        <p:nvSpPr>
          <p:cNvPr id="8" name="TextBox 7"/>
          <p:cNvSpPr txBox="1"/>
          <p:nvPr/>
        </p:nvSpPr>
        <p:spPr>
          <a:xfrm>
            <a:off x="0" y="6488668"/>
            <a:ext cx="571472" cy="369332"/>
          </a:xfrm>
          <a:prstGeom prst="rect">
            <a:avLst/>
          </a:prstGeom>
          <a:noFill/>
        </p:spPr>
        <p:txBody>
          <a:bodyPr wrap="square" rtlCol="0">
            <a:spAutoFit/>
          </a:bodyPr>
          <a:lstStyle/>
          <a:p>
            <a:r>
              <a:rPr lang="en-US" altLang="zh-CN" dirty="0" smtClean="0"/>
              <a:t>10</a:t>
            </a:r>
            <a:endParaRPr lang="zh-CN" altLang="en-US" dirty="0"/>
          </a:p>
        </p:txBody>
      </p:sp>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28596" y="3143250"/>
            <a:ext cx="8501063" cy="2982913"/>
          </a:xfrm>
          <a:prstGeom prst="rect">
            <a:avLst/>
          </a:prstGeom>
        </p:spPr>
        <p:txBody>
          <a:bodyPr/>
          <a:lstStyle/>
          <a:p>
            <a:pPr marL="342900" indent="-342900" eaLnBrk="0" hangingPunct="0">
              <a:spcBef>
                <a:spcPct val="20000"/>
              </a:spcBef>
              <a:buClr>
                <a:schemeClr val="hlink"/>
              </a:buClr>
            </a:pPr>
            <a:r>
              <a:rPr lang="en-US" altLang="zh-CN" sz="2800" dirty="0">
                <a:latin typeface="微软雅黑" pitchFamily="34" charset="-122"/>
                <a:ea typeface="微软雅黑" pitchFamily="34" charset="-122"/>
              </a:rPr>
              <a:t>         2006</a:t>
            </a:r>
            <a:r>
              <a:rPr lang="zh-CN" altLang="en-US" sz="2800" dirty="0">
                <a:latin typeface="微软雅黑" pitchFamily="34" charset="-122"/>
                <a:ea typeface="微软雅黑" pitchFamily="34" charset="-122"/>
              </a:rPr>
              <a:t>年</a:t>
            </a:r>
            <a:r>
              <a:rPr lang="en-US" altLang="zh-CN" sz="2800" dirty="0">
                <a:latin typeface="微软雅黑" pitchFamily="34" charset="-122"/>
                <a:ea typeface="微软雅黑" pitchFamily="34" charset="-122"/>
              </a:rPr>
              <a:t>2</a:t>
            </a:r>
            <a:r>
              <a:rPr lang="zh-CN" altLang="en-US" sz="2800" dirty="0">
                <a:latin typeface="微软雅黑" pitchFamily="34" charset="-122"/>
                <a:ea typeface="微软雅黑" pitchFamily="34" charset="-122"/>
              </a:rPr>
              <a:t>月</a:t>
            </a:r>
            <a:r>
              <a:rPr lang="en-US" altLang="zh-CN" sz="2800" dirty="0">
                <a:latin typeface="微软雅黑" pitchFamily="34" charset="-122"/>
                <a:ea typeface="微软雅黑" pitchFamily="34" charset="-122"/>
              </a:rPr>
              <a:t>15</a:t>
            </a:r>
            <a:r>
              <a:rPr lang="zh-CN" altLang="en-US" sz="2800" dirty="0">
                <a:latin typeface="微软雅黑" pitchFamily="34" charset="-122"/>
                <a:ea typeface="微软雅黑" pitchFamily="34" charset="-122"/>
              </a:rPr>
              <a:t>日  财政部发布了新的</a:t>
            </a:r>
            <a:r>
              <a:rPr lang="en-US" altLang="zh-CN" sz="2800" dirty="0">
                <a:latin typeface="微软雅黑" pitchFamily="34" charset="-122"/>
                <a:ea typeface="微软雅黑" pitchFamily="34" charset="-122"/>
              </a:rPr>
              <a:t>《</a:t>
            </a:r>
            <a:r>
              <a:rPr lang="zh-CN" altLang="en-US" sz="2800" dirty="0">
                <a:latin typeface="微软雅黑" pitchFamily="34" charset="-122"/>
                <a:ea typeface="微软雅黑" pitchFamily="34" charset="-122"/>
              </a:rPr>
              <a:t>企业会计准则</a:t>
            </a:r>
            <a:r>
              <a:rPr lang="en-US" altLang="zh-CN" sz="2800" dirty="0">
                <a:latin typeface="微软雅黑" pitchFamily="34" charset="-122"/>
                <a:ea typeface="微软雅黑" pitchFamily="34" charset="-122"/>
              </a:rPr>
              <a:t>》</a:t>
            </a:r>
            <a:r>
              <a:rPr lang="zh-CN" altLang="en-US" sz="2800" dirty="0">
                <a:latin typeface="微软雅黑" pitchFamily="34" charset="-122"/>
                <a:ea typeface="微软雅黑" pitchFamily="34" charset="-122"/>
              </a:rPr>
              <a:t>包括一个基本准则和</a:t>
            </a:r>
            <a:r>
              <a:rPr lang="en-US" altLang="zh-CN" sz="2800" dirty="0">
                <a:latin typeface="微软雅黑" pitchFamily="34" charset="-122"/>
                <a:ea typeface="微软雅黑" pitchFamily="34" charset="-122"/>
              </a:rPr>
              <a:t>38</a:t>
            </a:r>
            <a:r>
              <a:rPr lang="zh-CN" altLang="en-US" sz="2800" dirty="0">
                <a:latin typeface="微软雅黑" pitchFamily="34" charset="-122"/>
                <a:ea typeface="微软雅黑" pitchFamily="34" charset="-122"/>
              </a:rPr>
              <a:t>个具体准则，取代了</a:t>
            </a:r>
            <a:r>
              <a:rPr lang="en-US" altLang="zh-CN" sz="2800" dirty="0">
                <a:latin typeface="微软雅黑" pitchFamily="34" charset="-122"/>
                <a:ea typeface="微软雅黑" pitchFamily="34" charset="-122"/>
              </a:rPr>
              <a:t>《</a:t>
            </a:r>
            <a:r>
              <a:rPr lang="zh-CN" altLang="en-US" sz="2800" dirty="0">
                <a:latin typeface="微软雅黑" pitchFamily="34" charset="-122"/>
                <a:ea typeface="微软雅黑" pitchFamily="34" charset="-122"/>
              </a:rPr>
              <a:t>企业会计制度</a:t>
            </a:r>
            <a:r>
              <a:rPr lang="en-US" altLang="zh-CN" sz="2800" dirty="0">
                <a:latin typeface="微软雅黑" pitchFamily="34" charset="-122"/>
                <a:ea typeface="微软雅黑" pitchFamily="34" charset="-122"/>
              </a:rPr>
              <a:t>》</a:t>
            </a:r>
          </a:p>
          <a:p>
            <a:pPr marL="342900" indent="-342900" eaLnBrk="0" hangingPunct="0">
              <a:spcBef>
                <a:spcPct val="20000"/>
              </a:spcBef>
              <a:buClr>
                <a:schemeClr val="hlink"/>
              </a:buClr>
            </a:pPr>
            <a:r>
              <a:rPr lang="en-US" altLang="zh-CN" sz="2800" dirty="0">
                <a:latin typeface="微软雅黑" pitchFamily="34" charset="-122"/>
                <a:ea typeface="微软雅黑" pitchFamily="34" charset="-122"/>
              </a:rPr>
              <a:t>      《</a:t>
            </a:r>
            <a:r>
              <a:rPr lang="zh-CN" altLang="en-US" sz="2800" dirty="0">
                <a:latin typeface="微软雅黑" pitchFamily="34" charset="-122"/>
                <a:ea typeface="微软雅黑" pitchFamily="34" charset="-122"/>
              </a:rPr>
              <a:t>小企业会计准则</a:t>
            </a:r>
            <a:r>
              <a:rPr lang="en-US" altLang="zh-CN" sz="2800" dirty="0">
                <a:latin typeface="微软雅黑" pitchFamily="34" charset="-122"/>
                <a:ea typeface="微软雅黑" pitchFamily="34" charset="-122"/>
              </a:rPr>
              <a:t>》</a:t>
            </a:r>
            <a:r>
              <a:rPr lang="zh-CN" altLang="en-US" sz="2800" dirty="0">
                <a:latin typeface="微软雅黑" pitchFamily="34" charset="-122"/>
                <a:ea typeface="微软雅黑" pitchFamily="34" charset="-122"/>
              </a:rPr>
              <a:t>相对于</a:t>
            </a:r>
            <a:r>
              <a:rPr lang="en-US" altLang="zh-CN" sz="2800" dirty="0">
                <a:latin typeface="微软雅黑" pitchFamily="34" charset="-122"/>
                <a:ea typeface="微软雅黑" pitchFamily="34" charset="-122"/>
              </a:rPr>
              <a:t>《</a:t>
            </a:r>
            <a:r>
              <a:rPr lang="zh-CN" altLang="en-US" sz="2800" dirty="0">
                <a:latin typeface="微软雅黑" pitchFamily="34" charset="-122"/>
                <a:ea typeface="微软雅黑" pitchFamily="34" charset="-122"/>
              </a:rPr>
              <a:t>企业会计准则</a:t>
            </a:r>
            <a:r>
              <a:rPr lang="en-US" altLang="zh-CN" sz="2800" dirty="0">
                <a:latin typeface="微软雅黑" pitchFamily="34" charset="-122"/>
                <a:ea typeface="微软雅黑" pitchFamily="34" charset="-122"/>
              </a:rPr>
              <a:t>》</a:t>
            </a:r>
            <a:r>
              <a:rPr lang="zh-CN" altLang="en-US" sz="2800" dirty="0">
                <a:latin typeface="微软雅黑" pitchFamily="34" charset="-122"/>
                <a:ea typeface="微软雅黑" pitchFamily="34" charset="-122"/>
              </a:rPr>
              <a:t>它的核算思路简化，处理简便</a:t>
            </a:r>
          </a:p>
        </p:txBody>
      </p:sp>
      <p:grpSp>
        <p:nvGrpSpPr>
          <p:cNvPr id="12291" name="组合 2"/>
          <p:cNvGrpSpPr>
            <a:grpSpLocks/>
          </p:cNvGrpSpPr>
          <p:nvPr/>
        </p:nvGrpSpPr>
        <p:grpSpPr bwMode="auto">
          <a:xfrm>
            <a:off x="1079512" y="1071546"/>
            <a:ext cx="5135562" cy="819150"/>
            <a:chOff x="2146391" y="408582"/>
            <a:chExt cx="5136010" cy="962025"/>
          </a:xfrm>
        </p:grpSpPr>
        <p:sp>
          <p:nvSpPr>
            <p:cNvPr id="4" name="圆角矩形 3"/>
            <p:cNvSpPr/>
            <p:nvPr/>
          </p:nvSpPr>
          <p:spPr>
            <a:xfrm>
              <a:off x="2146391" y="408582"/>
              <a:ext cx="5136010" cy="962025"/>
            </a:xfrm>
            <a:prstGeom prst="roundRect">
              <a:avLst/>
            </a:prstGeom>
            <a:solidFill>
              <a:schemeClr val="tx1">
                <a:lumMod val="20000"/>
                <a:lumOff val="8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5" name="圆角矩形 4"/>
            <p:cNvSpPr/>
            <p:nvPr/>
          </p:nvSpPr>
          <p:spPr>
            <a:xfrm>
              <a:off x="2194020" y="455191"/>
              <a:ext cx="5040752" cy="86880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0" tIns="152400" rIns="152400" bIns="152400" spcCol="1270" anchor="ctr"/>
            <a:lstStyle/>
            <a:p>
              <a:pPr algn="ctr">
                <a:defRPr/>
              </a:pPr>
              <a:r>
                <a:rPr lang="zh-CN" altLang="en-US" sz="4000" b="1" dirty="0">
                  <a:effectLst>
                    <a:outerShdw blurRad="38100" dist="38100" dir="2700000" algn="tl">
                      <a:srgbClr val="000000">
                        <a:alpha val="43137"/>
                      </a:srgbClr>
                    </a:outerShdw>
                  </a:effectLst>
                  <a:latin typeface="微软雅黑" pitchFamily="34" charset="-122"/>
                  <a:ea typeface="微软雅黑" pitchFamily="34" charset="-122"/>
                </a:rPr>
                <a:t>背景法规解读</a:t>
              </a:r>
            </a:p>
          </p:txBody>
        </p:sp>
      </p:grpSp>
      <p:sp>
        <p:nvSpPr>
          <p:cNvPr id="6" name="矩形 5"/>
          <p:cNvSpPr/>
          <p:nvPr/>
        </p:nvSpPr>
        <p:spPr>
          <a:xfrm>
            <a:off x="928714" y="2416175"/>
            <a:ext cx="7358062" cy="584200"/>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 </a:t>
            </a:r>
            <a:r>
              <a:rPr lang="en-US" altLang="zh-CN" sz="3200" b="1" kern="0" dirty="0">
                <a:latin typeface="微软雅黑" pitchFamily="34" charset="-122"/>
                <a:ea typeface="微软雅黑" pitchFamily="34" charset="-122"/>
              </a:rPr>
              <a:t>《</a:t>
            </a:r>
            <a:r>
              <a:rPr lang="zh-CN" altLang="en-US" sz="3200" b="1" kern="0" dirty="0">
                <a:latin typeface="微软雅黑" pitchFamily="34" charset="-122"/>
                <a:ea typeface="微软雅黑" pitchFamily="34" charset="-122"/>
              </a:rPr>
              <a:t> 小企业会计准则</a:t>
            </a:r>
            <a:r>
              <a:rPr lang="en-US" altLang="zh-CN" sz="3200" b="1" kern="0" dirty="0">
                <a:latin typeface="微软雅黑" pitchFamily="34" charset="-122"/>
                <a:ea typeface="微软雅黑" pitchFamily="34" charset="-122"/>
              </a:rPr>
              <a:t>》</a:t>
            </a:r>
            <a:r>
              <a:rPr lang="zh-CN" altLang="en-US" sz="3200" b="1" kern="0" dirty="0">
                <a:latin typeface="微软雅黑" pitchFamily="34" charset="-122"/>
                <a:ea typeface="微软雅黑" pitchFamily="34" charset="-122"/>
              </a:rPr>
              <a:t>的立法本意</a:t>
            </a:r>
          </a:p>
        </p:txBody>
      </p:sp>
      <p:sp>
        <p:nvSpPr>
          <p:cNvPr id="7" name="TextBox 6"/>
          <p:cNvSpPr txBox="1"/>
          <p:nvPr/>
        </p:nvSpPr>
        <p:spPr>
          <a:xfrm>
            <a:off x="0" y="6488668"/>
            <a:ext cx="428596" cy="369332"/>
          </a:xfrm>
          <a:prstGeom prst="rect">
            <a:avLst/>
          </a:prstGeom>
          <a:noFill/>
        </p:spPr>
        <p:txBody>
          <a:bodyPr wrap="square" rtlCol="0">
            <a:spAutoFit/>
          </a:bodyPr>
          <a:lstStyle/>
          <a:p>
            <a:r>
              <a:rPr lang="en-US" altLang="zh-CN" dirty="0" smtClean="0"/>
              <a:t>11</a:t>
            </a:r>
            <a:endParaRPr lang="zh-CN" altLang="en-US" dirty="0"/>
          </a:p>
        </p:txBody>
      </p:sp>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457332" y="3286125"/>
            <a:ext cx="2828916" cy="500063"/>
          </a:xfrm>
          <a:prstGeom prst="rect">
            <a:avLst/>
          </a:prstGeom>
        </p:spPr>
        <p:txBody>
          <a:bodyPr/>
          <a:lstStyle/>
          <a:p>
            <a:pPr marL="342900" indent="-342900" eaLnBrk="0" hangingPunct="0">
              <a:spcBef>
                <a:spcPct val="20000"/>
              </a:spcBef>
              <a:buClr>
                <a:schemeClr val="hlink"/>
              </a:buClr>
              <a:defRPr/>
            </a:pPr>
            <a:r>
              <a:rPr lang="zh-CN" altLang="en-US" sz="2800" kern="0" dirty="0">
                <a:latin typeface="微软雅黑" pitchFamily="34" charset="-122"/>
                <a:ea typeface="微软雅黑" pitchFamily="34" charset="-122"/>
              </a:rPr>
              <a:t>具体表现在：</a:t>
            </a:r>
          </a:p>
          <a:p>
            <a:pPr marL="342900" indent="-342900" eaLnBrk="0" hangingPunct="0">
              <a:spcBef>
                <a:spcPct val="20000"/>
              </a:spcBef>
              <a:buClr>
                <a:schemeClr val="hlink"/>
              </a:buClr>
              <a:defRPr/>
            </a:pPr>
            <a:r>
              <a:rPr lang="zh-CN" altLang="en-US" sz="2800" kern="0" dirty="0">
                <a:latin typeface="微软雅黑" pitchFamily="34" charset="-122"/>
                <a:ea typeface="微软雅黑" pitchFamily="34" charset="-122"/>
              </a:rPr>
              <a:t> </a:t>
            </a:r>
          </a:p>
        </p:txBody>
      </p:sp>
      <p:grpSp>
        <p:nvGrpSpPr>
          <p:cNvPr id="13315" name="组合 2"/>
          <p:cNvGrpSpPr>
            <a:grpSpLocks/>
          </p:cNvGrpSpPr>
          <p:nvPr/>
        </p:nvGrpSpPr>
        <p:grpSpPr bwMode="auto">
          <a:xfrm>
            <a:off x="1079512" y="1214422"/>
            <a:ext cx="5135562" cy="819150"/>
            <a:chOff x="2146391" y="408582"/>
            <a:chExt cx="5136010" cy="962025"/>
          </a:xfrm>
        </p:grpSpPr>
        <p:sp>
          <p:nvSpPr>
            <p:cNvPr id="4" name="圆角矩形 3"/>
            <p:cNvSpPr/>
            <p:nvPr/>
          </p:nvSpPr>
          <p:spPr>
            <a:xfrm>
              <a:off x="2146391" y="408582"/>
              <a:ext cx="5136010" cy="962025"/>
            </a:xfrm>
            <a:prstGeom prst="roundRect">
              <a:avLst/>
            </a:prstGeom>
            <a:solidFill>
              <a:schemeClr val="tx1">
                <a:lumMod val="20000"/>
                <a:lumOff val="8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5" name="圆角矩形 4"/>
            <p:cNvSpPr/>
            <p:nvPr/>
          </p:nvSpPr>
          <p:spPr>
            <a:xfrm>
              <a:off x="2194020" y="455191"/>
              <a:ext cx="5040752" cy="86880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0" tIns="152400" rIns="152400" bIns="152400" spcCol="1270" anchor="ctr"/>
            <a:lstStyle/>
            <a:p>
              <a:pPr algn="ctr">
                <a:defRPr/>
              </a:pPr>
              <a:r>
                <a:rPr lang="zh-CN" altLang="en-US" sz="4000" b="1" dirty="0">
                  <a:effectLst>
                    <a:outerShdw blurRad="38100" dist="38100" dir="2700000" algn="tl">
                      <a:srgbClr val="000000">
                        <a:alpha val="43137"/>
                      </a:srgbClr>
                    </a:outerShdw>
                  </a:effectLst>
                  <a:latin typeface="微软雅黑" pitchFamily="34" charset="-122"/>
                  <a:ea typeface="微软雅黑" pitchFamily="34" charset="-122"/>
                </a:rPr>
                <a:t>背景法规解读</a:t>
              </a:r>
            </a:p>
          </p:txBody>
        </p:sp>
      </p:grpSp>
      <p:sp>
        <p:nvSpPr>
          <p:cNvPr id="6" name="矩形 5"/>
          <p:cNvSpPr/>
          <p:nvPr/>
        </p:nvSpPr>
        <p:spPr>
          <a:xfrm>
            <a:off x="1000152" y="2416175"/>
            <a:ext cx="7358062" cy="584200"/>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  </a:t>
            </a:r>
            <a:r>
              <a:rPr lang="en-US" altLang="zh-CN" sz="3200" b="1" kern="0" dirty="0">
                <a:latin typeface="微软雅黑" pitchFamily="34" charset="-122"/>
                <a:ea typeface="微软雅黑" pitchFamily="34" charset="-122"/>
              </a:rPr>
              <a:t>《</a:t>
            </a:r>
            <a:r>
              <a:rPr lang="zh-CN" altLang="en-US" sz="3200" b="1" kern="0" dirty="0">
                <a:latin typeface="微软雅黑" pitchFamily="34" charset="-122"/>
                <a:ea typeface="微软雅黑" pitchFamily="34" charset="-122"/>
              </a:rPr>
              <a:t>小企业会计准则</a:t>
            </a:r>
            <a:r>
              <a:rPr lang="en-US" altLang="zh-CN" sz="3200" b="1" kern="0" dirty="0">
                <a:latin typeface="微软雅黑" pitchFamily="34" charset="-122"/>
                <a:ea typeface="微软雅黑" pitchFamily="34" charset="-122"/>
              </a:rPr>
              <a:t>》</a:t>
            </a:r>
            <a:r>
              <a:rPr lang="zh-CN" altLang="en-US" sz="3200" b="1" kern="0" dirty="0">
                <a:latin typeface="微软雅黑" pitchFamily="34" charset="-122"/>
                <a:ea typeface="微软雅黑" pitchFamily="34" charset="-122"/>
              </a:rPr>
              <a:t>的立法本意</a:t>
            </a:r>
          </a:p>
        </p:txBody>
      </p:sp>
      <p:sp>
        <p:nvSpPr>
          <p:cNvPr id="7" name="矩形 6"/>
          <p:cNvSpPr/>
          <p:nvPr/>
        </p:nvSpPr>
        <p:spPr>
          <a:xfrm>
            <a:off x="714378" y="4283075"/>
            <a:ext cx="8215340" cy="522288"/>
          </a:xfrm>
          <a:prstGeom prst="rect">
            <a:avLst/>
          </a:prstGeom>
        </p:spPr>
        <p:txBody>
          <a:bodyPr wrap="square">
            <a:spAutoFit/>
          </a:bodyPr>
          <a:lstStyle/>
          <a:p>
            <a:pPr marL="342900" indent="-342900" eaLnBrk="0" hangingPunct="0">
              <a:spcBef>
                <a:spcPct val="20000"/>
              </a:spcBef>
              <a:buClr>
                <a:schemeClr val="hlink"/>
              </a:buClr>
              <a:defRPr/>
            </a:pPr>
            <a:r>
              <a:rPr lang="en-US" altLang="zh-CN" sz="2800" kern="0" dirty="0">
                <a:latin typeface="微软雅黑" pitchFamily="34" charset="-122"/>
                <a:ea typeface="微软雅黑" pitchFamily="34" charset="-122"/>
              </a:rPr>
              <a:t>      1.  </a:t>
            </a:r>
            <a:r>
              <a:rPr lang="zh-CN" altLang="en-US" sz="2800" kern="0" dirty="0">
                <a:latin typeface="微软雅黑" pitchFamily="34" charset="-122"/>
                <a:ea typeface="微软雅黑" pitchFamily="34" charset="-122"/>
              </a:rPr>
              <a:t>减少职业判断的要求，降低职业判断风险</a:t>
            </a:r>
            <a:r>
              <a:rPr lang="en-US" altLang="zh-CN" sz="2800" kern="0" dirty="0">
                <a:latin typeface="微软雅黑" pitchFamily="34" charset="-122"/>
                <a:ea typeface="微软雅黑" pitchFamily="34" charset="-122"/>
              </a:rPr>
              <a:t>;</a:t>
            </a:r>
            <a:endParaRPr lang="zh-CN" altLang="en-US" sz="2800" kern="0" dirty="0">
              <a:latin typeface="微软雅黑" pitchFamily="34" charset="-122"/>
              <a:ea typeface="微软雅黑" pitchFamily="34" charset="-122"/>
            </a:endParaRPr>
          </a:p>
        </p:txBody>
      </p:sp>
      <p:sp>
        <p:nvSpPr>
          <p:cNvPr id="8" name="TextBox 7"/>
          <p:cNvSpPr txBox="1"/>
          <p:nvPr/>
        </p:nvSpPr>
        <p:spPr>
          <a:xfrm>
            <a:off x="0" y="6488668"/>
            <a:ext cx="571472" cy="369332"/>
          </a:xfrm>
          <a:prstGeom prst="rect">
            <a:avLst/>
          </a:prstGeom>
          <a:noFill/>
        </p:spPr>
        <p:txBody>
          <a:bodyPr wrap="square" rtlCol="0">
            <a:spAutoFit/>
          </a:bodyPr>
          <a:lstStyle/>
          <a:p>
            <a:r>
              <a:rPr lang="en-US" altLang="zh-CN" dirty="0" smtClean="0"/>
              <a:t>12</a:t>
            </a:r>
            <a:endParaRPr lang="zh-CN" altLang="en-US" dirty="0"/>
          </a:p>
        </p:txBody>
      </p:sp>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1472" y="2273308"/>
            <a:ext cx="8358186" cy="2227262"/>
          </a:xfrm>
          <a:prstGeom prst="rect">
            <a:avLst/>
          </a:prstGeom>
        </p:spPr>
        <p:txBody>
          <a:bodyPr wrap="square">
            <a:spAutoFit/>
          </a:bodyPr>
          <a:lstStyle/>
          <a:p>
            <a:pPr marL="342900" indent="-342900" eaLnBrk="0" hangingPunct="0">
              <a:spcBef>
                <a:spcPct val="20000"/>
              </a:spcBef>
              <a:buClr>
                <a:schemeClr val="hlink"/>
              </a:buClr>
            </a:pPr>
            <a:r>
              <a:rPr lang="zh-CN" altLang="en-US" sz="2800" dirty="0">
                <a:latin typeface="微软雅黑" pitchFamily="34" charset="-122"/>
                <a:ea typeface="微软雅黑" pitchFamily="34" charset="-122"/>
              </a:rPr>
              <a:t>          对短期投资采用历史成本计量，持有</a:t>
            </a:r>
            <a:r>
              <a:rPr lang="zh-CN" altLang="en-US" sz="2800" dirty="0" smtClean="0">
                <a:latin typeface="微软雅黑" pitchFamily="34" charset="-122"/>
                <a:ea typeface="微软雅黑" pitchFamily="34" charset="-122"/>
              </a:rPr>
              <a:t>期间若</a:t>
            </a:r>
            <a:r>
              <a:rPr lang="zh-CN" altLang="en-US" sz="2800" dirty="0">
                <a:latin typeface="微软雅黑" pitchFamily="34" charset="-122"/>
                <a:ea typeface="微软雅黑" pitchFamily="34" charset="-122"/>
              </a:rPr>
              <a:t>公允价值发生变化，不做会计处理，只是在报表附注中披露期末账面余额与市价的差额，又比如小企业在发出商品且收到货款或取得收款权利时，即确认收入，取消了关于风险报酬转移的职业判断。</a:t>
            </a:r>
          </a:p>
        </p:txBody>
      </p:sp>
      <p:sp>
        <p:nvSpPr>
          <p:cNvPr id="3" name="矩形 2"/>
          <p:cNvSpPr/>
          <p:nvPr/>
        </p:nvSpPr>
        <p:spPr>
          <a:xfrm>
            <a:off x="928688" y="1500188"/>
            <a:ext cx="1285875" cy="584200"/>
          </a:xfrm>
          <a:prstGeom prst="rect">
            <a:avLst/>
          </a:prstGeom>
        </p:spPr>
        <p:txBody>
          <a:bodyPr>
            <a:spAutoFit/>
          </a:bodyPr>
          <a:lstStyle/>
          <a:p>
            <a:pPr>
              <a:defRPr/>
            </a:pPr>
            <a:r>
              <a:rPr lang="zh-CN" altLang="en-US" sz="3200" kern="0" dirty="0">
                <a:latin typeface="微软雅黑" pitchFamily="34" charset="-122"/>
                <a:ea typeface="微软雅黑" pitchFamily="34" charset="-122"/>
              </a:rPr>
              <a:t>例如</a:t>
            </a:r>
            <a:r>
              <a:rPr lang="en-US" altLang="zh-CN" sz="3200" kern="0" dirty="0">
                <a:latin typeface="微软雅黑" pitchFamily="34" charset="-122"/>
                <a:ea typeface="微软雅黑" pitchFamily="34" charset="-122"/>
              </a:rPr>
              <a:t>:</a:t>
            </a:r>
            <a:endParaRPr lang="zh-CN" altLang="en-US" sz="3200" dirty="0"/>
          </a:p>
        </p:txBody>
      </p:sp>
      <p:sp>
        <p:nvSpPr>
          <p:cNvPr id="4" name="TextBox 3"/>
          <p:cNvSpPr txBox="1"/>
          <p:nvPr/>
        </p:nvSpPr>
        <p:spPr>
          <a:xfrm>
            <a:off x="0" y="6488668"/>
            <a:ext cx="571472" cy="369332"/>
          </a:xfrm>
          <a:prstGeom prst="rect">
            <a:avLst/>
          </a:prstGeom>
          <a:noFill/>
        </p:spPr>
        <p:txBody>
          <a:bodyPr wrap="square" rtlCol="0">
            <a:spAutoFit/>
          </a:bodyPr>
          <a:lstStyle/>
          <a:p>
            <a:r>
              <a:rPr lang="en-US" altLang="zh-CN" dirty="0" smtClean="0"/>
              <a:t>13</a:t>
            </a:r>
            <a:endParaRPr lang="zh-CN" altLang="en-US" dirty="0"/>
          </a:p>
        </p:txBody>
      </p:sp>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071569" y="4143380"/>
            <a:ext cx="7858149" cy="785813"/>
          </a:xfrm>
          <a:prstGeom prst="rect">
            <a:avLst/>
          </a:prstGeom>
        </p:spPr>
        <p:txBody>
          <a:bodyPr/>
          <a:lstStyle/>
          <a:p>
            <a:pPr marL="342900" indent="-342900" eaLnBrk="0" hangingPunct="0">
              <a:spcBef>
                <a:spcPct val="20000"/>
              </a:spcBef>
              <a:buClr>
                <a:schemeClr val="hlink"/>
              </a:buClr>
              <a:defRPr/>
            </a:pPr>
            <a:r>
              <a:rPr lang="en-US" altLang="zh-CN" sz="2800" kern="0" dirty="0" smtClean="0">
                <a:latin typeface="微软雅黑" pitchFamily="34" charset="-122"/>
                <a:ea typeface="微软雅黑" pitchFamily="34" charset="-122"/>
              </a:rPr>
              <a:t>2</a:t>
            </a:r>
            <a:r>
              <a:rPr lang="en-US" altLang="zh-CN" sz="2800" kern="0" dirty="0">
                <a:latin typeface="微软雅黑" pitchFamily="34" charset="-122"/>
                <a:ea typeface="微软雅黑" pitchFamily="34" charset="-122"/>
              </a:rPr>
              <a:t>.  </a:t>
            </a:r>
            <a:r>
              <a:rPr lang="zh-CN" altLang="en-US" sz="2800" kern="0" dirty="0">
                <a:latin typeface="微软雅黑" pitchFamily="34" charset="-122"/>
                <a:ea typeface="微软雅黑" pitchFamily="34" charset="-122"/>
              </a:rPr>
              <a:t>充分与现行税法保持一致，减少纳税调整</a:t>
            </a:r>
            <a:r>
              <a:rPr lang="en-US" altLang="zh-CN" sz="2800" kern="0" dirty="0">
                <a:latin typeface="微软雅黑" pitchFamily="34" charset="-122"/>
                <a:ea typeface="微软雅黑" pitchFamily="34" charset="-122"/>
              </a:rPr>
              <a:t>;</a:t>
            </a:r>
            <a:endParaRPr lang="zh-CN" altLang="en-US" sz="2800" kern="0" dirty="0">
              <a:latin typeface="微软雅黑" pitchFamily="34" charset="-122"/>
              <a:ea typeface="微软雅黑" pitchFamily="34" charset="-122"/>
            </a:endParaRPr>
          </a:p>
        </p:txBody>
      </p:sp>
      <p:sp>
        <p:nvSpPr>
          <p:cNvPr id="3" name="Rectangle 3"/>
          <p:cNvSpPr txBox="1">
            <a:spLocks noChangeArrowheads="1"/>
          </p:cNvSpPr>
          <p:nvPr/>
        </p:nvSpPr>
        <p:spPr>
          <a:xfrm>
            <a:off x="1171580" y="3286125"/>
            <a:ext cx="2471726" cy="500063"/>
          </a:xfrm>
          <a:prstGeom prst="rect">
            <a:avLst/>
          </a:prstGeom>
        </p:spPr>
        <p:txBody>
          <a:bodyPr/>
          <a:lstStyle/>
          <a:p>
            <a:pPr marL="342900" indent="-342900" eaLnBrk="0" hangingPunct="0">
              <a:spcBef>
                <a:spcPct val="20000"/>
              </a:spcBef>
              <a:buClr>
                <a:schemeClr val="hlink"/>
              </a:buClr>
              <a:defRPr/>
            </a:pPr>
            <a:r>
              <a:rPr lang="zh-CN" altLang="en-US" sz="2800" kern="0" dirty="0">
                <a:latin typeface="微软雅黑" pitchFamily="34" charset="-122"/>
                <a:ea typeface="微软雅黑" pitchFamily="34" charset="-122"/>
              </a:rPr>
              <a:t>具体表现在：</a:t>
            </a:r>
          </a:p>
          <a:p>
            <a:pPr marL="342900" indent="-342900" eaLnBrk="0" hangingPunct="0">
              <a:spcBef>
                <a:spcPct val="20000"/>
              </a:spcBef>
              <a:buClr>
                <a:schemeClr val="hlink"/>
              </a:buClr>
              <a:defRPr/>
            </a:pPr>
            <a:r>
              <a:rPr lang="zh-CN" altLang="en-US" sz="2800" kern="0" dirty="0">
                <a:latin typeface="微软雅黑" pitchFamily="34" charset="-122"/>
                <a:ea typeface="微软雅黑" pitchFamily="34" charset="-122"/>
              </a:rPr>
              <a:t> </a:t>
            </a:r>
          </a:p>
        </p:txBody>
      </p:sp>
      <p:grpSp>
        <p:nvGrpSpPr>
          <p:cNvPr id="15364" name="组合 3"/>
          <p:cNvGrpSpPr>
            <a:grpSpLocks/>
          </p:cNvGrpSpPr>
          <p:nvPr/>
        </p:nvGrpSpPr>
        <p:grpSpPr bwMode="auto">
          <a:xfrm>
            <a:off x="357188" y="1395413"/>
            <a:ext cx="5135562" cy="819150"/>
            <a:chOff x="2146391" y="408582"/>
            <a:chExt cx="5136010" cy="962025"/>
          </a:xfrm>
        </p:grpSpPr>
        <p:sp>
          <p:nvSpPr>
            <p:cNvPr id="5" name="圆角矩形 4"/>
            <p:cNvSpPr/>
            <p:nvPr/>
          </p:nvSpPr>
          <p:spPr>
            <a:xfrm>
              <a:off x="2146391" y="408582"/>
              <a:ext cx="5136010" cy="962025"/>
            </a:xfrm>
            <a:prstGeom prst="roundRect">
              <a:avLst/>
            </a:prstGeom>
            <a:solidFill>
              <a:schemeClr val="tx1">
                <a:lumMod val="20000"/>
                <a:lumOff val="8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6" name="圆角矩形 4"/>
            <p:cNvSpPr/>
            <p:nvPr/>
          </p:nvSpPr>
          <p:spPr>
            <a:xfrm>
              <a:off x="2194020" y="455191"/>
              <a:ext cx="5040752" cy="86880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0" tIns="152400" rIns="152400" bIns="152400" spcCol="1270" anchor="ctr"/>
            <a:lstStyle/>
            <a:p>
              <a:pPr algn="ctr">
                <a:defRPr/>
              </a:pPr>
              <a:r>
                <a:rPr lang="zh-CN" altLang="en-US" sz="4000" b="1" dirty="0">
                  <a:effectLst>
                    <a:outerShdw blurRad="38100" dist="38100" dir="2700000" algn="tl">
                      <a:srgbClr val="000000">
                        <a:alpha val="43137"/>
                      </a:srgbClr>
                    </a:outerShdw>
                  </a:effectLst>
                  <a:latin typeface="微软雅黑" pitchFamily="34" charset="-122"/>
                  <a:ea typeface="微软雅黑" pitchFamily="34" charset="-122"/>
                </a:rPr>
                <a:t>背景法规解读</a:t>
              </a:r>
            </a:p>
          </p:txBody>
        </p:sp>
      </p:grpSp>
      <p:sp>
        <p:nvSpPr>
          <p:cNvPr id="7" name="矩形 6"/>
          <p:cNvSpPr/>
          <p:nvPr/>
        </p:nvSpPr>
        <p:spPr>
          <a:xfrm>
            <a:off x="1000152" y="2487610"/>
            <a:ext cx="7358062" cy="584200"/>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  </a:t>
            </a:r>
            <a:r>
              <a:rPr lang="en-US" altLang="zh-CN" sz="3200" b="1" kern="0" dirty="0">
                <a:latin typeface="微软雅黑" pitchFamily="34" charset="-122"/>
                <a:ea typeface="微软雅黑" pitchFamily="34" charset="-122"/>
              </a:rPr>
              <a:t>《</a:t>
            </a:r>
            <a:r>
              <a:rPr lang="zh-CN" altLang="en-US" sz="3200" b="1" kern="0" dirty="0">
                <a:latin typeface="微软雅黑" pitchFamily="34" charset="-122"/>
                <a:ea typeface="微软雅黑" pitchFamily="34" charset="-122"/>
              </a:rPr>
              <a:t>小企业会计准则</a:t>
            </a:r>
            <a:r>
              <a:rPr lang="en-US" altLang="zh-CN" sz="3200" b="1" kern="0" dirty="0">
                <a:latin typeface="微软雅黑" pitchFamily="34" charset="-122"/>
                <a:ea typeface="微软雅黑" pitchFamily="34" charset="-122"/>
              </a:rPr>
              <a:t>》</a:t>
            </a:r>
            <a:r>
              <a:rPr lang="zh-CN" altLang="en-US" sz="3200" b="1" kern="0" dirty="0">
                <a:latin typeface="微软雅黑" pitchFamily="34" charset="-122"/>
                <a:ea typeface="微软雅黑" pitchFamily="34" charset="-122"/>
              </a:rPr>
              <a:t>的立法本意</a:t>
            </a:r>
          </a:p>
        </p:txBody>
      </p:sp>
      <p:sp>
        <p:nvSpPr>
          <p:cNvPr id="8" name="TextBox 7"/>
          <p:cNvSpPr txBox="1"/>
          <p:nvPr/>
        </p:nvSpPr>
        <p:spPr>
          <a:xfrm>
            <a:off x="0" y="6488668"/>
            <a:ext cx="571472" cy="369332"/>
          </a:xfrm>
          <a:prstGeom prst="rect">
            <a:avLst/>
          </a:prstGeom>
          <a:noFill/>
        </p:spPr>
        <p:txBody>
          <a:bodyPr wrap="square" rtlCol="0">
            <a:spAutoFit/>
          </a:bodyPr>
          <a:lstStyle/>
          <a:p>
            <a:r>
              <a:rPr lang="en-US" altLang="zh-CN" dirty="0" smtClean="0"/>
              <a:t>14</a:t>
            </a:r>
            <a:endParaRPr lang="zh-CN" altLang="en-US" dirty="0"/>
          </a:p>
        </p:txBody>
      </p:sp>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71538" y="1500905"/>
            <a:ext cx="7500931" cy="4142673"/>
          </a:xfrm>
          <a:prstGeom prst="rect">
            <a:avLst/>
          </a:prstGeom>
        </p:spPr>
        <p:txBody>
          <a:bodyPr wrap="square">
            <a:spAutoFit/>
          </a:bodyPr>
          <a:lstStyle/>
          <a:p>
            <a:pPr marL="342900" indent="-342900" eaLnBrk="0" hangingPunct="0">
              <a:spcBef>
                <a:spcPct val="20000"/>
              </a:spcBef>
              <a:buClr>
                <a:schemeClr val="hlink"/>
              </a:buClr>
            </a:pPr>
            <a:r>
              <a:rPr lang="zh-CN" altLang="en-US" sz="2800" dirty="0">
                <a:latin typeface="微软雅黑" pitchFamily="34" charset="-122"/>
                <a:ea typeface="微软雅黑" pitchFamily="34" charset="-122"/>
              </a:rPr>
              <a:t>          在日常的会计核算当中，以税法为</a:t>
            </a:r>
            <a:r>
              <a:rPr lang="zh-CN" altLang="en-US" sz="2800" dirty="0" smtClean="0">
                <a:latin typeface="微软雅黑" pitchFamily="34" charset="-122"/>
                <a:ea typeface="微软雅黑" pitchFamily="34" charset="-122"/>
              </a:rPr>
              <a:t>导向</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smtClean="0">
                <a:latin typeface="微软雅黑" pitchFamily="34" charset="-122"/>
                <a:ea typeface="微软雅黑" pitchFamily="34" charset="-122"/>
              </a:rPr>
              <a:t>，</a:t>
            </a:r>
            <a:r>
              <a:rPr lang="zh-CN" altLang="en-US" sz="2800" dirty="0">
                <a:latin typeface="微软雅黑" pitchFamily="34" charset="-122"/>
                <a:ea typeface="微软雅黑" pitchFamily="34" charset="-122"/>
              </a:rPr>
              <a:t>在</a:t>
            </a:r>
            <a:r>
              <a:rPr lang="zh-CN" altLang="en-US" sz="2800" dirty="0" smtClean="0">
                <a:latin typeface="微软雅黑" pitchFamily="34" charset="-122"/>
                <a:ea typeface="微软雅黑" pitchFamily="34" charset="-122"/>
              </a:rPr>
              <a:t>收入</a:t>
            </a:r>
            <a:r>
              <a:rPr lang="zh-CN" altLang="en-US" sz="2800" dirty="0">
                <a:latin typeface="微软雅黑" pitchFamily="34" charset="-122"/>
                <a:ea typeface="微软雅黑" pitchFamily="34" charset="-122"/>
              </a:rPr>
              <a:t>，费用的确认上尽可能缩小或是</a:t>
            </a:r>
            <a:r>
              <a:rPr lang="zh-CN" altLang="en-US" sz="2800" dirty="0" smtClean="0">
                <a:latin typeface="微软雅黑" pitchFamily="34" charset="-122"/>
                <a:ea typeface="微软雅黑" pitchFamily="34" charset="-122"/>
              </a:rPr>
              <a:t>避免</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smtClean="0">
                <a:latin typeface="微软雅黑" pitchFamily="34" charset="-122"/>
                <a:ea typeface="微软雅黑" pitchFamily="34" charset="-122"/>
              </a:rPr>
              <a:t>与</a:t>
            </a:r>
            <a:r>
              <a:rPr lang="zh-CN" altLang="en-US" sz="2800" dirty="0">
                <a:latin typeface="微软雅黑" pitchFamily="34" charset="-122"/>
                <a:ea typeface="微软雅黑" pitchFamily="34" charset="-122"/>
              </a:rPr>
              <a:t>税法的</a:t>
            </a:r>
            <a:r>
              <a:rPr lang="zh-CN" altLang="en-US" sz="2800" dirty="0" smtClean="0">
                <a:latin typeface="微软雅黑" pitchFamily="34" charset="-122"/>
                <a:ea typeface="微软雅黑" pitchFamily="34" charset="-122"/>
              </a:rPr>
              <a:t>差异，</a:t>
            </a:r>
            <a:r>
              <a:rPr lang="zh-CN" altLang="en-US" sz="2800" dirty="0">
                <a:latin typeface="微软雅黑" pitchFamily="34" charset="-122"/>
                <a:ea typeface="微软雅黑" pitchFamily="34" charset="-122"/>
              </a:rPr>
              <a:t>例如对所有资产不计提减值</a:t>
            </a:r>
            <a:r>
              <a:rPr lang="zh-CN" altLang="en-US" sz="2800" dirty="0" smtClean="0">
                <a:latin typeface="微软雅黑" pitchFamily="34" charset="-122"/>
                <a:ea typeface="微软雅黑" pitchFamily="34" charset="-122"/>
              </a:rPr>
              <a:t>准</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smtClean="0">
                <a:latin typeface="微软雅黑" pitchFamily="34" charset="-122"/>
                <a:ea typeface="微软雅黑" pitchFamily="34" charset="-122"/>
              </a:rPr>
              <a:t>备</a:t>
            </a:r>
            <a:r>
              <a:rPr lang="zh-CN" altLang="en-US" sz="2800" dirty="0">
                <a:latin typeface="微软雅黑" pitchFamily="34" charset="-122"/>
                <a:ea typeface="微软雅黑" pitchFamily="34" charset="-122"/>
              </a:rPr>
              <a:t>，只是在实际</a:t>
            </a:r>
            <a:r>
              <a:rPr lang="zh-CN" altLang="en-US" sz="2800" dirty="0" smtClean="0">
                <a:latin typeface="微软雅黑" pitchFamily="34" charset="-122"/>
                <a:ea typeface="微软雅黑" pitchFamily="34" charset="-122"/>
              </a:rPr>
              <a:t>发生损失</a:t>
            </a:r>
            <a:r>
              <a:rPr lang="zh-CN" altLang="en-US" sz="2800" dirty="0">
                <a:latin typeface="微软雅黑" pitchFamily="34" charset="-122"/>
                <a:ea typeface="微软雅黑" pitchFamily="34" charset="-122"/>
              </a:rPr>
              <a:t>时参照税法相关</a:t>
            </a:r>
            <a:r>
              <a:rPr lang="zh-CN" altLang="en-US" sz="2800" dirty="0" smtClean="0">
                <a:latin typeface="微软雅黑" pitchFamily="34" charset="-122"/>
                <a:ea typeface="微软雅黑" pitchFamily="34" charset="-122"/>
              </a:rPr>
              <a:t>认定</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smtClean="0">
                <a:latin typeface="微软雅黑" pitchFamily="34" charset="-122"/>
                <a:ea typeface="微软雅黑" pitchFamily="34" charset="-122"/>
              </a:rPr>
              <a:t>标准</a:t>
            </a:r>
            <a:r>
              <a:rPr lang="zh-CN" altLang="en-US" sz="2800" dirty="0">
                <a:latin typeface="微软雅黑" pitchFamily="34" charset="-122"/>
                <a:ea typeface="微软雅黑" pitchFamily="34" charset="-122"/>
              </a:rPr>
              <a:t>确认资产损失，</a:t>
            </a:r>
            <a:r>
              <a:rPr lang="zh-CN" altLang="en-US" sz="2800" dirty="0" smtClean="0">
                <a:latin typeface="微软雅黑" pitchFamily="34" charset="-122"/>
                <a:ea typeface="微软雅黑" pitchFamily="34" charset="-122"/>
              </a:rPr>
              <a:t>固定资产</a:t>
            </a:r>
            <a:r>
              <a:rPr lang="zh-CN" altLang="en-US" sz="2800" dirty="0">
                <a:latin typeface="微软雅黑" pitchFamily="34" charset="-122"/>
                <a:ea typeface="微软雅黑" pitchFamily="34" charset="-122"/>
              </a:rPr>
              <a:t>的折旧按照</a:t>
            </a:r>
            <a:r>
              <a:rPr lang="zh-CN" altLang="en-US" sz="2800" dirty="0" smtClean="0">
                <a:latin typeface="微软雅黑" pitchFamily="34" charset="-122"/>
                <a:ea typeface="微软雅黑" pitchFamily="34" charset="-122"/>
              </a:rPr>
              <a:t>税法</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smtClean="0">
                <a:latin typeface="微软雅黑" pitchFamily="34" charset="-122"/>
                <a:ea typeface="微软雅黑" pitchFamily="34" charset="-122"/>
              </a:rPr>
              <a:t>的</a:t>
            </a:r>
            <a:r>
              <a:rPr lang="zh-CN" altLang="en-US" sz="2800" dirty="0">
                <a:latin typeface="微软雅黑" pitchFamily="34" charset="-122"/>
                <a:ea typeface="微软雅黑" pitchFamily="34" charset="-122"/>
              </a:rPr>
              <a:t>规定，小企业对会计与税法所</a:t>
            </a:r>
            <a:r>
              <a:rPr lang="zh-CN" altLang="en-US" sz="2800" dirty="0" smtClean="0">
                <a:latin typeface="微软雅黑" pitchFamily="34" charset="-122"/>
                <a:ea typeface="微软雅黑" pitchFamily="34" charset="-122"/>
              </a:rPr>
              <a:t>形成</a:t>
            </a:r>
            <a:r>
              <a:rPr lang="zh-CN" altLang="en-US" sz="2800" dirty="0">
                <a:latin typeface="微软雅黑" pitchFamily="34" charset="-122"/>
                <a:ea typeface="微软雅黑" pitchFamily="34" charset="-122"/>
              </a:rPr>
              <a:t>的</a:t>
            </a:r>
            <a:r>
              <a:rPr lang="zh-CN" altLang="en-US" sz="2800" dirty="0" smtClean="0">
                <a:latin typeface="微软雅黑" pitchFamily="34" charset="-122"/>
                <a:ea typeface="微软雅黑" pitchFamily="34" charset="-122"/>
              </a:rPr>
              <a:t>暂时性</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smtClean="0">
                <a:latin typeface="微软雅黑" pitchFamily="34" charset="-122"/>
                <a:ea typeface="微软雅黑" pitchFamily="34" charset="-122"/>
              </a:rPr>
              <a:t>差异</a:t>
            </a:r>
            <a:r>
              <a:rPr lang="zh-CN" altLang="en-US" sz="2800" dirty="0">
                <a:latin typeface="微软雅黑" pitchFamily="34" charset="-122"/>
                <a:ea typeface="微软雅黑" pitchFamily="34" charset="-122"/>
              </a:rPr>
              <a:t>，统一按照应付税款法，摒弃了</a:t>
            </a:r>
            <a:r>
              <a:rPr lang="zh-CN" altLang="en-US" sz="2800" dirty="0" smtClean="0">
                <a:latin typeface="微软雅黑" pitchFamily="34" charset="-122"/>
                <a:ea typeface="微软雅黑" pitchFamily="34" charset="-122"/>
              </a:rPr>
              <a:t>资产负债</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smtClean="0">
                <a:latin typeface="微软雅黑" pitchFamily="34" charset="-122"/>
                <a:ea typeface="微软雅黑" pitchFamily="34" charset="-122"/>
              </a:rPr>
              <a:t>表</a:t>
            </a:r>
            <a:r>
              <a:rPr lang="zh-CN" altLang="en-US" sz="2800" dirty="0">
                <a:latin typeface="微软雅黑" pitchFamily="34" charset="-122"/>
                <a:ea typeface="微软雅黑" pitchFamily="34" charset="-122"/>
              </a:rPr>
              <a:t>债务法，或纳税影响会计法。</a:t>
            </a:r>
          </a:p>
        </p:txBody>
      </p:sp>
      <p:sp>
        <p:nvSpPr>
          <p:cNvPr id="3" name="TextBox 2"/>
          <p:cNvSpPr txBox="1"/>
          <p:nvPr/>
        </p:nvSpPr>
        <p:spPr>
          <a:xfrm>
            <a:off x="0" y="6488668"/>
            <a:ext cx="571472" cy="369332"/>
          </a:xfrm>
          <a:prstGeom prst="rect">
            <a:avLst/>
          </a:prstGeom>
          <a:noFill/>
        </p:spPr>
        <p:txBody>
          <a:bodyPr wrap="square" rtlCol="0">
            <a:spAutoFit/>
          </a:bodyPr>
          <a:lstStyle/>
          <a:p>
            <a:r>
              <a:rPr lang="en-US" altLang="zh-CN" dirty="0" smtClean="0"/>
              <a:t>15</a:t>
            </a:r>
            <a:endParaRPr lang="zh-CN" altLang="en-US" dirty="0"/>
          </a:p>
        </p:txBody>
      </p:sp>
    </p:spTree>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643103" y="4386275"/>
            <a:ext cx="5786417" cy="828675"/>
          </a:xfrm>
          <a:prstGeom prst="rect">
            <a:avLst/>
          </a:prstGeom>
        </p:spPr>
        <p:txBody>
          <a:bodyPr/>
          <a:lstStyle/>
          <a:p>
            <a:pPr marL="342900" indent="-342900" eaLnBrk="0" hangingPunct="0">
              <a:spcBef>
                <a:spcPct val="20000"/>
              </a:spcBef>
              <a:buClr>
                <a:schemeClr val="hlink"/>
              </a:buClr>
              <a:defRPr/>
            </a:pPr>
            <a:r>
              <a:rPr lang="en-US" altLang="zh-CN" sz="2800" kern="0" dirty="0" smtClean="0">
                <a:latin typeface="微软雅黑" pitchFamily="34" charset="-122"/>
                <a:ea typeface="微软雅黑" pitchFamily="34" charset="-122"/>
              </a:rPr>
              <a:t>3</a:t>
            </a:r>
            <a:r>
              <a:rPr lang="en-US" altLang="zh-CN" sz="2800" kern="0" dirty="0">
                <a:latin typeface="微软雅黑" pitchFamily="34" charset="-122"/>
                <a:ea typeface="微软雅黑" pitchFamily="34" charset="-122"/>
              </a:rPr>
              <a:t>.  </a:t>
            </a:r>
            <a:r>
              <a:rPr lang="zh-CN" altLang="en-US" sz="2800" kern="0" dirty="0">
                <a:latin typeface="微软雅黑" pitchFamily="34" charset="-122"/>
                <a:ea typeface="微软雅黑" pitchFamily="34" charset="-122"/>
              </a:rPr>
              <a:t>便于报表信息的披露；</a:t>
            </a:r>
          </a:p>
        </p:txBody>
      </p:sp>
      <p:sp>
        <p:nvSpPr>
          <p:cNvPr id="3" name="Rectangle 3"/>
          <p:cNvSpPr txBox="1">
            <a:spLocks noChangeArrowheads="1"/>
          </p:cNvSpPr>
          <p:nvPr/>
        </p:nvSpPr>
        <p:spPr>
          <a:xfrm>
            <a:off x="1171610" y="3286125"/>
            <a:ext cx="2757448" cy="500063"/>
          </a:xfrm>
          <a:prstGeom prst="rect">
            <a:avLst/>
          </a:prstGeom>
        </p:spPr>
        <p:txBody>
          <a:bodyPr/>
          <a:lstStyle/>
          <a:p>
            <a:pPr marL="342900" indent="-342900" eaLnBrk="0" hangingPunct="0">
              <a:spcBef>
                <a:spcPct val="20000"/>
              </a:spcBef>
              <a:buClr>
                <a:schemeClr val="hlink"/>
              </a:buClr>
              <a:defRPr/>
            </a:pPr>
            <a:r>
              <a:rPr lang="zh-CN" altLang="en-US" sz="2800" kern="0" dirty="0">
                <a:latin typeface="微软雅黑" pitchFamily="34" charset="-122"/>
                <a:ea typeface="微软雅黑" pitchFamily="34" charset="-122"/>
              </a:rPr>
              <a:t>具体表现在：</a:t>
            </a:r>
          </a:p>
          <a:p>
            <a:pPr marL="342900" indent="-342900" eaLnBrk="0" hangingPunct="0">
              <a:spcBef>
                <a:spcPct val="20000"/>
              </a:spcBef>
              <a:buClr>
                <a:schemeClr val="hlink"/>
              </a:buClr>
              <a:defRPr/>
            </a:pPr>
            <a:r>
              <a:rPr lang="zh-CN" altLang="en-US" sz="2800" kern="0" dirty="0">
                <a:latin typeface="微软雅黑" pitchFamily="34" charset="-122"/>
                <a:ea typeface="微软雅黑" pitchFamily="34" charset="-122"/>
              </a:rPr>
              <a:t> </a:t>
            </a:r>
          </a:p>
        </p:txBody>
      </p:sp>
      <p:grpSp>
        <p:nvGrpSpPr>
          <p:cNvPr id="17412" name="组合 3"/>
          <p:cNvGrpSpPr>
            <a:grpSpLocks/>
          </p:cNvGrpSpPr>
          <p:nvPr/>
        </p:nvGrpSpPr>
        <p:grpSpPr bwMode="auto">
          <a:xfrm>
            <a:off x="357188" y="1395413"/>
            <a:ext cx="5135562" cy="819150"/>
            <a:chOff x="2146391" y="408582"/>
            <a:chExt cx="5136010" cy="962025"/>
          </a:xfrm>
        </p:grpSpPr>
        <p:sp>
          <p:nvSpPr>
            <p:cNvPr id="5" name="圆角矩形 4"/>
            <p:cNvSpPr/>
            <p:nvPr/>
          </p:nvSpPr>
          <p:spPr>
            <a:xfrm>
              <a:off x="2146391" y="408582"/>
              <a:ext cx="5136010" cy="962025"/>
            </a:xfrm>
            <a:prstGeom prst="roundRect">
              <a:avLst/>
            </a:prstGeom>
            <a:solidFill>
              <a:schemeClr val="tx1">
                <a:lumMod val="20000"/>
                <a:lumOff val="8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6" name="圆角矩形 4"/>
            <p:cNvSpPr/>
            <p:nvPr/>
          </p:nvSpPr>
          <p:spPr>
            <a:xfrm>
              <a:off x="2194020" y="455191"/>
              <a:ext cx="5040752" cy="86880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0" tIns="152400" rIns="152400" bIns="152400" spcCol="1270" anchor="ctr"/>
            <a:lstStyle/>
            <a:p>
              <a:pPr algn="ctr">
                <a:defRPr/>
              </a:pPr>
              <a:r>
                <a:rPr lang="zh-CN" altLang="en-US" sz="4000" b="1" dirty="0">
                  <a:effectLst>
                    <a:outerShdw blurRad="38100" dist="38100" dir="2700000" algn="tl">
                      <a:srgbClr val="000000">
                        <a:alpha val="43137"/>
                      </a:srgbClr>
                    </a:outerShdw>
                  </a:effectLst>
                  <a:latin typeface="微软雅黑" pitchFamily="34" charset="-122"/>
                  <a:ea typeface="微软雅黑" pitchFamily="34" charset="-122"/>
                </a:rPr>
                <a:t>背景法规解读</a:t>
              </a:r>
            </a:p>
          </p:txBody>
        </p:sp>
      </p:grpSp>
      <p:sp>
        <p:nvSpPr>
          <p:cNvPr id="7" name="矩形 6"/>
          <p:cNvSpPr/>
          <p:nvPr/>
        </p:nvSpPr>
        <p:spPr>
          <a:xfrm>
            <a:off x="1000100" y="2416175"/>
            <a:ext cx="7572375" cy="584200"/>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  </a:t>
            </a:r>
            <a:r>
              <a:rPr lang="en-US" altLang="zh-CN" sz="3200" b="1" kern="0" dirty="0">
                <a:latin typeface="微软雅黑" pitchFamily="34" charset="-122"/>
                <a:ea typeface="微软雅黑" pitchFamily="34" charset="-122"/>
              </a:rPr>
              <a:t>《</a:t>
            </a:r>
            <a:r>
              <a:rPr lang="zh-CN" altLang="en-US" sz="3200" b="1" kern="0" dirty="0">
                <a:latin typeface="微软雅黑" pitchFamily="34" charset="-122"/>
                <a:ea typeface="微软雅黑" pitchFamily="34" charset="-122"/>
              </a:rPr>
              <a:t>小企业会计准则</a:t>
            </a:r>
            <a:r>
              <a:rPr lang="en-US" altLang="zh-CN" sz="3200" b="1" kern="0" dirty="0">
                <a:latin typeface="微软雅黑" pitchFamily="34" charset="-122"/>
                <a:ea typeface="微软雅黑" pitchFamily="34" charset="-122"/>
              </a:rPr>
              <a:t>》</a:t>
            </a:r>
            <a:r>
              <a:rPr lang="zh-CN" altLang="en-US" sz="3200" b="1" kern="0" dirty="0">
                <a:latin typeface="微软雅黑" pitchFamily="34" charset="-122"/>
                <a:ea typeface="微软雅黑" pitchFamily="34" charset="-122"/>
              </a:rPr>
              <a:t>的立法本意</a:t>
            </a:r>
          </a:p>
        </p:txBody>
      </p:sp>
      <p:sp>
        <p:nvSpPr>
          <p:cNvPr id="9" name="TextBox 8"/>
          <p:cNvSpPr txBox="1"/>
          <p:nvPr/>
        </p:nvSpPr>
        <p:spPr>
          <a:xfrm>
            <a:off x="0" y="6488668"/>
            <a:ext cx="571472" cy="369332"/>
          </a:xfrm>
          <a:prstGeom prst="rect">
            <a:avLst/>
          </a:prstGeom>
          <a:noFill/>
        </p:spPr>
        <p:txBody>
          <a:bodyPr wrap="square" rtlCol="0">
            <a:spAutoFit/>
          </a:bodyPr>
          <a:lstStyle/>
          <a:p>
            <a:r>
              <a:rPr lang="en-US" altLang="zh-CN" dirty="0" smtClean="0"/>
              <a:t>16</a:t>
            </a:r>
            <a:endParaRPr lang="zh-CN" altLang="en-US" dirty="0"/>
          </a:p>
        </p:txBody>
      </p:sp>
    </p:spTree>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85912" y="2000240"/>
            <a:ext cx="6857988" cy="3108543"/>
          </a:xfrm>
          <a:prstGeom prst="rect">
            <a:avLst/>
          </a:prstGeom>
        </p:spPr>
        <p:txBody>
          <a:bodyPr wrap="square">
            <a:spAutoFit/>
          </a:bodyPr>
          <a:lstStyle/>
          <a:p>
            <a:pPr marL="342900" indent="-342900" eaLnBrk="0" hangingPunct="0">
              <a:spcBef>
                <a:spcPct val="20000"/>
              </a:spcBef>
              <a:buClr>
                <a:schemeClr val="hlink"/>
              </a:buClr>
            </a:pPr>
            <a:r>
              <a:rPr lang="zh-CN" altLang="en-US" sz="2800" dirty="0">
                <a:latin typeface="微软雅黑" pitchFamily="34" charset="-122"/>
                <a:ea typeface="微软雅黑" pitchFamily="34" charset="-122"/>
              </a:rPr>
              <a:t>          在</a:t>
            </a:r>
            <a:r>
              <a:rPr lang="en-US" altLang="zh-CN" sz="2800" dirty="0">
                <a:latin typeface="微软雅黑" pitchFamily="34" charset="-122"/>
                <a:ea typeface="微软雅黑" pitchFamily="34" charset="-122"/>
              </a:rPr>
              <a:t>《</a:t>
            </a:r>
            <a:r>
              <a:rPr lang="zh-CN" altLang="en-US" sz="2800" dirty="0">
                <a:latin typeface="微软雅黑" pitchFamily="34" charset="-122"/>
                <a:ea typeface="微软雅黑" pitchFamily="34" charset="-122"/>
              </a:rPr>
              <a:t>小企业会计准则</a:t>
            </a:r>
            <a:r>
              <a:rPr lang="en-US" altLang="zh-CN" sz="2800" dirty="0">
                <a:latin typeface="微软雅黑" pitchFamily="34" charset="-122"/>
                <a:ea typeface="微软雅黑" pitchFamily="34" charset="-122"/>
              </a:rPr>
              <a:t>》</a:t>
            </a:r>
            <a:r>
              <a:rPr lang="zh-CN" altLang="en-US" sz="2800" dirty="0">
                <a:latin typeface="微软雅黑" pitchFamily="34" charset="-122"/>
                <a:ea typeface="微软雅黑" pitchFamily="34" charset="-122"/>
              </a:rPr>
              <a:t>的指导下</a:t>
            </a:r>
            <a:r>
              <a:rPr lang="zh-CN" altLang="en-US" sz="2800" dirty="0" smtClean="0">
                <a:latin typeface="微软雅黑" pitchFamily="34" charset="-122"/>
                <a:ea typeface="微软雅黑" pitchFamily="34" charset="-122"/>
              </a:rPr>
              <a:t>，</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smtClean="0">
                <a:latin typeface="微软雅黑" pitchFamily="34" charset="-122"/>
                <a:ea typeface="微软雅黑" pitchFamily="34" charset="-122"/>
              </a:rPr>
              <a:t>能简单明了</a:t>
            </a:r>
            <a:r>
              <a:rPr lang="zh-CN" altLang="en-US" sz="2800" dirty="0">
                <a:latin typeface="微软雅黑" pitchFamily="34" charset="-122"/>
                <a:ea typeface="微软雅黑" pitchFamily="34" charset="-122"/>
              </a:rPr>
              <a:t>地反映小企业的财务状况，</a:t>
            </a:r>
            <a:r>
              <a:rPr lang="zh-CN" altLang="en-US" sz="2800" dirty="0" smtClean="0">
                <a:latin typeface="微软雅黑" pitchFamily="34" charset="-122"/>
                <a:ea typeface="微软雅黑" pitchFamily="34" charset="-122"/>
              </a:rPr>
              <a:t>例</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smtClean="0">
                <a:latin typeface="微软雅黑" pitchFamily="34" charset="-122"/>
                <a:ea typeface="微软雅黑" pitchFamily="34" charset="-122"/>
              </a:rPr>
              <a:t>如</a:t>
            </a:r>
            <a:r>
              <a:rPr lang="zh-CN" altLang="en-US" sz="2800" dirty="0">
                <a:latin typeface="微软雅黑" pitchFamily="34" charset="-122"/>
                <a:ea typeface="微软雅黑" pitchFamily="34" charset="-122"/>
              </a:rPr>
              <a:t>在存货下，明细列示了原材料，在</a:t>
            </a:r>
            <a:r>
              <a:rPr lang="zh-CN" altLang="en-US" sz="2800" dirty="0" smtClean="0">
                <a:latin typeface="微软雅黑" pitchFamily="34" charset="-122"/>
                <a:ea typeface="微软雅黑" pitchFamily="34" charset="-122"/>
              </a:rPr>
              <a:t>产品</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smtClean="0">
                <a:latin typeface="微软雅黑" pitchFamily="34" charset="-122"/>
                <a:ea typeface="微软雅黑" pitchFamily="34" charset="-122"/>
              </a:rPr>
              <a:t>，</a:t>
            </a:r>
            <a:r>
              <a:rPr lang="zh-CN" altLang="en-US" sz="2800" dirty="0">
                <a:latin typeface="微软雅黑" pitchFamily="34" charset="-122"/>
                <a:ea typeface="微软雅黑" pitchFamily="34" charset="-122"/>
              </a:rPr>
              <a:t>库存商品等信息，营业外支出中列示</a:t>
            </a:r>
            <a:r>
              <a:rPr lang="zh-CN" altLang="en-US" sz="2800" dirty="0" smtClean="0">
                <a:latin typeface="微软雅黑" pitchFamily="34" charset="-122"/>
                <a:ea typeface="微软雅黑" pitchFamily="34" charset="-122"/>
              </a:rPr>
              <a:t>了</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smtClean="0">
                <a:latin typeface="微软雅黑" pitchFamily="34" charset="-122"/>
                <a:ea typeface="微软雅黑" pitchFamily="34" charset="-122"/>
              </a:rPr>
              <a:t>坏账</a:t>
            </a:r>
            <a:r>
              <a:rPr lang="zh-CN" altLang="en-US" sz="2800" dirty="0">
                <a:latin typeface="微软雅黑" pitchFamily="34" charset="-122"/>
                <a:ea typeface="微软雅黑" pitchFamily="34" charset="-122"/>
              </a:rPr>
              <a:t>损失，无法收回的长期股权投资，</a:t>
            </a:r>
            <a:r>
              <a:rPr lang="zh-CN" altLang="en-US" sz="2800" dirty="0" smtClean="0">
                <a:latin typeface="微软雅黑" pitchFamily="34" charset="-122"/>
                <a:ea typeface="微软雅黑" pitchFamily="34" charset="-122"/>
              </a:rPr>
              <a:t>税</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smtClean="0">
                <a:latin typeface="微软雅黑" pitchFamily="34" charset="-122"/>
                <a:ea typeface="微软雅黑" pitchFamily="34" charset="-122"/>
              </a:rPr>
              <a:t>收</a:t>
            </a:r>
            <a:r>
              <a:rPr lang="zh-CN" altLang="en-US" sz="2800" dirty="0">
                <a:latin typeface="微软雅黑" pitchFamily="34" charset="-122"/>
                <a:ea typeface="微软雅黑" pitchFamily="34" charset="-122"/>
              </a:rPr>
              <a:t>滞纳金等，一目了然 </a:t>
            </a:r>
          </a:p>
        </p:txBody>
      </p:sp>
      <p:sp>
        <p:nvSpPr>
          <p:cNvPr id="3" name="TextBox 2"/>
          <p:cNvSpPr txBox="1"/>
          <p:nvPr/>
        </p:nvSpPr>
        <p:spPr>
          <a:xfrm>
            <a:off x="0" y="6488668"/>
            <a:ext cx="571472" cy="369332"/>
          </a:xfrm>
          <a:prstGeom prst="rect">
            <a:avLst/>
          </a:prstGeom>
          <a:noFill/>
        </p:spPr>
        <p:txBody>
          <a:bodyPr wrap="square" rtlCol="0">
            <a:spAutoFit/>
          </a:bodyPr>
          <a:lstStyle/>
          <a:p>
            <a:r>
              <a:rPr lang="en-US" altLang="zh-CN" dirty="0" smtClean="0"/>
              <a:t>17</a:t>
            </a:r>
            <a:endParaRPr lang="zh-CN" altLang="en-US" dirty="0"/>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4632477B-3DCA-4ED9-8BB6-EB91882D97A1}" type="slidenum">
              <a:rPr lang="zh-CN" altLang="en-US" smtClean="0"/>
              <a:pPr>
                <a:defRPr/>
              </a:pPr>
              <a:t>2</a:t>
            </a:fld>
            <a:endParaRPr lang="en-US" altLang="zh-CN"/>
          </a:p>
        </p:txBody>
      </p:sp>
    </p:spTree>
  </p:cSld>
  <p:clrMapOvr>
    <a:masterClrMapping/>
  </p:clrMapOvr>
  <p:transition>
    <p:rand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143035" y="3214706"/>
            <a:ext cx="7286617" cy="2857500"/>
          </a:xfrm>
          <a:prstGeom prst="rect">
            <a:avLst/>
          </a:prstGeom>
        </p:spPr>
        <p:txBody>
          <a:bodyPr/>
          <a:lstStyle/>
          <a:p>
            <a:pPr marL="342900" indent="-342900" eaLnBrk="0" hangingPunct="0">
              <a:spcBef>
                <a:spcPct val="20000"/>
              </a:spcBef>
              <a:buClr>
                <a:schemeClr val="hlink"/>
              </a:buClr>
            </a:pPr>
            <a:r>
              <a:rPr lang="en-US" altLang="zh-CN" sz="2800" dirty="0">
                <a:latin typeface="微软雅黑" pitchFamily="34" charset="-122"/>
                <a:ea typeface="微软雅黑" pitchFamily="34" charset="-122"/>
              </a:rPr>
              <a:t>       1</a:t>
            </a:r>
            <a:r>
              <a:rPr lang="zh-CN" altLang="en-US" sz="2800" dirty="0">
                <a:latin typeface="微软雅黑" pitchFamily="34" charset="-122"/>
                <a:ea typeface="微软雅黑" pitchFamily="34" charset="-122"/>
              </a:rPr>
              <a:t>、小企业在不违反</a:t>
            </a:r>
            <a:r>
              <a:rPr lang="en-US" altLang="zh-CN" sz="2800" dirty="0">
                <a:latin typeface="微软雅黑" pitchFamily="34" charset="-122"/>
                <a:ea typeface="微软雅黑" pitchFamily="34" charset="-122"/>
              </a:rPr>
              <a:t>《</a:t>
            </a:r>
            <a:r>
              <a:rPr lang="zh-CN" altLang="en-US" sz="2800" dirty="0">
                <a:latin typeface="微软雅黑" pitchFamily="34" charset="-122"/>
                <a:ea typeface="微软雅黑" pitchFamily="34" charset="-122"/>
              </a:rPr>
              <a:t>小企业会计准则</a:t>
            </a:r>
            <a:r>
              <a:rPr lang="en-US" altLang="zh-CN" sz="2800" dirty="0">
                <a:latin typeface="微软雅黑" pitchFamily="34" charset="-122"/>
                <a:ea typeface="微软雅黑" pitchFamily="34" charset="-122"/>
              </a:rPr>
              <a:t>》 </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smtClean="0">
                <a:latin typeface="微软雅黑" pitchFamily="34" charset="-122"/>
                <a:ea typeface="微软雅黑" pitchFamily="34" charset="-122"/>
              </a:rPr>
              <a:t>确认</a:t>
            </a:r>
            <a:r>
              <a:rPr lang="zh-CN" altLang="en-US" sz="2800" dirty="0">
                <a:latin typeface="微软雅黑" pitchFamily="34" charset="-122"/>
                <a:ea typeface="微软雅黑" pitchFamily="34" charset="-122"/>
              </a:rPr>
              <a:t>计量，报告规定的前提下，可以根</a:t>
            </a:r>
            <a:r>
              <a:rPr lang="zh-CN" altLang="en-US" sz="2800" dirty="0" smtClean="0">
                <a:latin typeface="微软雅黑" pitchFamily="34" charset="-122"/>
                <a:ea typeface="微软雅黑" pitchFamily="34" charset="-122"/>
              </a:rPr>
              <a:t>据实</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smtClean="0">
                <a:latin typeface="微软雅黑" pitchFamily="34" charset="-122"/>
                <a:ea typeface="微软雅黑" pitchFamily="34" charset="-122"/>
              </a:rPr>
              <a:t>际</a:t>
            </a:r>
            <a:r>
              <a:rPr lang="zh-CN" altLang="en-US" sz="2800" dirty="0">
                <a:latin typeface="微软雅黑" pitchFamily="34" charset="-122"/>
                <a:ea typeface="微软雅黑" pitchFamily="34" charset="-122"/>
              </a:rPr>
              <a:t>情况自行增设，分拆，合并会计科目</a:t>
            </a:r>
          </a:p>
          <a:p>
            <a:pPr marL="342900" indent="-342900" eaLnBrk="0" hangingPunct="0">
              <a:spcBef>
                <a:spcPct val="20000"/>
              </a:spcBef>
              <a:buClr>
                <a:schemeClr val="hlink"/>
              </a:buClr>
            </a:pPr>
            <a:r>
              <a:rPr lang="en-US" altLang="zh-CN" sz="2800" dirty="0">
                <a:latin typeface="微软雅黑" pitchFamily="34" charset="-122"/>
                <a:ea typeface="微软雅黑" pitchFamily="34" charset="-122"/>
              </a:rPr>
              <a:t>       2</a:t>
            </a:r>
            <a:r>
              <a:rPr lang="zh-CN" altLang="en-US" sz="2800" dirty="0">
                <a:latin typeface="微软雅黑" pitchFamily="34" charset="-122"/>
                <a:ea typeface="微软雅黑" pitchFamily="34" charset="-122"/>
              </a:rPr>
              <a:t>、明细科目自行设置</a:t>
            </a:r>
          </a:p>
          <a:p>
            <a:pPr marL="342900" indent="-342900" eaLnBrk="0" hangingPunct="0">
              <a:spcBef>
                <a:spcPct val="20000"/>
              </a:spcBef>
              <a:buClr>
                <a:schemeClr val="hlink"/>
              </a:buClr>
            </a:pPr>
            <a:r>
              <a:rPr lang="en-US" altLang="zh-CN" sz="2800" dirty="0">
                <a:latin typeface="微软雅黑" pitchFamily="34" charset="-122"/>
                <a:ea typeface="微软雅黑" pitchFamily="34" charset="-122"/>
              </a:rPr>
              <a:t>       3</a:t>
            </a:r>
            <a:r>
              <a:rPr lang="zh-CN" altLang="en-US" sz="2800" dirty="0">
                <a:latin typeface="微软雅黑" pitchFamily="34" charset="-122"/>
                <a:ea typeface="微软雅黑" pitchFamily="34" charset="-122"/>
              </a:rPr>
              <a:t>、科目编号供参考     （附件</a:t>
            </a:r>
            <a:r>
              <a:rPr lang="en-US" altLang="zh-CN" sz="2800" dirty="0">
                <a:latin typeface="微软雅黑" pitchFamily="34" charset="-122"/>
                <a:ea typeface="微软雅黑" pitchFamily="34" charset="-122"/>
              </a:rPr>
              <a:t>1</a:t>
            </a:r>
            <a:r>
              <a:rPr lang="zh-CN" altLang="en-US" sz="2800" dirty="0">
                <a:latin typeface="微软雅黑" pitchFamily="34" charset="-122"/>
                <a:ea typeface="微软雅黑" pitchFamily="34" charset="-122"/>
              </a:rPr>
              <a:t>）</a:t>
            </a:r>
          </a:p>
        </p:txBody>
      </p:sp>
      <p:sp>
        <p:nvSpPr>
          <p:cNvPr id="3" name="矩形 2"/>
          <p:cNvSpPr/>
          <p:nvPr/>
        </p:nvSpPr>
        <p:spPr>
          <a:xfrm>
            <a:off x="1000154" y="2428875"/>
            <a:ext cx="7786688" cy="584200"/>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  小企业会计要素的构成及科目的设置</a:t>
            </a:r>
          </a:p>
        </p:txBody>
      </p:sp>
      <p:grpSp>
        <p:nvGrpSpPr>
          <p:cNvPr id="19460" name="组合 3"/>
          <p:cNvGrpSpPr>
            <a:grpSpLocks/>
          </p:cNvGrpSpPr>
          <p:nvPr/>
        </p:nvGrpSpPr>
        <p:grpSpPr bwMode="auto">
          <a:xfrm>
            <a:off x="357188" y="1395413"/>
            <a:ext cx="5135562" cy="819150"/>
            <a:chOff x="2146391" y="408582"/>
            <a:chExt cx="5136010" cy="962025"/>
          </a:xfrm>
        </p:grpSpPr>
        <p:sp>
          <p:nvSpPr>
            <p:cNvPr id="5" name="圆角矩形 4"/>
            <p:cNvSpPr/>
            <p:nvPr/>
          </p:nvSpPr>
          <p:spPr>
            <a:xfrm>
              <a:off x="2146391" y="408582"/>
              <a:ext cx="5136010" cy="962025"/>
            </a:xfrm>
            <a:prstGeom prst="roundRect">
              <a:avLst/>
            </a:prstGeom>
            <a:solidFill>
              <a:schemeClr val="tx1">
                <a:lumMod val="20000"/>
                <a:lumOff val="8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6" name="圆角矩形 4"/>
            <p:cNvSpPr/>
            <p:nvPr/>
          </p:nvSpPr>
          <p:spPr>
            <a:xfrm>
              <a:off x="2194020" y="455191"/>
              <a:ext cx="5040752" cy="86880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0" tIns="152400" rIns="152400" bIns="152400" spcCol="1270" anchor="ctr"/>
            <a:lstStyle/>
            <a:p>
              <a:pPr algn="ctr">
                <a:defRPr/>
              </a:pPr>
              <a:r>
                <a:rPr lang="zh-CN" altLang="en-US" sz="4000" b="1" dirty="0">
                  <a:effectLst>
                    <a:outerShdw blurRad="38100" dist="38100" dir="2700000" algn="tl">
                      <a:srgbClr val="000000">
                        <a:alpha val="43137"/>
                      </a:srgbClr>
                    </a:outerShdw>
                  </a:effectLst>
                  <a:latin typeface="微软雅黑" pitchFamily="34" charset="-122"/>
                  <a:ea typeface="微软雅黑" pitchFamily="34" charset="-122"/>
                </a:rPr>
                <a:t>背景法规解读</a:t>
              </a:r>
            </a:p>
          </p:txBody>
        </p:sp>
      </p:grpSp>
      <p:sp>
        <p:nvSpPr>
          <p:cNvPr id="7" name="TextBox 6"/>
          <p:cNvSpPr txBox="1"/>
          <p:nvPr/>
        </p:nvSpPr>
        <p:spPr>
          <a:xfrm>
            <a:off x="0" y="6488668"/>
            <a:ext cx="571472" cy="369332"/>
          </a:xfrm>
          <a:prstGeom prst="rect">
            <a:avLst/>
          </a:prstGeom>
          <a:noFill/>
        </p:spPr>
        <p:txBody>
          <a:bodyPr wrap="square" rtlCol="0">
            <a:spAutoFit/>
          </a:bodyPr>
          <a:lstStyle/>
          <a:p>
            <a:r>
              <a:rPr lang="en-US" altLang="zh-CN" dirty="0" smtClean="0"/>
              <a:t>18</a:t>
            </a:r>
            <a:endParaRPr lang="zh-CN" altLang="en-US" dirty="0"/>
          </a:p>
        </p:txBody>
      </p:sp>
    </p:spTree>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488668"/>
            <a:ext cx="571472" cy="369332"/>
          </a:xfrm>
          <a:prstGeom prst="rect">
            <a:avLst/>
          </a:prstGeom>
          <a:noFill/>
        </p:spPr>
        <p:txBody>
          <a:bodyPr wrap="square" rtlCol="0">
            <a:spAutoFit/>
          </a:bodyPr>
          <a:lstStyle/>
          <a:p>
            <a:r>
              <a:rPr lang="en-US" altLang="zh-CN" dirty="0" smtClean="0"/>
              <a:t>19</a:t>
            </a:r>
            <a:endParaRPr lang="zh-CN" altLang="en-US" dirty="0"/>
          </a:p>
        </p:txBody>
      </p:sp>
      <p:graphicFrame>
        <p:nvGraphicFramePr>
          <p:cNvPr id="5" name="图示 4"/>
          <p:cNvGraphicFramePr/>
          <p:nvPr/>
        </p:nvGraphicFramePr>
        <p:xfrm>
          <a:off x="1214414" y="1779562"/>
          <a:ext cx="764386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2"/>
          <p:cNvSpPr txBox="1">
            <a:spLocks noChangeArrowheads="1"/>
          </p:cNvSpPr>
          <p:nvPr/>
        </p:nvSpPr>
        <p:spPr>
          <a:xfrm>
            <a:off x="1428728" y="1000108"/>
            <a:ext cx="1428760" cy="565150"/>
          </a:xfrm>
          <a:prstGeom prst="rect">
            <a:avLst/>
          </a:prstGeom>
        </p:spPr>
        <p:txBody>
          <a:bodyPr/>
          <a:lstStyle/>
          <a:p>
            <a:pPr eaLnBrk="0" hangingPunct="0">
              <a:defRPr/>
            </a:pPr>
            <a:r>
              <a:rPr lang="zh-CN" altLang="en-US" sz="3200" b="1" kern="0" dirty="0" smtClean="0">
                <a:latin typeface="微软雅黑" pitchFamily="34" charset="-122"/>
                <a:ea typeface="微软雅黑" pitchFamily="34" charset="-122"/>
                <a:cs typeface="+mj-cs"/>
              </a:rPr>
              <a:t>目录：</a:t>
            </a:r>
            <a:endParaRPr lang="zh-CN" altLang="en-US" sz="3200" b="1" kern="0" dirty="0">
              <a:latin typeface="微软雅黑" pitchFamily="34" charset="-122"/>
              <a:ea typeface="微软雅黑" pitchFamily="34" charset="-122"/>
              <a:cs typeface="+mj-cs"/>
            </a:endParaRPr>
          </a:p>
        </p:txBody>
      </p:sp>
    </p:spTree>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50502" y="857232"/>
            <a:ext cx="5136010" cy="962025"/>
            <a:chOff x="2122986" y="1643072"/>
            <a:chExt cx="5136010" cy="962025"/>
          </a:xfrm>
          <a:solidFill>
            <a:schemeClr val="tx1">
              <a:lumMod val="20000"/>
              <a:lumOff val="80000"/>
            </a:schemeClr>
          </a:solidFill>
        </p:grpSpPr>
        <p:sp>
          <p:nvSpPr>
            <p:cNvPr id="3" name="圆角矩形 2"/>
            <p:cNvSpPr/>
            <p:nvPr/>
          </p:nvSpPr>
          <p:spPr>
            <a:xfrm>
              <a:off x="2122986" y="1643072"/>
              <a:ext cx="5136010" cy="962025"/>
            </a:xfrm>
            <a:prstGeom prst="roundRect">
              <a:avLst/>
            </a:prstGeom>
            <a:grp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4" name="圆角矩形 4"/>
            <p:cNvSpPr/>
            <p:nvPr/>
          </p:nvSpPr>
          <p:spPr>
            <a:xfrm>
              <a:off x="2169948" y="1690034"/>
              <a:ext cx="5042086" cy="868101"/>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0" tIns="152400" rIns="152400" bIns="152400" spcCol="1270" anchor="ctr"/>
            <a:lstStyle/>
            <a:p>
              <a:pPr algn="ctr" defTabSz="1778000">
                <a:lnSpc>
                  <a:spcPct val="90000"/>
                </a:lnSpc>
                <a:spcAft>
                  <a:spcPct val="35000"/>
                </a:spcAft>
                <a:defRPr/>
              </a:pPr>
              <a:r>
                <a:rPr lang="zh-CN" altLang="en-US" sz="4000" b="1" dirty="0">
                  <a:effectLst>
                    <a:outerShdw blurRad="38100" dist="38100" dir="2700000" algn="tl">
                      <a:srgbClr val="000000">
                        <a:alpha val="43137"/>
                      </a:srgbClr>
                    </a:outerShdw>
                  </a:effectLst>
                  <a:latin typeface="微软雅黑" pitchFamily="34" charset="-122"/>
                  <a:ea typeface="微软雅黑" pitchFamily="34" charset="-122"/>
                </a:rPr>
                <a:t>会计实务</a:t>
              </a:r>
            </a:p>
          </p:txBody>
        </p:sp>
      </p:grpSp>
      <p:sp>
        <p:nvSpPr>
          <p:cNvPr id="5" name="矩形 4"/>
          <p:cNvSpPr/>
          <p:nvPr/>
        </p:nvSpPr>
        <p:spPr>
          <a:xfrm>
            <a:off x="1643081" y="2571744"/>
            <a:ext cx="5572125" cy="1747838"/>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pPr>
            <a:r>
              <a:rPr lang="zh-CN" altLang="en-US" sz="3200" b="1" dirty="0">
                <a:solidFill>
                  <a:srgbClr val="122B6A"/>
                </a:solidFill>
                <a:latin typeface="微软雅黑" pitchFamily="34" charset="-122"/>
                <a:ea typeface="微软雅黑" pitchFamily="34" charset="-122"/>
              </a:rPr>
              <a:t>  会计核算</a:t>
            </a:r>
            <a:endParaRPr lang="en-US" altLang="zh-CN" sz="3200" b="1" dirty="0">
              <a:solidFill>
                <a:srgbClr val="122B6A"/>
              </a:solidFill>
              <a:latin typeface="微软雅黑" pitchFamily="34" charset="-122"/>
              <a:ea typeface="微软雅黑" pitchFamily="34" charset="-122"/>
            </a:endParaRPr>
          </a:p>
          <a:p>
            <a:pPr marL="342900" indent="-342900" eaLnBrk="0" hangingPunct="0">
              <a:spcBef>
                <a:spcPct val="20000"/>
              </a:spcBef>
              <a:buClr>
                <a:schemeClr val="hlink"/>
              </a:buClr>
            </a:pPr>
            <a:endParaRPr lang="zh-CN" altLang="en-US" sz="3200" b="1" dirty="0">
              <a:solidFill>
                <a:srgbClr val="122B6A"/>
              </a:solidFill>
              <a:latin typeface="微软雅黑" pitchFamily="34" charset="-122"/>
              <a:ea typeface="微软雅黑" pitchFamily="34" charset="-122"/>
            </a:endParaRPr>
          </a:p>
          <a:p>
            <a:pPr marL="342900" indent="-342900" eaLnBrk="0" hangingPunct="0">
              <a:spcBef>
                <a:spcPct val="20000"/>
              </a:spcBef>
              <a:buClr>
                <a:schemeClr val="hlink"/>
              </a:buClr>
              <a:buFont typeface="Wingdings" pitchFamily="2" charset="2"/>
              <a:buChar char="Ø"/>
            </a:pPr>
            <a:r>
              <a:rPr lang="zh-CN" altLang="en-US" sz="3200" b="1" dirty="0">
                <a:solidFill>
                  <a:srgbClr val="122B6A"/>
                </a:solidFill>
                <a:latin typeface="微软雅黑" pitchFamily="34" charset="-122"/>
                <a:ea typeface="微软雅黑" pitchFamily="34" charset="-122"/>
              </a:rPr>
              <a:t>  现金流量表编制</a:t>
            </a:r>
          </a:p>
        </p:txBody>
      </p:sp>
      <p:sp>
        <p:nvSpPr>
          <p:cNvPr id="6" name="TextBox 5"/>
          <p:cNvSpPr txBox="1"/>
          <p:nvPr/>
        </p:nvSpPr>
        <p:spPr>
          <a:xfrm>
            <a:off x="0" y="6488668"/>
            <a:ext cx="571472" cy="369332"/>
          </a:xfrm>
          <a:prstGeom prst="rect">
            <a:avLst/>
          </a:prstGeom>
          <a:noFill/>
        </p:spPr>
        <p:txBody>
          <a:bodyPr wrap="square" rtlCol="0">
            <a:spAutoFit/>
          </a:bodyPr>
          <a:lstStyle/>
          <a:p>
            <a:r>
              <a:rPr lang="en-US" altLang="zh-CN" dirty="0" smtClean="0"/>
              <a:t>20</a:t>
            </a:r>
            <a:endParaRPr lang="zh-CN" altLang="en-US" dirty="0"/>
          </a:p>
        </p:txBody>
      </p:sp>
    </p:spTree>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142976" y="3143248"/>
            <a:ext cx="7429522" cy="2025650"/>
          </a:xfrm>
          <a:prstGeom prst="rect">
            <a:avLst/>
          </a:prstGeom>
        </p:spPr>
        <p:txBody>
          <a:bodyPr/>
          <a:lstStyle/>
          <a:p>
            <a:pPr marL="342900" indent="-342900" eaLnBrk="0" hangingPunct="0">
              <a:lnSpc>
                <a:spcPct val="90000"/>
              </a:lnSpc>
              <a:spcBef>
                <a:spcPct val="20000"/>
              </a:spcBef>
              <a:buClr>
                <a:schemeClr val="hlink"/>
              </a:buClr>
              <a:defRPr/>
            </a:pPr>
            <a:r>
              <a:rPr lang="zh-CN" altLang="en-US" sz="2800" kern="0" dirty="0">
                <a:latin typeface="微软雅黑" pitchFamily="34" charset="-122"/>
                <a:ea typeface="微软雅黑" pitchFamily="34" charset="-122"/>
              </a:rPr>
              <a:t>      </a:t>
            </a:r>
            <a:r>
              <a:rPr lang="zh-CN" altLang="en-US" sz="2800" kern="0" dirty="0" smtClean="0">
                <a:latin typeface="微软雅黑" pitchFamily="34" charset="-122"/>
                <a:ea typeface="微软雅黑" pitchFamily="34" charset="-122"/>
              </a:rPr>
              <a:t>小</a:t>
            </a:r>
            <a:r>
              <a:rPr lang="zh-CN" altLang="en-US" sz="2800" kern="0" dirty="0">
                <a:latin typeface="微软雅黑" pitchFamily="34" charset="-122"/>
                <a:ea typeface="微软雅黑" pitchFamily="34" charset="-122"/>
              </a:rPr>
              <a:t>企业会计要素计量属性为历史成本，</a:t>
            </a:r>
            <a:r>
              <a:rPr lang="zh-CN" altLang="en-US" sz="2800" kern="0" dirty="0" smtClean="0">
                <a:latin typeface="微软雅黑" pitchFamily="34" charset="-122"/>
                <a:ea typeface="微软雅黑" pitchFamily="34" charset="-122"/>
              </a:rPr>
              <a:t>会</a:t>
            </a:r>
            <a:endParaRPr lang="en-US" altLang="zh-CN" sz="2800" kern="0" dirty="0" smtClean="0">
              <a:latin typeface="微软雅黑" pitchFamily="34" charset="-122"/>
              <a:ea typeface="微软雅黑" pitchFamily="34" charset="-122"/>
            </a:endParaRPr>
          </a:p>
          <a:p>
            <a:pPr marL="342900" indent="-342900" eaLnBrk="0" hangingPunct="0">
              <a:lnSpc>
                <a:spcPct val="90000"/>
              </a:lnSpc>
              <a:spcBef>
                <a:spcPct val="20000"/>
              </a:spcBef>
              <a:buClr>
                <a:schemeClr val="hlink"/>
              </a:buClr>
              <a:defRPr/>
            </a:pPr>
            <a:r>
              <a:rPr lang="zh-CN" altLang="en-US" sz="2800" kern="0" dirty="0" smtClean="0">
                <a:latin typeface="微软雅黑" pitchFamily="34" charset="-122"/>
                <a:ea typeface="微软雅黑" pitchFamily="34" charset="-122"/>
              </a:rPr>
              <a:t>计</a:t>
            </a:r>
            <a:r>
              <a:rPr lang="zh-CN" altLang="en-US" sz="2800" kern="0" dirty="0">
                <a:latin typeface="微软雅黑" pitchFamily="34" charset="-122"/>
                <a:ea typeface="微软雅黑" pitchFamily="34" charset="-122"/>
              </a:rPr>
              <a:t>要素和以前一样</a:t>
            </a:r>
            <a:endParaRPr lang="en-US" altLang="zh-CN" sz="2800" kern="0" dirty="0">
              <a:latin typeface="微软雅黑" pitchFamily="34" charset="-122"/>
              <a:ea typeface="微软雅黑" pitchFamily="34" charset="-122"/>
            </a:endParaRPr>
          </a:p>
          <a:p>
            <a:pPr marL="342900" indent="-342900" eaLnBrk="0" hangingPunct="0">
              <a:lnSpc>
                <a:spcPct val="90000"/>
              </a:lnSpc>
              <a:spcBef>
                <a:spcPct val="20000"/>
              </a:spcBef>
              <a:buClr>
                <a:schemeClr val="hlink"/>
              </a:buClr>
              <a:defRPr/>
            </a:pPr>
            <a:endParaRPr lang="zh-CN" altLang="en-US" sz="2800" kern="0" dirty="0">
              <a:latin typeface="微软雅黑" pitchFamily="34" charset="-122"/>
              <a:ea typeface="微软雅黑" pitchFamily="34" charset="-122"/>
            </a:endParaRPr>
          </a:p>
          <a:p>
            <a:pPr marL="342900" indent="-342900" eaLnBrk="0" hangingPunct="0">
              <a:lnSpc>
                <a:spcPct val="90000"/>
              </a:lnSpc>
              <a:spcBef>
                <a:spcPct val="20000"/>
              </a:spcBef>
              <a:buClr>
                <a:schemeClr val="hlink"/>
              </a:buClr>
              <a:defRPr/>
            </a:pPr>
            <a:r>
              <a:rPr lang="zh-CN" altLang="en-US" sz="2800" kern="0" dirty="0">
                <a:latin typeface="微软雅黑" pitchFamily="34" charset="-122"/>
                <a:ea typeface="微软雅黑" pitchFamily="34" charset="-122"/>
              </a:rPr>
              <a:t>      </a:t>
            </a:r>
            <a:r>
              <a:rPr lang="zh-CN" altLang="en-US" sz="2800" kern="0" dirty="0" smtClean="0">
                <a:latin typeface="微软雅黑" pitchFamily="34" charset="-122"/>
                <a:ea typeface="微软雅黑" pitchFamily="34" charset="-122"/>
              </a:rPr>
              <a:t> </a:t>
            </a:r>
            <a:r>
              <a:rPr lang="zh-CN" altLang="en-US" sz="2800" kern="0" dirty="0">
                <a:latin typeface="微软雅黑" pitchFamily="34" charset="-122"/>
                <a:ea typeface="微软雅黑" pitchFamily="34" charset="-122"/>
              </a:rPr>
              <a:t>资产</a:t>
            </a:r>
            <a:r>
              <a:rPr lang="en-US" altLang="zh-CN" sz="2800" kern="0" dirty="0">
                <a:latin typeface="微软雅黑" pitchFamily="34" charset="-122"/>
                <a:ea typeface="微软雅黑" pitchFamily="34" charset="-122"/>
              </a:rPr>
              <a:t>=</a:t>
            </a:r>
            <a:r>
              <a:rPr lang="zh-CN" altLang="en-US" sz="2800" kern="0" dirty="0">
                <a:latin typeface="微软雅黑" pitchFamily="34" charset="-122"/>
                <a:ea typeface="微软雅黑" pitchFamily="34" charset="-122"/>
              </a:rPr>
              <a:t>负债</a:t>
            </a:r>
            <a:r>
              <a:rPr lang="en-US" altLang="zh-CN" sz="2800" kern="0" dirty="0">
                <a:latin typeface="微软雅黑" pitchFamily="34" charset="-122"/>
                <a:ea typeface="微软雅黑" pitchFamily="34" charset="-122"/>
              </a:rPr>
              <a:t>+</a:t>
            </a:r>
            <a:r>
              <a:rPr lang="zh-CN" altLang="en-US" sz="2800" kern="0" dirty="0">
                <a:latin typeface="微软雅黑" pitchFamily="34" charset="-122"/>
                <a:ea typeface="微软雅黑" pitchFamily="34" charset="-122"/>
              </a:rPr>
              <a:t>所有者权益  收入</a:t>
            </a:r>
            <a:r>
              <a:rPr lang="en-US" altLang="zh-CN" sz="2800" kern="0" dirty="0">
                <a:latin typeface="微软雅黑" pitchFamily="34" charset="-122"/>
                <a:ea typeface="微软雅黑" pitchFamily="34" charset="-122"/>
              </a:rPr>
              <a:t>-</a:t>
            </a:r>
            <a:r>
              <a:rPr lang="zh-CN" altLang="en-US" sz="2800" kern="0" dirty="0">
                <a:latin typeface="微软雅黑" pitchFamily="34" charset="-122"/>
                <a:ea typeface="微软雅黑" pitchFamily="34" charset="-122"/>
              </a:rPr>
              <a:t>费用</a:t>
            </a:r>
            <a:r>
              <a:rPr lang="en-US" altLang="zh-CN" sz="2800" kern="0" dirty="0">
                <a:latin typeface="微软雅黑" pitchFamily="34" charset="-122"/>
                <a:ea typeface="微软雅黑" pitchFamily="34" charset="-122"/>
              </a:rPr>
              <a:t>=</a:t>
            </a:r>
            <a:r>
              <a:rPr lang="zh-CN" altLang="en-US" sz="2800" kern="0" dirty="0">
                <a:latin typeface="微软雅黑" pitchFamily="34" charset="-122"/>
                <a:ea typeface="微软雅黑" pitchFamily="34" charset="-122"/>
              </a:rPr>
              <a:t>利润</a:t>
            </a:r>
          </a:p>
        </p:txBody>
      </p:sp>
      <p:grpSp>
        <p:nvGrpSpPr>
          <p:cNvPr id="22531" name="组合 2"/>
          <p:cNvGrpSpPr>
            <a:grpSpLocks/>
          </p:cNvGrpSpPr>
          <p:nvPr/>
        </p:nvGrpSpPr>
        <p:grpSpPr bwMode="auto">
          <a:xfrm>
            <a:off x="1079511" y="1038215"/>
            <a:ext cx="5135563" cy="962025"/>
            <a:chOff x="2122986" y="1643072"/>
            <a:chExt cx="5136010" cy="962025"/>
          </a:xfrm>
        </p:grpSpPr>
        <p:sp>
          <p:nvSpPr>
            <p:cNvPr id="4" name="圆角矩形 3"/>
            <p:cNvSpPr/>
            <p:nvPr/>
          </p:nvSpPr>
          <p:spPr>
            <a:xfrm>
              <a:off x="2122986" y="1643072"/>
              <a:ext cx="5136010" cy="962025"/>
            </a:xfrm>
            <a:prstGeom prst="roundRect">
              <a:avLst/>
            </a:prstGeom>
            <a:solidFill>
              <a:schemeClr val="tx2">
                <a:lumMod val="40000"/>
                <a:lumOff val="6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5" name="圆角矩形 4"/>
            <p:cNvSpPr/>
            <p:nvPr/>
          </p:nvSpPr>
          <p:spPr>
            <a:xfrm>
              <a:off x="2170615" y="1690697"/>
              <a:ext cx="5040752" cy="86677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0" tIns="152400" rIns="152400" bIns="152400" spcCol="1270" anchor="ctr"/>
            <a:lstStyle/>
            <a:p>
              <a:pPr algn="ctr" defTabSz="1778000">
                <a:lnSpc>
                  <a:spcPct val="90000"/>
                </a:lnSpc>
                <a:spcAft>
                  <a:spcPct val="35000"/>
                </a:spcAft>
                <a:defRPr/>
              </a:pPr>
              <a:r>
                <a:rPr lang="zh-CN" altLang="en-US" sz="4000" b="1" dirty="0">
                  <a:effectLst>
                    <a:outerShdw blurRad="38100" dist="38100" dir="2700000" algn="tl">
                      <a:srgbClr val="000000">
                        <a:alpha val="43137"/>
                      </a:srgbClr>
                    </a:outerShdw>
                  </a:effectLst>
                  <a:latin typeface="微软雅黑" pitchFamily="34" charset="-122"/>
                  <a:ea typeface="微软雅黑" pitchFamily="34" charset="-122"/>
                </a:rPr>
                <a:t>会计实务</a:t>
              </a:r>
            </a:p>
          </p:txBody>
        </p:sp>
      </p:grpSp>
      <p:sp>
        <p:nvSpPr>
          <p:cNvPr id="6" name="矩形 5"/>
          <p:cNvSpPr/>
          <p:nvPr/>
        </p:nvSpPr>
        <p:spPr>
          <a:xfrm>
            <a:off x="1071577" y="2357438"/>
            <a:ext cx="5572125" cy="579437"/>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pPr>
            <a:r>
              <a:rPr lang="zh-CN" altLang="en-US" sz="3200" b="1" dirty="0">
                <a:solidFill>
                  <a:srgbClr val="122B6A"/>
                </a:solidFill>
                <a:latin typeface="微软雅黑" pitchFamily="34" charset="-122"/>
                <a:ea typeface="微软雅黑" pitchFamily="34" charset="-122"/>
              </a:rPr>
              <a:t>  会计核算</a:t>
            </a:r>
            <a:endParaRPr lang="en-US" altLang="zh-CN" sz="3200" b="1" dirty="0">
              <a:solidFill>
                <a:srgbClr val="122B6A"/>
              </a:solidFill>
              <a:latin typeface="微软雅黑" pitchFamily="34" charset="-122"/>
              <a:ea typeface="微软雅黑" pitchFamily="34" charset="-122"/>
            </a:endParaRPr>
          </a:p>
        </p:txBody>
      </p:sp>
      <p:sp>
        <p:nvSpPr>
          <p:cNvPr id="7" name="TextBox 6"/>
          <p:cNvSpPr txBox="1"/>
          <p:nvPr/>
        </p:nvSpPr>
        <p:spPr>
          <a:xfrm>
            <a:off x="0" y="6488668"/>
            <a:ext cx="571472" cy="369332"/>
          </a:xfrm>
          <a:prstGeom prst="rect">
            <a:avLst/>
          </a:prstGeom>
          <a:noFill/>
        </p:spPr>
        <p:txBody>
          <a:bodyPr wrap="square" rtlCol="0">
            <a:spAutoFit/>
          </a:bodyPr>
          <a:lstStyle/>
          <a:p>
            <a:r>
              <a:rPr lang="en-US" altLang="zh-CN" dirty="0" smtClean="0"/>
              <a:t>21</a:t>
            </a:r>
            <a:endParaRPr lang="zh-CN" altLang="en-US" dirty="0"/>
          </a:p>
        </p:txBody>
      </p:sp>
    </p:spTree>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0095" y="3714752"/>
            <a:ext cx="8643937" cy="1428750"/>
          </a:xfrm>
          <a:prstGeom prst="rect">
            <a:avLst/>
          </a:prstGeom>
        </p:spPr>
        <p:txBody>
          <a:bodyPr>
            <a:spAutoFit/>
          </a:bodyPr>
          <a:lstStyle/>
          <a:p>
            <a:pPr marL="1714500" lvl="3" indent="-342900" eaLnBrk="0" hangingPunct="0">
              <a:lnSpc>
                <a:spcPct val="90000"/>
              </a:lnSpc>
              <a:spcBef>
                <a:spcPct val="20000"/>
              </a:spcBef>
              <a:buClr>
                <a:schemeClr val="hlink"/>
              </a:buClr>
              <a:defRPr/>
            </a:pPr>
            <a:r>
              <a:rPr lang="en-US" altLang="zh-CN" sz="2800" kern="0" dirty="0">
                <a:latin typeface="微软雅黑" pitchFamily="34" charset="-122"/>
                <a:ea typeface="微软雅黑" pitchFamily="34" charset="-122"/>
              </a:rPr>
              <a:t>1</a:t>
            </a:r>
            <a:r>
              <a:rPr lang="zh-CN" altLang="en-US" sz="2800" kern="0" dirty="0">
                <a:latin typeface="微软雅黑" pitchFamily="34" charset="-122"/>
                <a:ea typeface="微软雅黑" pitchFamily="34" charset="-122"/>
              </a:rPr>
              <a:t>、记账凭证账务处理程序</a:t>
            </a:r>
          </a:p>
          <a:p>
            <a:pPr marL="1714500" lvl="3" indent="-342900" eaLnBrk="0" hangingPunct="0">
              <a:lnSpc>
                <a:spcPct val="90000"/>
              </a:lnSpc>
              <a:spcBef>
                <a:spcPct val="20000"/>
              </a:spcBef>
              <a:buClr>
                <a:schemeClr val="hlink"/>
              </a:buClr>
              <a:defRPr/>
            </a:pPr>
            <a:r>
              <a:rPr lang="en-US" altLang="zh-CN" sz="2800" kern="0" dirty="0">
                <a:latin typeface="微软雅黑" pitchFamily="34" charset="-122"/>
                <a:ea typeface="微软雅黑" pitchFamily="34" charset="-122"/>
              </a:rPr>
              <a:t>2</a:t>
            </a:r>
            <a:r>
              <a:rPr lang="zh-CN" altLang="en-US" sz="2800" kern="0" dirty="0">
                <a:latin typeface="微软雅黑" pitchFamily="34" charset="-122"/>
                <a:ea typeface="微软雅黑" pitchFamily="34" charset="-122"/>
              </a:rPr>
              <a:t>、汇总记账凭证账务处理程序</a:t>
            </a:r>
            <a:endParaRPr lang="en-US" altLang="zh-CN" sz="2800" kern="0" dirty="0">
              <a:latin typeface="微软雅黑" pitchFamily="34" charset="-122"/>
              <a:ea typeface="微软雅黑" pitchFamily="34" charset="-122"/>
            </a:endParaRPr>
          </a:p>
          <a:p>
            <a:pPr marL="1714500" lvl="3" indent="-342900" eaLnBrk="0" hangingPunct="0">
              <a:lnSpc>
                <a:spcPct val="90000"/>
              </a:lnSpc>
              <a:spcBef>
                <a:spcPct val="20000"/>
              </a:spcBef>
              <a:buClr>
                <a:schemeClr val="hlink"/>
              </a:buClr>
              <a:defRPr/>
            </a:pPr>
            <a:r>
              <a:rPr lang="en-US" altLang="zh-CN" sz="2800" kern="0" dirty="0">
                <a:latin typeface="微软雅黑" pitchFamily="34" charset="-122"/>
                <a:ea typeface="微软雅黑" pitchFamily="34" charset="-122"/>
              </a:rPr>
              <a:t>3</a:t>
            </a:r>
            <a:r>
              <a:rPr lang="zh-CN" altLang="en-US" sz="2800" kern="0" dirty="0">
                <a:latin typeface="微软雅黑" pitchFamily="34" charset="-122"/>
                <a:ea typeface="微软雅黑" pitchFamily="34" charset="-122"/>
              </a:rPr>
              <a:t>、科目汇总表账务处理程序</a:t>
            </a:r>
          </a:p>
        </p:txBody>
      </p:sp>
      <p:sp>
        <p:nvSpPr>
          <p:cNvPr id="3" name="矩形 2"/>
          <p:cNvSpPr/>
          <p:nvPr/>
        </p:nvSpPr>
        <p:spPr>
          <a:xfrm>
            <a:off x="1000129" y="2714620"/>
            <a:ext cx="7715275" cy="860425"/>
          </a:xfrm>
          <a:prstGeom prst="rect">
            <a:avLst/>
          </a:prstGeom>
        </p:spPr>
        <p:txBody>
          <a:bodyPr wrap="square">
            <a:spAutoFit/>
          </a:bodyPr>
          <a:lstStyle/>
          <a:p>
            <a:pPr marL="342900" indent="-342900" eaLnBrk="0" hangingPunct="0">
              <a:lnSpc>
                <a:spcPct val="90000"/>
              </a:lnSpc>
              <a:spcBef>
                <a:spcPct val="20000"/>
              </a:spcBef>
              <a:buClr>
                <a:schemeClr val="hlink"/>
              </a:buClr>
            </a:pPr>
            <a:r>
              <a:rPr lang="zh-CN" altLang="en-US" sz="2800" dirty="0">
                <a:latin typeface="微软雅黑" pitchFamily="34" charset="-122"/>
                <a:ea typeface="微软雅黑" pitchFamily="34" charset="-122"/>
              </a:rPr>
              <a:t>     小企业会计核算的基本程序和核算方法理论上常用的账务处理程序有 ：</a:t>
            </a:r>
            <a:endParaRPr lang="en-US" altLang="zh-CN" sz="2800" dirty="0">
              <a:latin typeface="微软雅黑" pitchFamily="34" charset="-122"/>
              <a:ea typeface="微软雅黑" pitchFamily="34" charset="-122"/>
            </a:endParaRPr>
          </a:p>
        </p:txBody>
      </p:sp>
      <p:grpSp>
        <p:nvGrpSpPr>
          <p:cNvPr id="23556" name="组合 3"/>
          <p:cNvGrpSpPr>
            <a:grpSpLocks/>
          </p:cNvGrpSpPr>
          <p:nvPr/>
        </p:nvGrpSpPr>
        <p:grpSpPr bwMode="auto">
          <a:xfrm>
            <a:off x="1071538" y="928670"/>
            <a:ext cx="5135563" cy="962025"/>
            <a:chOff x="2122986" y="1643072"/>
            <a:chExt cx="5136010" cy="962025"/>
          </a:xfrm>
        </p:grpSpPr>
        <p:sp>
          <p:nvSpPr>
            <p:cNvPr id="5" name="圆角矩形 4"/>
            <p:cNvSpPr/>
            <p:nvPr/>
          </p:nvSpPr>
          <p:spPr>
            <a:xfrm>
              <a:off x="2122986" y="1643072"/>
              <a:ext cx="5136010" cy="962025"/>
            </a:xfrm>
            <a:prstGeom prst="roundRect">
              <a:avLst/>
            </a:prstGeom>
            <a:solidFill>
              <a:schemeClr val="tx2">
                <a:lumMod val="40000"/>
                <a:lumOff val="6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6" name="圆角矩形 4"/>
            <p:cNvSpPr/>
            <p:nvPr/>
          </p:nvSpPr>
          <p:spPr>
            <a:xfrm>
              <a:off x="2170615" y="1690697"/>
              <a:ext cx="5040752" cy="86677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0" tIns="152400" rIns="152400" bIns="152400" spcCol="1270" anchor="ctr"/>
            <a:lstStyle/>
            <a:p>
              <a:pPr algn="ctr" defTabSz="1778000">
                <a:lnSpc>
                  <a:spcPct val="90000"/>
                </a:lnSpc>
                <a:spcAft>
                  <a:spcPct val="35000"/>
                </a:spcAft>
                <a:defRPr/>
              </a:pPr>
              <a:r>
                <a:rPr lang="zh-CN" altLang="en-US" sz="4000" b="1" dirty="0">
                  <a:effectLst>
                    <a:outerShdw blurRad="38100" dist="38100" dir="2700000" algn="tl">
                      <a:srgbClr val="000000">
                        <a:alpha val="43137"/>
                      </a:srgbClr>
                    </a:outerShdw>
                  </a:effectLst>
                  <a:latin typeface="微软雅黑" pitchFamily="34" charset="-122"/>
                  <a:ea typeface="微软雅黑" pitchFamily="34" charset="-122"/>
                </a:rPr>
                <a:t>会计实务</a:t>
              </a:r>
            </a:p>
          </p:txBody>
        </p:sp>
      </p:grpSp>
      <p:sp>
        <p:nvSpPr>
          <p:cNvPr id="7" name="矩形 6"/>
          <p:cNvSpPr/>
          <p:nvPr/>
        </p:nvSpPr>
        <p:spPr>
          <a:xfrm>
            <a:off x="857253" y="5357827"/>
            <a:ext cx="7929589" cy="64633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342900" indent="-342900" algn="ctr" eaLnBrk="0" hangingPunct="0">
              <a:lnSpc>
                <a:spcPct val="90000"/>
              </a:lnSpc>
              <a:spcBef>
                <a:spcPct val="20000"/>
              </a:spcBef>
              <a:buClr>
                <a:schemeClr val="hlink"/>
              </a:buClr>
              <a:defRPr/>
            </a:pPr>
            <a:r>
              <a:rPr lang="zh-CN" altLang="en-US" kern="0" dirty="0">
                <a:latin typeface="微软雅黑" pitchFamily="34" charset="-122"/>
                <a:ea typeface="微软雅黑" pitchFamily="34" charset="-122"/>
              </a:rPr>
              <a:t>小企业理论上是采用第一种，结合实际情况采用第三种</a:t>
            </a:r>
          </a:p>
          <a:p>
            <a:pPr marL="342900" indent="-342900" algn="ctr" eaLnBrk="0" hangingPunct="0">
              <a:lnSpc>
                <a:spcPct val="90000"/>
              </a:lnSpc>
              <a:spcBef>
                <a:spcPct val="20000"/>
              </a:spcBef>
              <a:buClr>
                <a:schemeClr val="hlink"/>
              </a:buClr>
              <a:defRPr/>
            </a:pPr>
            <a:r>
              <a:rPr lang="zh-CN" altLang="en-US" kern="0" dirty="0">
                <a:latin typeface="微软雅黑" pitchFamily="34" charset="-122"/>
                <a:ea typeface="微软雅黑" pitchFamily="34" charset="-122"/>
              </a:rPr>
              <a:t>小企业会计核算较为简便</a:t>
            </a:r>
          </a:p>
        </p:txBody>
      </p:sp>
      <p:sp>
        <p:nvSpPr>
          <p:cNvPr id="8" name="矩形 7"/>
          <p:cNvSpPr/>
          <p:nvPr/>
        </p:nvSpPr>
        <p:spPr>
          <a:xfrm>
            <a:off x="1071565" y="2071678"/>
            <a:ext cx="4357691" cy="579437"/>
          </a:xfrm>
          <a:prstGeom prst="rect">
            <a:avLst/>
          </a:prstGeom>
        </p:spPr>
        <p:txBody>
          <a:bodyPr wrap="square">
            <a:spAutoFit/>
          </a:bodyPr>
          <a:lstStyle/>
          <a:p>
            <a:pPr marL="342900" indent="-342900" eaLnBrk="0" hangingPunct="0">
              <a:spcBef>
                <a:spcPct val="20000"/>
              </a:spcBef>
              <a:buClr>
                <a:schemeClr val="hlink"/>
              </a:buClr>
              <a:buFont typeface="Wingdings" pitchFamily="2" charset="2"/>
              <a:buChar char="Ø"/>
            </a:pPr>
            <a:r>
              <a:rPr lang="zh-CN" altLang="en-US" sz="3200" b="1" dirty="0">
                <a:solidFill>
                  <a:srgbClr val="122B6A"/>
                </a:solidFill>
                <a:latin typeface="微软雅黑" pitchFamily="34" charset="-122"/>
                <a:ea typeface="微软雅黑" pitchFamily="34" charset="-122"/>
              </a:rPr>
              <a:t>  会计核算</a:t>
            </a:r>
            <a:endParaRPr lang="en-US" altLang="zh-CN" sz="3200" b="1" dirty="0">
              <a:solidFill>
                <a:srgbClr val="122B6A"/>
              </a:solidFill>
              <a:latin typeface="微软雅黑" pitchFamily="34" charset="-122"/>
              <a:ea typeface="微软雅黑" pitchFamily="34" charset="-122"/>
            </a:endParaRPr>
          </a:p>
        </p:txBody>
      </p:sp>
      <p:sp>
        <p:nvSpPr>
          <p:cNvPr id="9" name="TextBox 8"/>
          <p:cNvSpPr txBox="1"/>
          <p:nvPr/>
        </p:nvSpPr>
        <p:spPr>
          <a:xfrm>
            <a:off x="0" y="6488668"/>
            <a:ext cx="571472" cy="369332"/>
          </a:xfrm>
          <a:prstGeom prst="rect">
            <a:avLst/>
          </a:prstGeom>
          <a:noFill/>
        </p:spPr>
        <p:txBody>
          <a:bodyPr wrap="square" rtlCol="0">
            <a:spAutoFit/>
          </a:bodyPr>
          <a:lstStyle/>
          <a:p>
            <a:r>
              <a:rPr lang="en-US" altLang="zh-CN" dirty="0" smtClean="0"/>
              <a:t>22</a:t>
            </a:r>
            <a:endParaRPr lang="zh-CN" altLang="en-US" dirty="0"/>
          </a:p>
        </p:txBody>
      </p:sp>
    </p:spTree>
  </p:cSld>
  <p:clrMapOvr>
    <a:masterClrMapping/>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79064" y="895339"/>
            <a:ext cx="5136010" cy="962025"/>
            <a:chOff x="2122986" y="1643072"/>
            <a:chExt cx="5136010" cy="962025"/>
          </a:xfrm>
          <a:solidFill>
            <a:schemeClr val="tx1">
              <a:lumMod val="20000"/>
              <a:lumOff val="80000"/>
            </a:schemeClr>
          </a:solidFill>
        </p:grpSpPr>
        <p:sp>
          <p:nvSpPr>
            <p:cNvPr id="3" name="圆角矩形 2"/>
            <p:cNvSpPr/>
            <p:nvPr/>
          </p:nvSpPr>
          <p:spPr>
            <a:xfrm>
              <a:off x="2122986" y="1643072"/>
              <a:ext cx="5136010" cy="962025"/>
            </a:xfrm>
            <a:prstGeom prst="roundRect">
              <a:avLst/>
            </a:prstGeom>
            <a:grp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4" name="圆角矩形 4"/>
            <p:cNvSpPr/>
            <p:nvPr/>
          </p:nvSpPr>
          <p:spPr>
            <a:xfrm>
              <a:off x="2169948" y="1690034"/>
              <a:ext cx="5042086" cy="868101"/>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0" tIns="152400" rIns="152400" bIns="152400" spcCol="1270" anchor="ctr"/>
            <a:lstStyle/>
            <a:p>
              <a:pPr algn="ctr" defTabSz="1778000">
                <a:lnSpc>
                  <a:spcPct val="90000"/>
                </a:lnSpc>
                <a:spcAft>
                  <a:spcPct val="35000"/>
                </a:spcAft>
                <a:defRPr/>
              </a:pPr>
              <a:r>
                <a:rPr lang="zh-CN" altLang="en-US" sz="4000" b="1" dirty="0">
                  <a:effectLst>
                    <a:outerShdw blurRad="38100" dist="38100" dir="2700000" algn="tl">
                      <a:srgbClr val="000000">
                        <a:alpha val="43137"/>
                      </a:srgbClr>
                    </a:outerShdw>
                  </a:effectLst>
                  <a:latin typeface="微软雅黑" pitchFamily="34" charset="-122"/>
                  <a:ea typeface="微软雅黑" pitchFamily="34" charset="-122"/>
                </a:rPr>
                <a:t>会计实务</a:t>
              </a:r>
            </a:p>
          </p:txBody>
        </p:sp>
      </p:grpSp>
      <p:sp>
        <p:nvSpPr>
          <p:cNvPr id="5" name="矩形 4"/>
          <p:cNvSpPr/>
          <p:nvPr/>
        </p:nvSpPr>
        <p:spPr>
          <a:xfrm>
            <a:off x="1071577" y="2143116"/>
            <a:ext cx="5572125" cy="579437"/>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pPr>
            <a:r>
              <a:rPr lang="zh-CN" altLang="en-US" sz="3200" b="1" dirty="0">
                <a:solidFill>
                  <a:srgbClr val="122B6A"/>
                </a:solidFill>
                <a:latin typeface="微软雅黑" pitchFamily="34" charset="-122"/>
                <a:ea typeface="微软雅黑" pitchFamily="34" charset="-122"/>
              </a:rPr>
              <a:t>会计核算</a:t>
            </a:r>
            <a:endParaRPr lang="en-US" altLang="zh-CN" sz="3200" b="1" dirty="0">
              <a:solidFill>
                <a:srgbClr val="122B6A"/>
              </a:solidFill>
              <a:latin typeface="微软雅黑" pitchFamily="34" charset="-122"/>
              <a:ea typeface="微软雅黑" pitchFamily="34" charset="-122"/>
            </a:endParaRPr>
          </a:p>
        </p:txBody>
      </p:sp>
      <p:sp>
        <p:nvSpPr>
          <p:cNvPr id="6" name="Rectangle 3"/>
          <p:cNvSpPr txBox="1">
            <a:spLocks noChangeArrowheads="1"/>
          </p:cNvSpPr>
          <p:nvPr/>
        </p:nvSpPr>
        <p:spPr>
          <a:xfrm>
            <a:off x="3000375" y="3429000"/>
            <a:ext cx="3871913" cy="857250"/>
          </a:xfrm>
          <a:prstGeom prst="rect">
            <a:avLst/>
          </a:prstGeom>
        </p:spPr>
        <p:txBody>
          <a:bodyPr/>
          <a:lstStyle/>
          <a:p>
            <a:pPr marL="342900" indent="-342900" eaLnBrk="0" hangingPunct="0">
              <a:lnSpc>
                <a:spcPct val="80000"/>
              </a:lnSpc>
              <a:spcBef>
                <a:spcPct val="20000"/>
              </a:spcBef>
              <a:buClr>
                <a:schemeClr val="hlink"/>
              </a:buClr>
              <a:defRPr/>
            </a:pPr>
            <a:r>
              <a:rPr lang="en-US" altLang="zh-CN" sz="2800" b="1" kern="0" dirty="0">
                <a:latin typeface="微软雅黑" pitchFamily="34" charset="-122"/>
                <a:ea typeface="微软雅黑" pitchFamily="34" charset="-122"/>
              </a:rPr>
              <a:t>1</a:t>
            </a:r>
            <a:r>
              <a:rPr lang="zh-CN" altLang="en-US" sz="2800" b="1" kern="0" dirty="0">
                <a:latin typeface="微软雅黑" pitchFamily="34" charset="-122"/>
                <a:ea typeface="微软雅黑" pitchFamily="34" charset="-122"/>
              </a:rPr>
              <a:t>、工资的核算</a:t>
            </a:r>
          </a:p>
        </p:txBody>
      </p:sp>
      <p:sp>
        <p:nvSpPr>
          <p:cNvPr id="7" name="TextBox 6"/>
          <p:cNvSpPr txBox="1"/>
          <p:nvPr/>
        </p:nvSpPr>
        <p:spPr>
          <a:xfrm>
            <a:off x="0" y="6488668"/>
            <a:ext cx="571472" cy="369332"/>
          </a:xfrm>
          <a:prstGeom prst="rect">
            <a:avLst/>
          </a:prstGeom>
          <a:noFill/>
        </p:spPr>
        <p:txBody>
          <a:bodyPr wrap="square" rtlCol="0">
            <a:spAutoFit/>
          </a:bodyPr>
          <a:lstStyle/>
          <a:p>
            <a:r>
              <a:rPr lang="en-US" altLang="zh-CN" dirty="0" smtClean="0"/>
              <a:t>23</a:t>
            </a:r>
            <a:endParaRPr lang="zh-CN" altLang="en-US" dirty="0"/>
          </a:p>
        </p:txBody>
      </p:sp>
    </p:spTree>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85852" y="1500174"/>
            <a:ext cx="6858048" cy="445044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342900" indent="-342900" eaLnBrk="0" hangingPunct="0">
              <a:lnSpc>
                <a:spcPct val="80000"/>
              </a:lnSpc>
              <a:spcBef>
                <a:spcPct val="20000"/>
              </a:spcBef>
              <a:buClr>
                <a:schemeClr val="hlink"/>
              </a:buClr>
            </a:pPr>
            <a:endParaRPr lang="en-US" altLang="zh-CN" sz="2400" dirty="0" smtClean="0">
              <a:solidFill>
                <a:srgbClr val="17347D"/>
              </a:solidFill>
              <a:latin typeface="微软雅黑" pitchFamily="34" charset="-122"/>
              <a:ea typeface="微软雅黑" pitchFamily="34" charset="-122"/>
            </a:endParaRPr>
          </a:p>
          <a:p>
            <a:pPr marL="342900" indent="-342900" eaLnBrk="0" hangingPunct="0">
              <a:lnSpc>
                <a:spcPct val="80000"/>
              </a:lnSpc>
              <a:spcBef>
                <a:spcPct val="20000"/>
              </a:spcBef>
              <a:buClr>
                <a:schemeClr val="hlink"/>
              </a:buClr>
            </a:pPr>
            <a:r>
              <a:rPr lang="zh-CN" altLang="en-US" sz="2400" dirty="0" smtClean="0">
                <a:solidFill>
                  <a:srgbClr val="17347D"/>
                </a:solidFill>
                <a:latin typeface="微软雅黑" pitchFamily="34" charset="-122"/>
                <a:ea typeface="微软雅黑" pitchFamily="34" charset="-122"/>
              </a:rPr>
              <a:t>计</a:t>
            </a:r>
            <a:r>
              <a:rPr lang="zh-CN" altLang="en-US" sz="2400" dirty="0">
                <a:solidFill>
                  <a:srgbClr val="17347D"/>
                </a:solidFill>
                <a:latin typeface="微软雅黑" pitchFamily="34" charset="-122"/>
                <a:ea typeface="微软雅黑" pitchFamily="34" charset="-122"/>
              </a:rPr>
              <a:t>提时 </a:t>
            </a:r>
          </a:p>
          <a:p>
            <a:pPr marL="1257300" lvl="2" indent="-342900" eaLnBrk="0" hangingPunct="0">
              <a:lnSpc>
                <a:spcPct val="80000"/>
              </a:lnSpc>
              <a:spcBef>
                <a:spcPct val="20000"/>
              </a:spcBef>
              <a:buClr>
                <a:schemeClr val="hlink"/>
              </a:buClr>
            </a:pPr>
            <a:r>
              <a:rPr lang="zh-CN" altLang="en-US" sz="2400" dirty="0" smtClean="0">
                <a:solidFill>
                  <a:srgbClr val="17347D"/>
                </a:solidFill>
                <a:latin typeface="微软雅黑" pitchFamily="34" charset="-122"/>
                <a:ea typeface="微软雅黑" pitchFamily="34" charset="-122"/>
              </a:rPr>
              <a:t>借</a:t>
            </a:r>
            <a:r>
              <a:rPr lang="zh-CN" altLang="en-US" sz="2400" dirty="0">
                <a:solidFill>
                  <a:srgbClr val="17347D"/>
                </a:solidFill>
                <a:latin typeface="微软雅黑" pitchFamily="34" charset="-122"/>
                <a:ea typeface="微软雅黑" pitchFamily="34" charset="-122"/>
              </a:rPr>
              <a:t>：生产成本</a:t>
            </a:r>
            <a:r>
              <a:rPr lang="en-US" altLang="zh-CN" sz="2400" dirty="0">
                <a:solidFill>
                  <a:srgbClr val="17347D"/>
                </a:solidFill>
                <a:latin typeface="微软雅黑" pitchFamily="34" charset="-122"/>
                <a:ea typeface="微软雅黑" pitchFamily="34" charset="-122"/>
              </a:rPr>
              <a:t>/</a:t>
            </a:r>
            <a:r>
              <a:rPr lang="zh-CN" altLang="en-US" sz="2400" dirty="0">
                <a:solidFill>
                  <a:srgbClr val="17347D"/>
                </a:solidFill>
                <a:latin typeface="微软雅黑" pitchFamily="34" charset="-122"/>
                <a:ea typeface="微软雅黑" pitchFamily="34" charset="-122"/>
              </a:rPr>
              <a:t>制造费用</a:t>
            </a:r>
            <a:r>
              <a:rPr lang="en-US" altLang="zh-CN" sz="2400" dirty="0">
                <a:solidFill>
                  <a:srgbClr val="17347D"/>
                </a:solidFill>
                <a:latin typeface="微软雅黑" pitchFamily="34" charset="-122"/>
                <a:ea typeface="微软雅黑" pitchFamily="34" charset="-122"/>
              </a:rPr>
              <a:t>/</a:t>
            </a:r>
            <a:r>
              <a:rPr lang="zh-CN" altLang="en-US" sz="2400" dirty="0">
                <a:solidFill>
                  <a:srgbClr val="17347D"/>
                </a:solidFill>
                <a:latin typeface="微软雅黑" pitchFamily="34" charset="-122"/>
                <a:ea typeface="微软雅黑" pitchFamily="34" charset="-122"/>
              </a:rPr>
              <a:t>管理费用</a:t>
            </a:r>
          </a:p>
          <a:p>
            <a:pPr marL="1257300" lvl="2" indent="-342900" eaLnBrk="0" hangingPunct="0">
              <a:lnSpc>
                <a:spcPct val="80000"/>
              </a:lnSpc>
              <a:spcBef>
                <a:spcPct val="20000"/>
              </a:spcBef>
              <a:buClr>
                <a:schemeClr val="hlink"/>
              </a:buClr>
            </a:pPr>
            <a:r>
              <a:rPr lang="zh-CN" altLang="en-US" sz="2400" dirty="0" smtClean="0">
                <a:solidFill>
                  <a:srgbClr val="17347D"/>
                </a:solidFill>
                <a:latin typeface="微软雅黑" pitchFamily="34" charset="-122"/>
                <a:ea typeface="微软雅黑" pitchFamily="34" charset="-122"/>
              </a:rPr>
              <a:t>   贷</a:t>
            </a:r>
            <a:r>
              <a:rPr lang="zh-CN" altLang="en-US" sz="2400" dirty="0">
                <a:solidFill>
                  <a:srgbClr val="17347D"/>
                </a:solidFill>
                <a:latin typeface="微软雅黑" pitchFamily="34" charset="-122"/>
                <a:ea typeface="微软雅黑" pitchFamily="34" charset="-122"/>
              </a:rPr>
              <a:t>：应付职工薪酬</a:t>
            </a:r>
            <a:r>
              <a:rPr lang="en-US" altLang="zh-CN" sz="2400" dirty="0">
                <a:solidFill>
                  <a:srgbClr val="17347D"/>
                </a:solidFill>
                <a:latin typeface="微软雅黑" pitchFamily="34" charset="-122"/>
                <a:ea typeface="微软雅黑" pitchFamily="34" charset="-122"/>
              </a:rPr>
              <a:t>——</a:t>
            </a:r>
            <a:r>
              <a:rPr lang="zh-CN" altLang="en-US" sz="2400" dirty="0">
                <a:solidFill>
                  <a:srgbClr val="17347D"/>
                </a:solidFill>
                <a:latin typeface="微软雅黑" pitchFamily="34" charset="-122"/>
                <a:ea typeface="微软雅黑" pitchFamily="34" charset="-122"/>
              </a:rPr>
              <a:t>工资</a:t>
            </a:r>
          </a:p>
          <a:p>
            <a:pPr marL="1257300" lvl="2" indent="-342900" eaLnBrk="0" hangingPunct="0">
              <a:lnSpc>
                <a:spcPct val="80000"/>
              </a:lnSpc>
              <a:spcBef>
                <a:spcPct val="20000"/>
              </a:spcBef>
              <a:buClr>
                <a:schemeClr val="hlink"/>
              </a:buClr>
            </a:pPr>
            <a:r>
              <a:rPr lang="zh-CN" altLang="en-US" sz="2400" dirty="0">
                <a:solidFill>
                  <a:srgbClr val="17347D"/>
                </a:solidFill>
                <a:latin typeface="微软雅黑" pitchFamily="34" charset="-122"/>
                <a:ea typeface="微软雅黑" pitchFamily="34" charset="-122"/>
              </a:rPr>
              <a:t>                          </a:t>
            </a:r>
            <a:r>
              <a:rPr lang="en-US" altLang="zh-CN" sz="2400" dirty="0">
                <a:solidFill>
                  <a:srgbClr val="17347D"/>
                </a:solidFill>
                <a:latin typeface="微软雅黑" pitchFamily="34" charset="-122"/>
                <a:ea typeface="微软雅黑" pitchFamily="34" charset="-122"/>
              </a:rPr>
              <a:t>-----</a:t>
            </a:r>
            <a:r>
              <a:rPr lang="zh-CN" altLang="en-US" sz="2400" dirty="0">
                <a:solidFill>
                  <a:srgbClr val="17347D"/>
                </a:solidFill>
                <a:latin typeface="微软雅黑" pitchFamily="34" charset="-122"/>
                <a:ea typeface="微软雅黑" pitchFamily="34" charset="-122"/>
              </a:rPr>
              <a:t>社保</a:t>
            </a:r>
          </a:p>
          <a:p>
            <a:pPr marL="1257300" lvl="2" indent="-342900" eaLnBrk="0" hangingPunct="0">
              <a:lnSpc>
                <a:spcPct val="80000"/>
              </a:lnSpc>
              <a:spcBef>
                <a:spcPct val="20000"/>
              </a:spcBef>
              <a:buClr>
                <a:schemeClr val="hlink"/>
              </a:buClr>
            </a:pPr>
            <a:r>
              <a:rPr lang="zh-CN" altLang="en-US" sz="2400" dirty="0">
                <a:solidFill>
                  <a:srgbClr val="17347D"/>
                </a:solidFill>
                <a:latin typeface="微软雅黑" pitchFamily="34" charset="-122"/>
                <a:ea typeface="微软雅黑" pitchFamily="34" charset="-122"/>
              </a:rPr>
              <a:t>                          </a:t>
            </a:r>
            <a:r>
              <a:rPr lang="en-US" altLang="zh-CN" sz="2400" dirty="0">
                <a:solidFill>
                  <a:srgbClr val="17347D"/>
                </a:solidFill>
                <a:latin typeface="微软雅黑" pitchFamily="34" charset="-122"/>
                <a:ea typeface="微软雅黑" pitchFamily="34" charset="-122"/>
              </a:rPr>
              <a:t>------</a:t>
            </a:r>
            <a:r>
              <a:rPr lang="zh-CN" altLang="en-US" sz="2400" dirty="0">
                <a:solidFill>
                  <a:srgbClr val="17347D"/>
                </a:solidFill>
                <a:latin typeface="微软雅黑" pitchFamily="34" charset="-122"/>
                <a:ea typeface="微软雅黑" pitchFamily="34" charset="-122"/>
              </a:rPr>
              <a:t>住房</a:t>
            </a:r>
          </a:p>
          <a:p>
            <a:pPr marL="1257300" lvl="2" indent="-342900" eaLnBrk="0" hangingPunct="0">
              <a:lnSpc>
                <a:spcPct val="80000"/>
              </a:lnSpc>
              <a:spcBef>
                <a:spcPct val="20000"/>
              </a:spcBef>
              <a:buClr>
                <a:schemeClr val="hlink"/>
              </a:buClr>
            </a:pPr>
            <a:r>
              <a:rPr lang="zh-CN" altLang="en-US" sz="2400" dirty="0">
                <a:solidFill>
                  <a:srgbClr val="17347D"/>
                </a:solidFill>
                <a:latin typeface="微软雅黑" pitchFamily="34" charset="-122"/>
                <a:ea typeface="微软雅黑" pitchFamily="34" charset="-122"/>
              </a:rPr>
              <a:t>                          </a:t>
            </a:r>
            <a:r>
              <a:rPr lang="en-US" altLang="zh-CN" sz="2400" dirty="0">
                <a:solidFill>
                  <a:srgbClr val="17347D"/>
                </a:solidFill>
                <a:latin typeface="微软雅黑" pitchFamily="34" charset="-122"/>
                <a:ea typeface="微软雅黑" pitchFamily="34" charset="-122"/>
              </a:rPr>
              <a:t>-----</a:t>
            </a:r>
            <a:r>
              <a:rPr lang="zh-CN" altLang="en-US" sz="2400" dirty="0">
                <a:solidFill>
                  <a:srgbClr val="17347D"/>
                </a:solidFill>
                <a:latin typeface="微软雅黑" pitchFamily="34" charset="-122"/>
                <a:ea typeface="微软雅黑" pitchFamily="34" charset="-122"/>
              </a:rPr>
              <a:t>工会</a:t>
            </a:r>
          </a:p>
          <a:p>
            <a:pPr marL="1257300" lvl="2" indent="-342900" eaLnBrk="0" hangingPunct="0">
              <a:lnSpc>
                <a:spcPct val="80000"/>
              </a:lnSpc>
              <a:spcBef>
                <a:spcPct val="20000"/>
              </a:spcBef>
              <a:buClr>
                <a:schemeClr val="hlink"/>
              </a:buClr>
            </a:pPr>
            <a:r>
              <a:rPr lang="zh-CN" altLang="en-US" sz="2400" dirty="0">
                <a:solidFill>
                  <a:srgbClr val="17347D"/>
                </a:solidFill>
                <a:latin typeface="微软雅黑" pitchFamily="34" charset="-122"/>
                <a:ea typeface="微软雅黑" pitchFamily="34" charset="-122"/>
              </a:rPr>
              <a:t>                          </a:t>
            </a:r>
            <a:r>
              <a:rPr lang="en-US" altLang="zh-CN" sz="2400" dirty="0">
                <a:solidFill>
                  <a:srgbClr val="17347D"/>
                </a:solidFill>
                <a:latin typeface="微软雅黑" pitchFamily="34" charset="-122"/>
                <a:ea typeface="微软雅黑" pitchFamily="34" charset="-122"/>
              </a:rPr>
              <a:t>------</a:t>
            </a:r>
            <a:r>
              <a:rPr lang="zh-CN" altLang="en-US" sz="2400" dirty="0">
                <a:solidFill>
                  <a:srgbClr val="17347D"/>
                </a:solidFill>
                <a:latin typeface="微软雅黑" pitchFamily="34" charset="-122"/>
                <a:ea typeface="微软雅黑" pitchFamily="34" charset="-122"/>
              </a:rPr>
              <a:t>教育</a:t>
            </a:r>
          </a:p>
          <a:p>
            <a:pPr marL="1257300" lvl="2" indent="-342900" eaLnBrk="0" hangingPunct="0">
              <a:lnSpc>
                <a:spcPct val="80000"/>
              </a:lnSpc>
              <a:spcBef>
                <a:spcPct val="20000"/>
              </a:spcBef>
              <a:buClr>
                <a:schemeClr val="hlink"/>
              </a:buClr>
            </a:pPr>
            <a:r>
              <a:rPr lang="zh-CN" altLang="en-US" sz="2400" dirty="0">
                <a:solidFill>
                  <a:srgbClr val="17347D"/>
                </a:solidFill>
                <a:latin typeface="微软雅黑" pitchFamily="34" charset="-122"/>
                <a:ea typeface="微软雅黑" pitchFamily="34" charset="-122"/>
              </a:rPr>
              <a:t>                           </a:t>
            </a:r>
            <a:r>
              <a:rPr lang="en-US" altLang="zh-CN" sz="2400" dirty="0">
                <a:solidFill>
                  <a:srgbClr val="17347D"/>
                </a:solidFill>
                <a:latin typeface="微软雅黑" pitchFamily="34" charset="-122"/>
                <a:ea typeface="微软雅黑" pitchFamily="34" charset="-122"/>
              </a:rPr>
              <a:t>----</a:t>
            </a:r>
            <a:r>
              <a:rPr lang="zh-CN" altLang="en-US" sz="2400" dirty="0">
                <a:solidFill>
                  <a:srgbClr val="17347D"/>
                </a:solidFill>
                <a:latin typeface="微软雅黑" pitchFamily="34" charset="-122"/>
                <a:ea typeface="微软雅黑" pitchFamily="34" charset="-122"/>
              </a:rPr>
              <a:t>非货币性福利</a:t>
            </a:r>
          </a:p>
          <a:p>
            <a:pPr marL="1257300" lvl="2" indent="-342900" eaLnBrk="0" hangingPunct="0">
              <a:lnSpc>
                <a:spcPct val="80000"/>
              </a:lnSpc>
              <a:spcBef>
                <a:spcPct val="20000"/>
              </a:spcBef>
              <a:buClr>
                <a:schemeClr val="hlink"/>
              </a:buClr>
            </a:pPr>
            <a:r>
              <a:rPr lang="zh-CN" altLang="en-US" sz="2400" dirty="0">
                <a:solidFill>
                  <a:srgbClr val="17347D"/>
                </a:solidFill>
                <a:latin typeface="微软雅黑" pitchFamily="34" charset="-122"/>
                <a:ea typeface="微软雅黑" pitchFamily="34" charset="-122"/>
              </a:rPr>
              <a:t>                           </a:t>
            </a:r>
            <a:r>
              <a:rPr lang="en-US" altLang="zh-CN" sz="2400" dirty="0">
                <a:solidFill>
                  <a:srgbClr val="17347D"/>
                </a:solidFill>
                <a:latin typeface="微软雅黑" pitchFamily="34" charset="-122"/>
                <a:ea typeface="微软雅黑" pitchFamily="34" charset="-122"/>
              </a:rPr>
              <a:t>-----</a:t>
            </a:r>
            <a:r>
              <a:rPr lang="zh-CN" altLang="en-US" sz="2400" dirty="0">
                <a:solidFill>
                  <a:srgbClr val="17347D"/>
                </a:solidFill>
                <a:latin typeface="微软雅黑" pitchFamily="34" charset="-122"/>
                <a:ea typeface="微软雅黑" pitchFamily="34" charset="-122"/>
              </a:rPr>
              <a:t>辞退福利</a:t>
            </a:r>
          </a:p>
          <a:p>
            <a:pPr marL="1257300" lvl="2" indent="-342900" eaLnBrk="0" hangingPunct="0">
              <a:lnSpc>
                <a:spcPct val="80000"/>
              </a:lnSpc>
              <a:spcBef>
                <a:spcPct val="20000"/>
              </a:spcBef>
              <a:buClr>
                <a:schemeClr val="hlink"/>
              </a:buClr>
            </a:pPr>
            <a:r>
              <a:rPr lang="en-US" altLang="zh-CN" sz="2400" dirty="0">
                <a:solidFill>
                  <a:srgbClr val="17347D"/>
                </a:solidFill>
                <a:latin typeface="微软雅黑" pitchFamily="34" charset="-122"/>
                <a:ea typeface="微软雅黑" pitchFamily="34" charset="-122"/>
              </a:rPr>
              <a:t>                           ------</a:t>
            </a:r>
            <a:r>
              <a:rPr lang="zh-CN" altLang="en-US" sz="2400" dirty="0">
                <a:solidFill>
                  <a:srgbClr val="17347D"/>
                </a:solidFill>
                <a:latin typeface="微软雅黑" pitchFamily="34" charset="-122"/>
                <a:ea typeface="微软雅黑" pitchFamily="34" charset="-122"/>
              </a:rPr>
              <a:t>其他</a:t>
            </a:r>
          </a:p>
          <a:p>
            <a:pPr marL="1257300" lvl="2" indent="-342900" eaLnBrk="0" hangingPunct="0">
              <a:lnSpc>
                <a:spcPct val="80000"/>
              </a:lnSpc>
              <a:spcBef>
                <a:spcPct val="20000"/>
              </a:spcBef>
              <a:buClr>
                <a:schemeClr val="hlink"/>
              </a:buClr>
            </a:pPr>
            <a:r>
              <a:rPr lang="zh-CN" altLang="en-US" sz="2400" dirty="0">
                <a:solidFill>
                  <a:srgbClr val="17347D"/>
                </a:solidFill>
                <a:latin typeface="微软雅黑" pitchFamily="34" charset="-122"/>
                <a:ea typeface="微软雅黑" pitchFamily="34" charset="-122"/>
              </a:rPr>
              <a:t>　</a:t>
            </a:r>
          </a:p>
        </p:txBody>
      </p:sp>
      <p:sp>
        <p:nvSpPr>
          <p:cNvPr id="3" name="TextBox 2"/>
          <p:cNvSpPr txBox="1"/>
          <p:nvPr/>
        </p:nvSpPr>
        <p:spPr>
          <a:xfrm>
            <a:off x="0" y="6488668"/>
            <a:ext cx="571472" cy="369332"/>
          </a:xfrm>
          <a:prstGeom prst="rect">
            <a:avLst/>
          </a:prstGeom>
          <a:noFill/>
        </p:spPr>
        <p:txBody>
          <a:bodyPr wrap="square" rtlCol="0">
            <a:spAutoFit/>
          </a:bodyPr>
          <a:lstStyle/>
          <a:p>
            <a:r>
              <a:rPr lang="en-US" altLang="zh-CN" dirty="0" smtClean="0"/>
              <a:t>24</a:t>
            </a:r>
            <a:endParaRPr lang="zh-CN" altLang="en-US" dirty="0"/>
          </a:p>
        </p:txBody>
      </p:sp>
    </p:spTree>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1" name="Rectangle 3"/>
          <p:cNvSpPr>
            <a:spLocks noGrp="1" noChangeArrowheads="1"/>
          </p:cNvSpPr>
          <p:nvPr>
            <p:ph idx="1"/>
          </p:nvPr>
        </p:nvSpPr>
        <p:spPr bwMode="auto">
          <a:xfrm>
            <a:off x="1428728" y="1643050"/>
            <a:ext cx="6256356" cy="3336932"/>
          </a:xfrm>
          <a:noFill/>
          <a:ln>
            <a:miter lim="800000"/>
            <a:headEnd/>
            <a:tailEnd/>
          </a:ln>
        </p:spPr>
        <p:txBody>
          <a:bodyPr vert="horz" wrap="square" lIns="91440" tIns="45720" rIns="91440" bIns="45720" numCol="1" anchor="t" anchorCtr="0" compatLnSpc="1">
            <a:prstTxWarp prst="textNoShape">
              <a:avLst/>
            </a:prstTxWarp>
          </a:bodyPr>
          <a:lstStyle/>
          <a:p>
            <a:pPr lvl="2">
              <a:buNone/>
            </a:pPr>
            <a:endParaRPr lang="zh-CN" altLang="en-US" dirty="0" smtClean="0">
              <a:solidFill>
                <a:srgbClr val="17347D"/>
              </a:solidFill>
              <a:latin typeface="微软雅黑" pitchFamily="34" charset="-122"/>
              <a:ea typeface="微软雅黑" pitchFamily="34" charset="-122"/>
            </a:endParaRPr>
          </a:p>
          <a:p>
            <a:pPr eaLnBrk="1" hangingPunct="1">
              <a:spcBef>
                <a:spcPct val="0"/>
              </a:spcBef>
              <a:buClrTx/>
              <a:buNone/>
            </a:pPr>
            <a:r>
              <a:rPr lang="zh-CN" altLang="en-US" sz="2400" dirty="0" smtClean="0">
                <a:solidFill>
                  <a:srgbClr val="17347D"/>
                </a:solidFill>
                <a:latin typeface="微软雅黑" pitchFamily="34" charset="-122"/>
                <a:ea typeface="微软雅黑" pitchFamily="34" charset="-122"/>
              </a:rPr>
              <a:t>代扣代缴社保、公积金和个人所得税</a:t>
            </a:r>
            <a:endParaRPr lang="en-US" altLang="zh-CN" sz="2400" dirty="0" smtClean="0">
              <a:solidFill>
                <a:srgbClr val="17347D"/>
              </a:solidFill>
              <a:latin typeface="微软雅黑" pitchFamily="34" charset="-122"/>
              <a:ea typeface="微软雅黑" pitchFamily="34" charset="-122"/>
            </a:endParaRPr>
          </a:p>
          <a:p>
            <a:pPr lvl="2">
              <a:buNone/>
            </a:pPr>
            <a:r>
              <a:rPr lang="zh-CN" altLang="en-US" dirty="0" smtClean="0">
                <a:solidFill>
                  <a:srgbClr val="17347D"/>
                </a:solidFill>
                <a:latin typeface="微软雅黑" pitchFamily="34" charset="-122"/>
                <a:ea typeface="微软雅黑" pitchFamily="34" charset="-122"/>
              </a:rPr>
              <a:t>借：应付职工薪酬</a:t>
            </a:r>
            <a:r>
              <a:rPr lang="en-US" altLang="zh-CN" dirty="0" smtClean="0">
                <a:solidFill>
                  <a:srgbClr val="17347D"/>
                </a:solidFill>
                <a:latin typeface="微软雅黑" pitchFamily="34" charset="-122"/>
                <a:ea typeface="微软雅黑" pitchFamily="34" charset="-122"/>
              </a:rPr>
              <a:t>——</a:t>
            </a:r>
            <a:r>
              <a:rPr lang="zh-CN" altLang="en-US" dirty="0" smtClean="0">
                <a:solidFill>
                  <a:srgbClr val="17347D"/>
                </a:solidFill>
                <a:latin typeface="微软雅黑" pitchFamily="34" charset="-122"/>
                <a:ea typeface="微软雅黑" pitchFamily="34" charset="-122"/>
              </a:rPr>
              <a:t>工资　</a:t>
            </a:r>
          </a:p>
          <a:p>
            <a:pPr lvl="2">
              <a:buNone/>
            </a:pPr>
            <a:r>
              <a:rPr lang="zh-CN" altLang="en-US" dirty="0" smtClean="0">
                <a:solidFill>
                  <a:srgbClr val="17347D"/>
                </a:solidFill>
                <a:latin typeface="微软雅黑" pitchFamily="34" charset="-122"/>
                <a:ea typeface="微软雅黑" pitchFamily="34" charset="-122"/>
              </a:rPr>
              <a:t>　　　贷：其他应付款</a:t>
            </a:r>
            <a:r>
              <a:rPr lang="en-US" altLang="zh-CN" dirty="0" smtClean="0">
                <a:solidFill>
                  <a:srgbClr val="17347D"/>
                </a:solidFill>
                <a:latin typeface="微软雅黑" pitchFamily="34" charset="-122"/>
                <a:ea typeface="微软雅黑" pitchFamily="34" charset="-122"/>
              </a:rPr>
              <a:t>——</a:t>
            </a:r>
            <a:r>
              <a:rPr lang="zh-CN" altLang="en-US" dirty="0" smtClean="0">
                <a:solidFill>
                  <a:srgbClr val="17347D"/>
                </a:solidFill>
                <a:latin typeface="微软雅黑" pitchFamily="34" charset="-122"/>
                <a:ea typeface="微软雅黑" pitchFamily="34" charset="-122"/>
              </a:rPr>
              <a:t>代扣代缴社保费</a:t>
            </a:r>
            <a:r>
              <a:rPr lang="en-US" altLang="zh-CN" dirty="0" smtClean="0">
                <a:solidFill>
                  <a:srgbClr val="17347D"/>
                </a:solidFill>
                <a:latin typeface="微软雅黑" pitchFamily="34" charset="-122"/>
                <a:ea typeface="微软雅黑" pitchFamily="34" charset="-122"/>
              </a:rPr>
              <a:t>/</a:t>
            </a:r>
            <a:r>
              <a:rPr lang="zh-CN" altLang="en-US" dirty="0" smtClean="0">
                <a:solidFill>
                  <a:srgbClr val="17347D"/>
                </a:solidFill>
                <a:latin typeface="微软雅黑" pitchFamily="34" charset="-122"/>
                <a:ea typeface="微软雅黑" pitchFamily="34" charset="-122"/>
              </a:rPr>
              <a:t>公积金</a:t>
            </a:r>
          </a:p>
          <a:p>
            <a:pPr lvl="2">
              <a:buNone/>
            </a:pPr>
            <a:r>
              <a:rPr lang="zh-CN" altLang="en-US" dirty="0" smtClean="0">
                <a:solidFill>
                  <a:srgbClr val="17347D"/>
                </a:solidFill>
                <a:latin typeface="微软雅黑" pitchFamily="34" charset="-122"/>
                <a:ea typeface="微软雅黑" pitchFamily="34" charset="-122"/>
              </a:rPr>
              <a:t>　　　　　　应交税费</a:t>
            </a:r>
            <a:r>
              <a:rPr lang="en-US" altLang="zh-CN" dirty="0" smtClean="0">
                <a:solidFill>
                  <a:srgbClr val="17347D"/>
                </a:solidFill>
                <a:latin typeface="微软雅黑" pitchFamily="34" charset="-122"/>
                <a:ea typeface="微软雅黑" pitchFamily="34" charset="-122"/>
              </a:rPr>
              <a:t>——</a:t>
            </a:r>
            <a:r>
              <a:rPr lang="zh-CN" altLang="en-US" dirty="0" smtClean="0">
                <a:solidFill>
                  <a:srgbClr val="17347D"/>
                </a:solidFill>
                <a:latin typeface="微软雅黑" pitchFamily="34" charset="-122"/>
                <a:ea typeface="微软雅黑" pitchFamily="34" charset="-122"/>
              </a:rPr>
              <a:t>代扣代缴个人所得税</a:t>
            </a:r>
            <a:endParaRPr lang="en-US" altLang="zh-CN" dirty="0" smtClean="0">
              <a:solidFill>
                <a:srgbClr val="17347D"/>
              </a:solidFill>
              <a:latin typeface="微软雅黑" pitchFamily="34" charset="-122"/>
              <a:ea typeface="微软雅黑" pitchFamily="34" charset="-122"/>
            </a:endParaRPr>
          </a:p>
          <a:p>
            <a:pPr lvl="2">
              <a:buNone/>
            </a:pPr>
            <a:endParaRPr lang="zh-CN" altLang="en-US" dirty="0" smtClean="0">
              <a:latin typeface="微软雅黑" pitchFamily="34" charset="-122"/>
              <a:ea typeface="微软雅黑" pitchFamily="34" charset="-122"/>
            </a:endParaRPr>
          </a:p>
        </p:txBody>
      </p:sp>
      <p:sp>
        <p:nvSpPr>
          <p:cNvPr id="3" name="TextBox 2"/>
          <p:cNvSpPr txBox="1"/>
          <p:nvPr/>
        </p:nvSpPr>
        <p:spPr>
          <a:xfrm>
            <a:off x="0" y="6488668"/>
            <a:ext cx="571472" cy="369332"/>
          </a:xfrm>
          <a:prstGeom prst="rect">
            <a:avLst/>
          </a:prstGeom>
          <a:noFill/>
        </p:spPr>
        <p:txBody>
          <a:bodyPr wrap="square" rtlCol="0">
            <a:spAutoFit/>
          </a:bodyPr>
          <a:lstStyle/>
          <a:p>
            <a:r>
              <a:rPr lang="en-US" altLang="zh-CN" dirty="0" smtClean="0"/>
              <a:t>25</a:t>
            </a:r>
            <a:endParaRPr lang="zh-CN" altLang="en-US" dirty="0"/>
          </a:p>
        </p:txBody>
      </p:sp>
    </p:spTree>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3"/>
          <p:cNvSpPr>
            <a:spLocks noGrp="1" noChangeArrowheads="1"/>
          </p:cNvSpPr>
          <p:nvPr>
            <p:ph idx="1"/>
          </p:nvPr>
        </p:nvSpPr>
        <p:spPr bwMode="auto">
          <a:xfrm>
            <a:off x="1285852" y="1592266"/>
            <a:ext cx="6929486" cy="3836998"/>
          </a:xfrm>
          <a:noFill/>
          <a:ln>
            <a:miter lim="800000"/>
            <a:headEnd/>
            <a:tailEnd/>
          </a:ln>
        </p:spPr>
        <p:txBody>
          <a:bodyPr vert="horz" wrap="square" lIns="91440" tIns="45720" rIns="91440" bIns="45720" numCol="1" anchor="t" anchorCtr="0" compatLnSpc="1">
            <a:prstTxWarp prst="textNoShape">
              <a:avLst/>
            </a:prstTxWarp>
          </a:bodyPr>
          <a:lstStyle/>
          <a:p>
            <a:pPr lvl="2">
              <a:buNone/>
            </a:pPr>
            <a:r>
              <a:rPr lang="zh-CN" altLang="en-US" dirty="0" smtClean="0">
                <a:solidFill>
                  <a:srgbClr val="17347D"/>
                </a:solidFill>
                <a:latin typeface="微软雅黑" pitchFamily="34" charset="-122"/>
                <a:ea typeface="微软雅黑" pitchFamily="34" charset="-122"/>
              </a:rPr>
              <a:t>实际支付工资、社保金和个税时的处理为</a:t>
            </a:r>
          </a:p>
          <a:p>
            <a:pPr lvl="2">
              <a:buNone/>
            </a:pPr>
            <a:endParaRPr lang="zh-CN" altLang="en-US" dirty="0" smtClean="0">
              <a:solidFill>
                <a:srgbClr val="17347D"/>
              </a:solidFill>
              <a:latin typeface="微软雅黑" pitchFamily="34" charset="-122"/>
              <a:ea typeface="微软雅黑" pitchFamily="34" charset="-122"/>
            </a:endParaRPr>
          </a:p>
          <a:p>
            <a:pPr lvl="2">
              <a:buNone/>
            </a:pPr>
            <a:r>
              <a:rPr lang="zh-CN" altLang="en-US" dirty="0" smtClean="0">
                <a:solidFill>
                  <a:srgbClr val="17347D"/>
                </a:solidFill>
                <a:latin typeface="微软雅黑" pitchFamily="34" charset="-122"/>
                <a:ea typeface="微软雅黑" pitchFamily="34" charset="-122"/>
              </a:rPr>
              <a:t>         借：应付职工薪酬</a:t>
            </a:r>
            <a:r>
              <a:rPr lang="en-US" altLang="zh-CN" dirty="0" smtClean="0">
                <a:solidFill>
                  <a:srgbClr val="17347D"/>
                </a:solidFill>
                <a:latin typeface="微软雅黑" pitchFamily="34" charset="-122"/>
                <a:ea typeface="微软雅黑" pitchFamily="34" charset="-122"/>
              </a:rPr>
              <a:t>---</a:t>
            </a:r>
            <a:r>
              <a:rPr lang="zh-CN" altLang="en-US" dirty="0" smtClean="0">
                <a:solidFill>
                  <a:srgbClr val="17347D"/>
                </a:solidFill>
                <a:latin typeface="微软雅黑" pitchFamily="34" charset="-122"/>
                <a:ea typeface="微软雅黑" pitchFamily="34" charset="-122"/>
              </a:rPr>
              <a:t>工资</a:t>
            </a:r>
          </a:p>
          <a:p>
            <a:pPr lvl="2">
              <a:buNone/>
            </a:pPr>
            <a:r>
              <a:rPr lang="zh-CN" altLang="en-US" dirty="0" smtClean="0">
                <a:solidFill>
                  <a:srgbClr val="17347D"/>
                </a:solidFill>
                <a:latin typeface="微软雅黑" pitchFamily="34" charset="-122"/>
                <a:ea typeface="微软雅黑" pitchFamily="34" charset="-122"/>
              </a:rPr>
              <a:t>                                      </a:t>
            </a:r>
            <a:r>
              <a:rPr lang="en-US" altLang="zh-CN" dirty="0" smtClean="0">
                <a:solidFill>
                  <a:srgbClr val="17347D"/>
                </a:solidFill>
                <a:latin typeface="微软雅黑" pitchFamily="34" charset="-122"/>
                <a:ea typeface="微软雅黑" pitchFamily="34" charset="-122"/>
              </a:rPr>
              <a:t>----</a:t>
            </a:r>
            <a:r>
              <a:rPr lang="zh-CN" altLang="en-US" dirty="0" smtClean="0">
                <a:solidFill>
                  <a:srgbClr val="17347D"/>
                </a:solidFill>
                <a:latin typeface="微软雅黑" pitchFamily="34" charset="-122"/>
                <a:ea typeface="微软雅黑" pitchFamily="34" charset="-122"/>
              </a:rPr>
              <a:t>社保</a:t>
            </a:r>
          </a:p>
          <a:p>
            <a:pPr lvl="2">
              <a:buNone/>
            </a:pPr>
            <a:r>
              <a:rPr lang="zh-CN" altLang="en-US" dirty="0" smtClean="0">
                <a:solidFill>
                  <a:srgbClr val="17347D"/>
                </a:solidFill>
                <a:latin typeface="微软雅黑" pitchFamily="34" charset="-122"/>
                <a:ea typeface="微软雅黑" pitchFamily="34" charset="-122"/>
              </a:rPr>
              <a:t>                                       </a:t>
            </a:r>
            <a:r>
              <a:rPr lang="en-US" altLang="zh-CN" dirty="0" smtClean="0">
                <a:solidFill>
                  <a:srgbClr val="17347D"/>
                </a:solidFill>
                <a:latin typeface="微软雅黑" pitchFamily="34" charset="-122"/>
                <a:ea typeface="微软雅黑" pitchFamily="34" charset="-122"/>
              </a:rPr>
              <a:t>------</a:t>
            </a:r>
            <a:r>
              <a:rPr lang="zh-CN" altLang="en-US" dirty="0" smtClean="0">
                <a:solidFill>
                  <a:srgbClr val="17347D"/>
                </a:solidFill>
                <a:latin typeface="微软雅黑" pitchFamily="34" charset="-122"/>
                <a:ea typeface="微软雅黑" pitchFamily="34" charset="-122"/>
              </a:rPr>
              <a:t>住房</a:t>
            </a:r>
          </a:p>
          <a:p>
            <a:pPr lvl="2">
              <a:buNone/>
            </a:pPr>
            <a:r>
              <a:rPr lang="zh-CN" altLang="en-US" dirty="0" smtClean="0">
                <a:solidFill>
                  <a:srgbClr val="17347D"/>
                </a:solidFill>
                <a:latin typeface="微软雅黑" pitchFamily="34" charset="-122"/>
                <a:ea typeface="微软雅黑" pitchFamily="34" charset="-122"/>
              </a:rPr>
              <a:t>　　　　其他应付款</a:t>
            </a:r>
            <a:r>
              <a:rPr lang="en-US" altLang="zh-CN" dirty="0" smtClean="0">
                <a:solidFill>
                  <a:srgbClr val="17347D"/>
                </a:solidFill>
                <a:latin typeface="微软雅黑" pitchFamily="34" charset="-122"/>
                <a:ea typeface="微软雅黑" pitchFamily="34" charset="-122"/>
              </a:rPr>
              <a:t>——</a:t>
            </a:r>
            <a:r>
              <a:rPr lang="zh-CN" altLang="en-US" dirty="0" smtClean="0">
                <a:solidFill>
                  <a:srgbClr val="17347D"/>
                </a:solidFill>
                <a:latin typeface="微软雅黑" pitchFamily="34" charset="-122"/>
                <a:ea typeface="微软雅黑" pitchFamily="34" charset="-122"/>
              </a:rPr>
              <a:t>代扣代缴社保费</a:t>
            </a:r>
          </a:p>
          <a:p>
            <a:pPr lvl="2">
              <a:buNone/>
            </a:pPr>
            <a:r>
              <a:rPr lang="zh-CN" altLang="en-US" dirty="0" smtClean="0">
                <a:solidFill>
                  <a:srgbClr val="17347D"/>
                </a:solidFill>
                <a:latin typeface="微软雅黑" pitchFamily="34" charset="-122"/>
                <a:ea typeface="微软雅黑" pitchFamily="34" charset="-122"/>
              </a:rPr>
              <a:t>　　　　应交税费</a:t>
            </a:r>
            <a:r>
              <a:rPr lang="en-US" altLang="zh-CN" dirty="0" smtClean="0">
                <a:solidFill>
                  <a:srgbClr val="17347D"/>
                </a:solidFill>
                <a:latin typeface="微软雅黑" pitchFamily="34" charset="-122"/>
                <a:ea typeface="微软雅黑" pitchFamily="34" charset="-122"/>
              </a:rPr>
              <a:t>——</a:t>
            </a:r>
            <a:r>
              <a:rPr lang="zh-CN" altLang="en-US" dirty="0" smtClean="0">
                <a:solidFill>
                  <a:srgbClr val="17347D"/>
                </a:solidFill>
                <a:latin typeface="微软雅黑" pitchFamily="34" charset="-122"/>
                <a:ea typeface="微软雅黑" pitchFamily="34" charset="-122"/>
              </a:rPr>
              <a:t>代扣代缴个人所得税</a:t>
            </a:r>
          </a:p>
          <a:p>
            <a:pPr lvl="2">
              <a:buNone/>
            </a:pPr>
            <a:r>
              <a:rPr lang="zh-CN" altLang="en-US" dirty="0" smtClean="0">
                <a:solidFill>
                  <a:srgbClr val="17347D"/>
                </a:solidFill>
                <a:latin typeface="微软雅黑" pitchFamily="34" charset="-122"/>
                <a:ea typeface="微软雅黑" pitchFamily="34" charset="-122"/>
              </a:rPr>
              <a:t>            贷：银行存款</a:t>
            </a:r>
          </a:p>
          <a:p>
            <a:pPr>
              <a:buNone/>
            </a:pPr>
            <a:endParaRPr lang="zh-CN" altLang="en-US" dirty="0" smtClean="0">
              <a:latin typeface="微软雅黑" pitchFamily="34" charset="-122"/>
              <a:ea typeface="微软雅黑" pitchFamily="34" charset="-122"/>
            </a:endParaRPr>
          </a:p>
        </p:txBody>
      </p:sp>
      <p:sp>
        <p:nvSpPr>
          <p:cNvPr id="3" name="TextBox 2"/>
          <p:cNvSpPr txBox="1"/>
          <p:nvPr/>
        </p:nvSpPr>
        <p:spPr>
          <a:xfrm>
            <a:off x="0" y="6488668"/>
            <a:ext cx="571472" cy="369332"/>
          </a:xfrm>
          <a:prstGeom prst="rect">
            <a:avLst/>
          </a:prstGeom>
          <a:noFill/>
        </p:spPr>
        <p:txBody>
          <a:bodyPr wrap="square" rtlCol="0">
            <a:spAutoFit/>
          </a:bodyPr>
          <a:lstStyle/>
          <a:p>
            <a:r>
              <a:rPr lang="en-US" altLang="zh-CN" dirty="0" smtClean="0"/>
              <a:t>26</a:t>
            </a:r>
            <a:endParaRPr lang="zh-CN" altLang="en-US" dirty="0"/>
          </a:p>
        </p:txBody>
      </p:sp>
    </p:spTree>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2743200" y="3286125"/>
            <a:ext cx="4543425" cy="542925"/>
          </a:xfrm>
          <a:prstGeom prst="rect">
            <a:avLst/>
          </a:prstGeom>
        </p:spPr>
        <p:txBody>
          <a:bodyPr/>
          <a:lstStyle/>
          <a:p>
            <a:pPr marL="342900" indent="-342900" eaLnBrk="0" hangingPunct="0">
              <a:spcBef>
                <a:spcPct val="20000"/>
              </a:spcBef>
              <a:buClr>
                <a:schemeClr val="hlink"/>
              </a:buClr>
            </a:pPr>
            <a:r>
              <a:rPr lang="en-US" altLang="zh-CN" sz="2800" b="1" dirty="0">
                <a:latin typeface="微软雅黑" pitchFamily="34" charset="-122"/>
                <a:ea typeface="微软雅黑" pitchFamily="34" charset="-122"/>
              </a:rPr>
              <a:t>2</a:t>
            </a:r>
            <a:r>
              <a:rPr lang="zh-CN" altLang="en-US" sz="2800" b="1" dirty="0">
                <a:latin typeface="微软雅黑" pitchFamily="34" charset="-122"/>
                <a:ea typeface="微软雅黑" pitchFamily="34" charset="-122"/>
              </a:rPr>
              <a:t>、固定资产</a:t>
            </a:r>
          </a:p>
          <a:p>
            <a:pPr marL="342900" indent="-342900" eaLnBrk="0" hangingPunct="0">
              <a:spcBef>
                <a:spcPct val="20000"/>
              </a:spcBef>
              <a:buClr>
                <a:schemeClr val="hlink"/>
              </a:buClr>
            </a:pPr>
            <a:r>
              <a:rPr lang="zh-CN" altLang="en-US" sz="2800" b="1" dirty="0">
                <a:latin typeface="微软雅黑" pitchFamily="34" charset="-122"/>
                <a:ea typeface="微软雅黑" pitchFamily="34" charset="-122"/>
              </a:rPr>
              <a:t>　　</a:t>
            </a:r>
          </a:p>
          <a:p>
            <a:pPr marL="342900" indent="-342900" eaLnBrk="0" hangingPunct="0">
              <a:spcBef>
                <a:spcPct val="20000"/>
              </a:spcBef>
              <a:buClr>
                <a:schemeClr val="hlink"/>
              </a:buClr>
            </a:pPr>
            <a:endParaRPr lang="zh-CN" altLang="en-US" sz="2800" b="1" dirty="0">
              <a:latin typeface="微软雅黑" pitchFamily="34" charset="-122"/>
              <a:ea typeface="微软雅黑" pitchFamily="34" charset="-122"/>
            </a:endParaRPr>
          </a:p>
        </p:txBody>
      </p:sp>
      <p:grpSp>
        <p:nvGrpSpPr>
          <p:cNvPr id="3" name="组合 6"/>
          <p:cNvGrpSpPr/>
          <p:nvPr/>
        </p:nvGrpSpPr>
        <p:grpSpPr>
          <a:xfrm>
            <a:off x="1079064" y="895339"/>
            <a:ext cx="5136010" cy="962025"/>
            <a:chOff x="2122986" y="1643072"/>
            <a:chExt cx="5136010" cy="962025"/>
          </a:xfrm>
          <a:solidFill>
            <a:schemeClr val="tx1">
              <a:lumMod val="20000"/>
              <a:lumOff val="80000"/>
            </a:schemeClr>
          </a:solidFill>
        </p:grpSpPr>
        <p:sp>
          <p:nvSpPr>
            <p:cNvPr id="8" name="圆角矩形 7"/>
            <p:cNvSpPr/>
            <p:nvPr/>
          </p:nvSpPr>
          <p:spPr>
            <a:xfrm>
              <a:off x="2122986" y="1643072"/>
              <a:ext cx="5136010" cy="962025"/>
            </a:xfrm>
            <a:prstGeom prst="roundRect">
              <a:avLst/>
            </a:prstGeom>
            <a:grp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9" name="圆角矩形 4"/>
            <p:cNvSpPr/>
            <p:nvPr/>
          </p:nvSpPr>
          <p:spPr>
            <a:xfrm>
              <a:off x="2169948" y="1690034"/>
              <a:ext cx="5042086" cy="868101"/>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0" tIns="152400" rIns="152400" bIns="152400" spcCol="1270" anchor="ctr"/>
            <a:lstStyle/>
            <a:p>
              <a:pPr algn="ctr" defTabSz="1778000">
                <a:lnSpc>
                  <a:spcPct val="90000"/>
                </a:lnSpc>
                <a:spcAft>
                  <a:spcPct val="35000"/>
                </a:spcAft>
                <a:defRPr/>
              </a:pPr>
              <a:r>
                <a:rPr lang="zh-CN" altLang="en-US" sz="4000" b="1" dirty="0">
                  <a:effectLst>
                    <a:outerShdw blurRad="38100" dist="38100" dir="2700000" algn="tl">
                      <a:srgbClr val="000000">
                        <a:alpha val="43137"/>
                      </a:srgbClr>
                    </a:outerShdw>
                  </a:effectLst>
                  <a:latin typeface="微软雅黑" pitchFamily="34" charset="-122"/>
                  <a:ea typeface="微软雅黑" pitchFamily="34" charset="-122"/>
                </a:rPr>
                <a:t>会计实务</a:t>
              </a:r>
            </a:p>
          </p:txBody>
        </p:sp>
      </p:grpSp>
      <p:sp>
        <p:nvSpPr>
          <p:cNvPr id="10" name="矩形 9"/>
          <p:cNvSpPr/>
          <p:nvPr/>
        </p:nvSpPr>
        <p:spPr>
          <a:xfrm>
            <a:off x="1071577" y="2143116"/>
            <a:ext cx="5572125" cy="579437"/>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pPr>
            <a:r>
              <a:rPr lang="zh-CN" altLang="en-US" sz="3200" b="1" dirty="0">
                <a:solidFill>
                  <a:srgbClr val="122B6A"/>
                </a:solidFill>
                <a:latin typeface="微软雅黑" pitchFamily="34" charset="-122"/>
                <a:ea typeface="微软雅黑" pitchFamily="34" charset="-122"/>
              </a:rPr>
              <a:t>  会计核算</a:t>
            </a:r>
            <a:endParaRPr lang="en-US" altLang="zh-CN" sz="3200" b="1" dirty="0">
              <a:solidFill>
                <a:srgbClr val="122B6A"/>
              </a:solidFill>
              <a:latin typeface="微软雅黑" pitchFamily="34" charset="-122"/>
              <a:ea typeface="微软雅黑" pitchFamily="34" charset="-122"/>
            </a:endParaRPr>
          </a:p>
        </p:txBody>
      </p:sp>
      <p:sp>
        <p:nvSpPr>
          <p:cNvPr id="7" name="TextBox 6"/>
          <p:cNvSpPr txBox="1"/>
          <p:nvPr/>
        </p:nvSpPr>
        <p:spPr>
          <a:xfrm>
            <a:off x="0" y="6488668"/>
            <a:ext cx="571472" cy="369332"/>
          </a:xfrm>
          <a:prstGeom prst="rect">
            <a:avLst/>
          </a:prstGeom>
          <a:noFill/>
        </p:spPr>
        <p:txBody>
          <a:bodyPr wrap="square" rtlCol="0">
            <a:spAutoFit/>
          </a:bodyPr>
          <a:lstStyle/>
          <a:p>
            <a:r>
              <a:rPr lang="en-US" altLang="zh-CN" dirty="0" smtClean="0"/>
              <a:t>27</a:t>
            </a:r>
            <a:endParaRPr lang="zh-CN" altLang="en-US" dirty="0"/>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示 1"/>
          <p:cNvGraphicFramePr/>
          <p:nvPr/>
        </p:nvGraphicFramePr>
        <p:xfrm>
          <a:off x="1214414" y="1779562"/>
          <a:ext cx="7643866"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txBox="1">
            <a:spLocks noChangeArrowheads="1"/>
          </p:cNvSpPr>
          <p:nvPr/>
        </p:nvSpPr>
        <p:spPr>
          <a:xfrm>
            <a:off x="1428728" y="1000108"/>
            <a:ext cx="1428760" cy="565150"/>
          </a:xfrm>
          <a:prstGeom prst="rect">
            <a:avLst/>
          </a:prstGeom>
        </p:spPr>
        <p:txBody>
          <a:bodyPr/>
          <a:lstStyle/>
          <a:p>
            <a:pPr eaLnBrk="0" hangingPunct="0">
              <a:defRPr/>
            </a:pPr>
            <a:r>
              <a:rPr lang="zh-CN" altLang="en-US" sz="3200" b="1" kern="0" dirty="0" smtClean="0">
                <a:latin typeface="微软雅黑" pitchFamily="34" charset="-122"/>
                <a:ea typeface="微软雅黑" pitchFamily="34" charset="-122"/>
                <a:cs typeface="+mj-cs"/>
              </a:rPr>
              <a:t>目录：</a:t>
            </a:r>
            <a:endParaRPr lang="zh-CN" altLang="en-US" sz="3200" b="1" kern="0" dirty="0">
              <a:latin typeface="微软雅黑" pitchFamily="34" charset="-122"/>
              <a:ea typeface="微软雅黑" pitchFamily="34" charset="-122"/>
              <a:cs typeface="+mj-cs"/>
            </a:endParaRPr>
          </a:p>
        </p:txBody>
      </p:sp>
      <p:sp>
        <p:nvSpPr>
          <p:cNvPr id="4" name="TextBox 3"/>
          <p:cNvSpPr txBox="1"/>
          <p:nvPr/>
        </p:nvSpPr>
        <p:spPr>
          <a:xfrm>
            <a:off x="0" y="6488668"/>
            <a:ext cx="428596" cy="369332"/>
          </a:xfrm>
          <a:prstGeom prst="rect">
            <a:avLst/>
          </a:prstGeom>
          <a:noFill/>
        </p:spPr>
        <p:txBody>
          <a:bodyPr wrap="square" rtlCol="0">
            <a:spAutoFit/>
          </a:bodyPr>
          <a:lstStyle/>
          <a:p>
            <a:r>
              <a:rPr lang="en-US" altLang="zh-CN" dirty="0" smtClean="0"/>
              <a:t>1</a:t>
            </a:r>
            <a:endParaRPr lang="zh-CN" altLang="en-US" dirty="0"/>
          </a:p>
        </p:txBody>
      </p:sp>
    </p:spTree>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285878" y="2071678"/>
            <a:ext cx="7358088" cy="3786214"/>
          </a:xfrm>
          <a:prstGeom prst="rect">
            <a:avLst/>
          </a:prstGeom>
        </p:spPr>
        <p:txBody>
          <a:bodyPr/>
          <a:lstStyle/>
          <a:p>
            <a:pPr marL="342900" indent="-342900" eaLnBrk="0" hangingPunct="0">
              <a:spcBef>
                <a:spcPct val="20000"/>
              </a:spcBef>
              <a:buClr>
                <a:schemeClr val="hlink"/>
              </a:buClr>
            </a:pPr>
            <a:r>
              <a:rPr lang="en-US" altLang="zh-CN" sz="2400" dirty="0" smtClean="0">
                <a:latin typeface="微软雅黑" pitchFamily="34" charset="-122"/>
                <a:ea typeface="微软雅黑" pitchFamily="34" charset="-122"/>
              </a:rPr>
              <a:t>1</a:t>
            </a:r>
            <a:r>
              <a:rPr lang="zh-CN" altLang="en-US" sz="2400" dirty="0" smtClean="0">
                <a:latin typeface="微软雅黑" pitchFamily="34" charset="-122"/>
                <a:ea typeface="微软雅黑" pitchFamily="34" charset="-122"/>
              </a:rPr>
              <a:t>、</a:t>
            </a:r>
            <a:r>
              <a:rPr lang="en-US" altLang="zh-CN" sz="2400" dirty="0" smtClean="0">
                <a:latin typeface="微软雅黑" pitchFamily="34" charset="-122"/>
                <a:ea typeface="微软雅黑" pitchFamily="34" charset="-122"/>
              </a:rPr>
              <a:t>  </a:t>
            </a:r>
            <a:r>
              <a:rPr lang="zh-CN" altLang="en-US" sz="2400" dirty="0">
                <a:latin typeface="微软雅黑" pitchFamily="34" charset="-122"/>
                <a:ea typeface="微软雅黑" pitchFamily="34" charset="-122"/>
              </a:rPr>
              <a:t>固定资产不计提减值准备</a:t>
            </a:r>
          </a:p>
          <a:p>
            <a:pPr marL="342900" indent="-342900" eaLnBrk="0" hangingPunct="0">
              <a:spcBef>
                <a:spcPct val="20000"/>
              </a:spcBef>
              <a:buClr>
                <a:schemeClr val="hlink"/>
              </a:buClr>
            </a:pPr>
            <a:r>
              <a:rPr lang="en-US" altLang="zh-CN" sz="2400" dirty="0" smtClean="0">
                <a:latin typeface="微软雅黑" pitchFamily="34" charset="-122"/>
                <a:ea typeface="微软雅黑" pitchFamily="34" charset="-122"/>
              </a:rPr>
              <a:t>2 </a:t>
            </a:r>
            <a:r>
              <a:rPr lang="zh-CN" altLang="en-US" sz="2400" dirty="0" smtClean="0">
                <a:latin typeface="微软雅黑" pitchFamily="34" charset="-122"/>
                <a:ea typeface="微软雅黑" pitchFamily="34" charset="-122"/>
              </a:rPr>
              <a:t>、明确</a:t>
            </a:r>
            <a:r>
              <a:rPr lang="zh-CN" altLang="en-US" sz="2400" dirty="0">
                <a:latin typeface="微软雅黑" pitchFamily="34" charset="-122"/>
                <a:ea typeface="微软雅黑" pitchFamily="34" charset="-122"/>
              </a:rPr>
              <a:t>了小企业固定资产折旧年限考虑税法的规定</a:t>
            </a:r>
          </a:p>
          <a:p>
            <a:pPr marL="342900" indent="-342900" eaLnBrk="0" hangingPunct="0">
              <a:spcBef>
                <a:spcPct val="20000"/>
              </a:spcBef>
              <a:buClr>
                <a:schemeClr val="hlink"/>
              </a:buClr>
            </a:pPr>
            <a:r>
              <a:rPr lang="en-US" altLang="zh-CN" sz="2400" dirty="0" smtClean="0">
                <a:latin typeface="微软雅黑" pitchFamily="34" charset="-122"/>
                <a:ea typeface="微软雅黑" pitchFamily="34" charset="-122"/>
              </a:rPr>
              <a:t>3</a:t>
            </a:r>
            <a:r>
              <a:rPr lang="zh-CN" altLang="en-US" sz="2400" dirty="0" smtClean="0">
                <a:latin typeface="微软雅黑" pitchFamily="34" charset="-122"/>
                <a:ea typeface="微软雅黑" pitchFamily="34" charset="-122"/>
              </a:rPr>
              <a:t>、</a:t>
            </a:r>
            <a:r>
              <a:rPr lang="en-US" altLang="zh-CN" sz="2400" dirty="0" smtClean="0">
                <a:latin typeface="微软雅黑" pitchFamily="34" charset="-122"/>
                <a:ea typeface="微软雅黑" pitchFamily="34" charset="-122"/>
              </a:rPr>
              <a:t> </a:t>
            </a:r>
            <a:r>
              <a:rPr lang="zh-CN" altLang="en-US" sz="2400" dirty="0">
                <a:latin typeface="微软雅黑" pitchFamily="34" charset="-122"/>
                <a:ea typeface="微软雅黑" pitchFamily="34" charset="-122"/>
              </a:rPr>
              <a:t>折旧方法发生变化，原则上直线法，加速折旧的可</a:t>
            </a:r>
            <a:r>
              <a:rPr lang="zh-CN" altLang="en-US" sz="2400" dirty="0" smtClean="0">
                <a:latin typeface="微软雅黑" pitchFamily="34" charset="-122"/>
                <a:ea typeface="微软雅黑" pitchFamily="34" charset="-122"/>
              </a:rPr>
              <a:t>采用</a:t>
            </a:r>
            <a:r>
              <a:rPr lang="zh-CN" altLang="en-US" sz="2400" dirty="0">
                <a:latin typeface="微软雅黑" pitchFamily="34" charset="-122"/>
                <a:ea typeface="微软雅黑" pitchFamily="34" charset="-122"/>
              </a:rPr>
              <a:t>双倍余额递减法和年数总和法，取消了工作量法</a:t>
            </a:r>
          </a:p>
          <a:p>
            <a:pPr marL="342900" indent="-342900" eaLnBrk="0" hangingPunct="0">
              <a:spcBef>
                <a:spcPct val="20000"/>
              </a:spcBef>
              <a:buClr>
                <a:schemeClr val="hlink"/>
              </a:buClr>
            </a:pPr>
            <a:r>
              <a:rPr lang="en-US" altLang="zh-CN" sz="2400" dirty="0" smtClean="0">
                <a:latin typeface="微软雅黑" pitchFamily="34" charset="-122"/>
                <a:ea typeface="微软雅黑" pitchFamily="34" charset="-122"/>
              </a:rPr>
              <a:t>4</a:t>
            </a:r>
            <a:r>
              <a:rPr lang="zh-CN" altLang="en-US" sz="2400" dirty="0" smtClean="0">
                <a:latin typeface="微软雅黑" pitchFamily="34" charset="-122"/>
                <a:ea typeface="微软雅黑" pitchFamily="34" charset="-122"/>
              </a:rPr>
              <a:t>、</a:t>
            </a:r>
            <a:r>
              <a:rPr lang="en-US" altLang="zh-CN" sz="2400" dirty="0" smtClean="0">
                <a:latin typeface="微软雅黑" pitchFamily="34" charset="-122"/>
                <a:ea typeface="微软雅黑" pitchFamily="34" charset="-122"/>
              </a:rPr>
              <a:t> </a:t>
            </a:r>
            <a:r>
              <a:rPr lang="zh-CN" altLang="en-US" sz="2400" dirty="0">
                <a:latin typeface="微软雅黑" pitchFamily="34" charset="-122"/>
                <a:ea typeface="微软雅黑" pitchFamily="34" charset="-122"/>
              </a:rPr>
              <a:t>首次明确小企业在建工程试运行过程中的收支核算</a:t>
            </a:r>
            <a:r>
              <a:rPr lang="zh-CN" altLang="en-US" sz="2400" dirty="0" smtClean="0">
                <a:latin typeface="微软雅黑" pitchFamily="34" charset="-122"/>
                <a:ea typeface="微软雅黑" pitchFamily="34" charset="-122"/>
              </a:rPr>
              <a:t>，直接</a:t>
            </a:r>
            <a:r>
              <a:rPr lang="zh-CN" altLang="en-US" sz="2400" dirty="0">
                <a:latin typeface="微软雅黑" pitchFamily="34" charset="-122"/>
                <a:ea typeface="微软雅黑" pitchFamily="34" charset="-122"/>
              </a:rPr>
              <a:t>计入银行存款，库存商品，同时冲减在建工程</a:t>
            </a:r>
          </a:p>
          <a:p>
            <a:pPr marL="342900" indent="-342900" eaLnBrk="0" hangingPunct="0">
              <a:spcBef>
                <a:spcPct val="20000"/>
              </a:spcBef>
              <a:buClr>
                <a:schemeClr val="hlink"/>
              </a:buClr>
            </a:pPr>
            <a:endParaRPr lang="zh-CN" altLang="en-US" sz="2400" dirty="0">
              <a:latin typeface="微软雅黑" pitchFamily="34" charset="-122"/>
              <a:ea typeface="微软雅黑" pitchFamily="34" charset="-122"/>
            </a:endParaRPr>
          </a:p>
        </p:txBody>
      </p:sp>
      <p:sp>
        <p:nvSpPr>
          <p:cNvPr id="3" name="矩形 2"/>
          <p:cNvSpPr/>
          <p:nvPr/>
        </p:nvSpPr>
        <p:spPr>
          <a:xfrm>
            <a:off x="928688" y="1500188"/>
            <a:ext cx="1403350" cy="579437"/>
          </a:xfrm>
          <a:prstGeom prst="rect">
            <a:avLst/>
          </a:prstGeom>
        </p:spPr>
        <p:txBody>
          <a:bodyPr wrap="none">
            <a:spAutoFit/>
          </a:bodyPr>
          <a:lstStyle/>
          <a:p>
            <a:r>
              <a:rPr lang="zh-CN" altLang="en-US" sz="3200" b="1">
                <a:latin typeface="微软雅黑" pitchFamily="34" charset="-122"/>
                <a:ea typeface="微软雅黑" pitchFamily="34" charset="-122"/>
              </a:rPr>
              <a:t>注意：</a:t>
            </a:r>
          </a:p>
        </p:txBody>
      </p:sp>
      <p:sp>
        <p:nvSpPr>
          <p:cNvPr id="4" name="TextBox 3"/>
          <p:cNvSpPr txBox="1"/>
          <p:nvPr/>
        </p:nvSpPr>
        <p:spPr>
          <a:xfrm>
            <a:off x="0" y="6488668"/>
            <a:ext cx="571472" cy="369332"/>
          </a:xfrm>
          <a:prstGeom prst="rect">
            <a:avLst/>
          </a:prstGeom>
          <a:noFill/>
        </p:spPr>
        <p:txBody>
          <a:bodyPr wrap="square" rtlCol="0">
            <a:spAutoFit/>
          </a:bodyPr>
          <a:lstStyle/>
          <a:p>
            <a:r>
              <a:rPr lang="en-US" altLang="zh-CN" dirty="0" smtClean="0"/>
              <a:t>28</a:t>
            </a:r>
            <a:endParaRPr lang="zh-CN" altLang="en-US" dirty="0"/>
          </a:p>
        </p:txBody>
      </p:sp>
    </p:spTree>
  </p:cSld>
  <p:clrMapOvr>
    <a:masterClrMapping/>
  </p:clrMapOvr>
  <p:transition>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071538" y="928670"/>
            <a:ext cx="6786610" cy="5072098"/>
          </a:xfrm>
          <a:prstGeom prst="rect">
            <a:avLst/>
          </a:prstGeom>
        </p:spPr>
        <p:txBody>
          <a:bodyPr/>
          <a:lstStyle/>
          <a:p>
            <a:pPr marL="342900" indent="-342900" eaLnBrk="0" hangingPunct="0">
              <a:spcBef>
                <a:spcPct val="20000"/>
              </a:spcBef>
              <a:buClr>
                <a:schemeClr val="hlink"/>
              </a:buClr>
            </a:pPr>
            <a:endParaRPr lang="en-US" altLang="zh-CN" sz="2400" dirty="0">
              <a:latin typeface="微软雅黑" pitchFamily="34" charset="-122"/>
              <a:ea typeface="微软雅黑" pitchFamily="34" charset="-122"/>
            </a:endParaRPr>
          </a:p>
          <a:p>
            <a:pPr marL="342900" indent="-342900" eaLnBrk="0" hangingPunct="0">
              <a:spcBef>
                <a:spcPct val="20000"/>
              </a:spcBef>
              <a:buClr>
                <a:schemeClr val="hlink"/>
              </a:buClr>
            </a:pPr>
            <a:r>
              <a:rPr lang="en-US" altLang="zh-CN" sz="2400" dirty="0" smtClean="0">
                <a:latin typeface="微软雅黑" pitchFamily="34" charset="-122"/>
                <a:ea typeface="微软雅黑" pitchFamily="34" charset="-122"/>
              </a:rPr>
              <a:t>5</a:t>
            </a:r>
            <a:r>
              <a:rPr lang="zh-CN" altLang="en-US" sz="2400" dirty="0" smtClean="0">
                <a:latin typeface="微软雅黑" pitchFamily="34" charset="-122"/>
                <a:ea typeface="微软雅黑" pitchFamily="34" charset="-122"/>
              </a:rPr>
              <a:t>、提出</a:t>
            </a:r>
            <a:r>
              <a:rPr lang="zh-CN" altLang="en-US" sz="2400" dirty="0">
                <a:latin typeface="微软雅黑" pitchFamily="34" charset="-122"/>
                <a:ea typeface="微软雅黑" pitchFamily="34" charset="-122"/>
              </a:rPr>
              <a:t>固定资产改建支出，替换以前的后续</a:t>
            </a:r>
            <a:r>
              <a:rPr lang="zh-CN" altLang="en-US" sz="2400" dirty="0" smtClean="0">
                <a:latin typeface="微软雅黑" pitchFamily="34" charset="-122"/>
                <a:ea typeface="微软雅黑" pitchFamily="34" charset="-122"/>
              </a:rPr>
              <a:t>支出</a:t>
            </a:r>
            <a:endParaRPr lang="en-US" altLang="zh-CN" sz="24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400" dirty="0" smtClean="0">
                <a:latin typeface="微软雅黑" pitchFamily="34" charset="-122"/>
                <a:ea typeface="微软雅黑" pitchFamily="34" charset="-122"/>
              </a:rPr>
              <a:t>，废除了</a:t>
            </a:r>
            <a:r>
              <a:rPr lang="zh-CN" altLang="en-US" sz="2400" dirty="0">
                <a:latin typeface="微软雅黑" pitchFamily="34" charset="-122"/>
                <a:ea typeface="微软雅黑" pitchFamily="34" charset="-122"/>
              </a:rPr>
              <a:t>过去依赖职业判断的风险。</a:t>
            </a:r>
          </a:p>
          <a:p>
            <a:pPr marL="342900" indent="-342900" eaLnBrk="0" hangingPunct="0">
              <a:spcBef>
                <a:spcPct val="20000"/>
              </a:spcBef>
              <a:buClr>
                <a:schemeClr val="hlink"/>
              </a:buClr>
            </a:pPr>
            <a:r>
              <a:rPr lang="en-US" altLang="zh-CN" sz="2400" dirty="0">
                <a:latin typeface="微软雅黑" pitchFamily="34" charset="-122"/>
                <a:ea typeface="微软雅黑" pitchFamily="34" charset="-122"/>
              </a:rPr>
              <a:t> </a:t>
            </a: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改建</a:t>
            </a:r>
            <a:r>
              <a:rPr lang="zh-CN" altLang="en-US" sz="2400" dirty="0">
                <a:latin typeface="微软雅黑" pitchFamily="34" charset="-122"/>
                <a:ea typeface="微软雅黑" pitchFamily="34" charset="-122"/>
              </a:rPr>
              <a:t>支出</a:t>
            </a:r>
            <a:r>
              <a:rPr lang="en-US" altLang="zh-CN" sz="2400" dirty="0">
                <a:latin typeface="微软雅黑" pitchFamily="34" charset="-122"/>
                <a:ea typeface="微软雅黑" pitchFamily="34" charset="-122"/>
              </a:rPr>
              <a:t>—</a:t>
            </a:r>
            <a:r>
              <a:rPr lang="zh-CN" altLang="en-US" sz="2400" dirty="0">
                <a:latin typeface="微软雅黑" pitchFamily="34" charset="-122"/>
                <a:ea typeface="微软雅黑" pitchFamily="34" charset="-122"/>
              </a:rPr>
              <a:t>是指改变房屋和建筑物结构，</a:t>
            </a:r>
            <a:r>
              <a:rPr lang="zh-CN" altLang="en-US" sz="2400" dirty="0" smtClean="0">
                <a:latin typeface="微软雅黑" pitchFamily="34" charset="-122"/>
                <a:ea typeface="微软雅黑" pitchFamily="34" charset="-122"/>
              </a:rPr>
              <a:t>延长</a:t>
            </a:r>
            <a:endParaRPr lang="en-US" altLang="zh-CN" sz="24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400" dirty="0" smtClean="0">
                <a:latin typeface="微软雅黑" pitchFamily="34" charset="-122"/>
                <a:ea typeface="微软雅黑" pitchFamily="34" charset="-122"/>
              </a:rPr>
              <a:t>年限等</a:t>
            </a:r>
            <a:r>
              <a:rPr lang="zh-CN" altLang="en-US" sz="2400" dirty="0">
                <a:latin typeface="微软雅黑" pitchFamily="34" charset="-122"/>
                <a:ea typeface="微软雅黑" pitchFamily="34" charset="-122"/>
              </a:rPr>
              <a:t>发生的</a:t>
            </a:r>
            <a:r>
              <a:rPr lang="zh-CN" altLang="en-US" sz="2400" dirty="0" smtClean="0">
                <a:latin typeface="微软雅黑" pitchFamily="34" charset="-122"/>
                <a:ea typeface="微软雅黑" pitchFamily="34" charset="-122"/>
              </a:rPr>
              <a:t>支出。</a:t>
            </a:r>
            <a:endParaRPr lang="zh-CN" altLang="en-US" sz="2400" dirty="0">
              <a:latin typeface="微软雅黑" pitchFamily="34" charset="-122"/>
              <a:ea typeface="微软雅黑" pitchFamily="34" charset="-122"/>
            </a:endParaRPr>
          </a:p>
          <a:p>
            <a:pPr marL="342900" indent="-342900" eaLnBrk="0" hangingPunct="0">
              <a:spcBef>
                <a:spcPct val="20000"/>
              </a:spcBef>
              <a:buClr>
                <a:schemeClr val="hlink"/>
              </a:buClr>
            </a:pPr>
            <a:endParaRPr lang="zh-CN" altLang="en-US" sz="2400" dirty="0">
              <a:latin typeface="微软雅黑" pitchFamily="34" charset="-122"/>
              <a:ea typeface="微软雅黑" pitchFamily="34" charset="-122"/>
            </a:endParaRPr>
          </a:p>
          <a:p>
            <a:pPr marL="1257300" lvl="2" indent="-342900" eaLnBrk="0" hangingPunct="0">
              <a:spcBef>
                <a:spcPct val="20000"/>
              </a:spcBef>
            </a:pPr>
            <a:r>
              <a:rPr lang="zh-CN" altLang="en-US" sz="2400" dirty="0">
                <a:latin typeface="微软雅黑" pitchFamily="34" charset="-122"/>
                <a:ea typeface="微软雅黑" pitchFamily="34" charset="-122"/>
              </a:rPr>
              <a:t>一般修理</a:t>
            </a:r>
            <a:r>
              <a:rPr lang="en-US" altLang="zh-CN" sz="2400" dirty="0">
                <a:latin typeface="微软雅黑" pitchFamily="34" charset="-122"/>
                <a:ea typeface="微软雅黑" pitchFamily="34" charset="-122"/>
              </a:rPr>
              <a:t>-----  </a:t>
            </a:r>
            <a:r>
              <a:rPr lang="zh-CN" altLang="en-US" sz="2400" dirty="0">
                <a:latin typeface="微软雅黑" pitchFamily="34" charset="-122"/>
                <a:ea typeface="微软雅黑" pitchFamily="34" charset="-122"/>
              </a:rPr>
              <a:t>计入管理费用，制造费用</a:t>
            </a:r>
          </a:p>
          <a:p>
            <a:pPr marL="1257300" lvl="2" indent="-342900" eaLnBrk="0" hangingPunct="0">
              <a:spcBef>
                <a:spcPct val="20000"/>
              </a:spcBef>
            </a:pPr>
            <a:r>
              <a:rPr lang="zh-CN" altLang="en-US" sz="2400" dirty="0">
                <a:latin typeface="微软雅黑" pitchFamily="34" charset="-122"/>
                <a:ea typeface="微软雅黑" pitchFamily="34" charset="-122"/>
              </a:rPr>
              <a:t>大修</a:t>
            </a:r>
            <a:r>
              <a:rPr lang="en-US" altLang="zh-CN" sz="2400" dirty="0">
                <a:latin typeface="微软雅黑" pitchFamily="34" charset="-122"/>
                <a:ea typeface="微软雅黑" pitchFamily="34" charset="-122"/>
              </a:rPr>
              <a:t>-------</a:t>
            </a:r>
            <a:r>
              <a:rPr lang="zh-CN" altLang="en-US" sz="2400" dirty="0">
                <a:latin typeface="微软雅黑" pitchFamily="34" charset="-122"/>
                <a:ea typeface="微软雅黑" pitchFamily="34" charset="-122"/>
              </a:rPr>
              <a:t>（包括已经提足折旧和经营性租入固定资产的改建）     计入长期待摊费用   </a:t>
            </a:r>
          </a:p>
          <a:p>
            <a:pPr marL="1257300" lvl="2" indent="-342900" eaLnBrk="0" hangingPunct="0">
              <a:spcBef>
                <a:spcPct val="20000"/>
              </a:spcBef>
            </a:pPr>
            <a:r>
              <a:rPr lang="zh-CN" altLang="en-US" sz="2400" dirty="0">
                <a:latin typeface="微软雅黑" pitchFamily="34" charset="-122"/>
                <a:ea typeface="微软雅黑" pitchFamily="34" charset="-122"/>
              </a:rPr>
              <a:t>改建支出</a:t>
            </a:r>
            <a:r>
              <a:rPr lang="en-US" altLang="zh-CN" sz="2400" dirty="0">
                <a:latin typeface="微软雅黑" pitchFamily="34" charset="-122"/>
                <a:ea typeface="微软雅黑" pitchFamily="34" charset="-122"/>
              </a:rPr>
              <a:t>----</a:t>
            </a:r>
            <a:r>
              <a:rPr lang="zh-CN" altLang="en-US" sz="2400" dirty="0">
                <a:latin typeface="微软雅黑" pitchFamily="34" charset="-122"/>
                <a:ea typeface="微软雅黑" pitchFamily="34" charset="-122"/>
              </a:rPr>
              <a:t>在建工程     </a:t>
            </a:r>
          </a:p>
          <a:p>
            <a:pPr marL="342900" indent="-342900" eaLnBrk="0" hangingPunct="0">
              <a:spcBef>
                <a:spcPct val="20000"/>
              </a:spcBef>
              <a:buClr>
                <a:schemeClr val="hlink"/>
              </a:buClr>
            </a:pPr>
            <a:endParaRPr lang="en-US" altLang="zh-CN" sz="2400" dirty="0">
              <a:latin typeface="微软雅黑" pitchFamily="34" charset="-122"/>
              <a:ea typeface="微软雅黑" pitchFamily="34" charset="-122"/>
            </a:endParaRPr>
          </a:p>
        </p:txBody>
      </p:sp>
      <p:sp>
        <p:nvSpPr>
          <p:cNvPr id="3" name="内容占位符 5"/>
          <p:cNvSpPr txBox="1">
            <a:spLocks/>
          </p:cNvSpPr>
          <p:nvPr/>
        </p:nvSpPr>
        <p:spPr bwMode="auto">
          <a:xfrm>
            <a:off x="785813" y="5857875"/>
            <a:ext cx="6286500" cy="500063"/>
          </a:xfrm>
          <a:prstGeom prst="rect">
            <a:avLst/>
          </a:prstGeom>
          <a:noFill/>
          <a:ln w="9525">
            <a:noFill/>
            <a:miter lim="800000"/>
            <a:headEnd/>
            <a:tailEnd/>
          </a:ln>
        </p:spPr>
        <p:txBody>
          <a:bodyPr/>
          <a:lstStyle/>
          <a:p>
            <a:pPr marL="342900" indent="-342900" eaLnBrk="0" hangingPunct="0">
              <a:spcBef>
                <a:spcPct val="20000"/>
              </a:spcBef>
            </a:pPr>
            <a:endParaRPr kumimoji="1" lang="zh-CN" altLang="en-US" sz="2400">
              <a:latin typeface="微软雅黑" pitchFamily="34" charset="-122"/>
              <a:ea typeface="微软雅黑" pitchFamily="34" charset="-122"/>
            </a:endParaRPr>
          </a:p>
        </p:txBody>
      </p:sp>
      <p:sp>
        <p:nvSpPr>
          <p:cNvPr id="4" name="TextBox 3"/>
          <p:cNvSpPr txBox="1"/>
          <p:nvPr/>
        </p:nvSpPr>
        <p:spPr>
          <a:xfrm>
            <a:off x="0" y="6488668"/>
            <a:ext cx="571472" cy="369332"/>
          </a:xfrm>
          <a:prstGeom prst="rect">
            <a:avLst/>
          </a:prstGeom>
          <a:noFill/>
        </p:spPr>
        <p:txBody>
          <a:bodyPr wrap="square" rtlCol="0">
            <a:spAutoFit/>
          </a:bodyPr>
          <a:lstStyle/>
          <a:p>
            <a:r>
              <a:rPr lang="en-US" altLang="zh-CN" dirty="0" smtClean="0"/>
              <a:t>29</a:t>
            </a:r>
            <a:endParaRPr lang="zh-CN" altLang="en-US" dirty="0"/>
          </a:p>
        </p:txBody>
      </p:sp>
    </p:spTree>
  </p:cSld>
  <p:clrMapOvr>
    <a:masterClrMapping/>
  </p:clrMapOvr>
  <p:transition>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00100" y="1953648"/>
            <a:ext cx="7643866" cy="3046988"/>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defRPr/>
            </a:pPr>
            <a:r>
              <a:rPr lang="zh-CN" altLang="en-US" sz="2400" kern="0" dirty="0">
                <a:latin typeface="微软雅黑" pitchFamily="34" charset="-122"/>
                <a:ea typeface="微软雅黑" pitchFamily="34" charset="-122"/>
              </a:rPr>
              <a:t>       盘盈的固定资产，按照同类或类似固定资产的市场价格扣除按新旧程度估计的折旧后的余额，</a:t>
            </a:r>
            <a:endParaRPr lang="en-US" altLang="zh-CN" sz="2400" kern="0" dirty="0">
              <a:latin typeface="微软雅黑" pitchFamily="34" charset="-122"/>
              <a:ea typeface="微软雅黑" pitchFamily="34" charset="-122"/>
            </a:endParaRPr>
          </a:p>
          <a:p>
            <a:pPr>
              <a:defRPr/>
            </a:pPr>
            <a:r>
              <a:rPr lang="en-US" altLang="zh-CN" sz="2400" kern="0" dirty="0">
                <a:latin typeface="微软雅黑" pitchFamily="34" charset="-122"/>
                <a:ea typeface="微软雅黑" pitchFamily="34" charset="-122"/>
              </a:rPr>
              <a:t>     </a:t>
            </a:r>
            <a:r>
              <a:rPr lang="en-US" altLang="zh-CN" sz="2400" kern="0" dirty="0" smtClean="0">
                <a:latin typeface="微软雅黑" pitchFamily="34" charset="-122"/>
                <a:ea typeface="微软雅黑" pitchFamily="34" charset="-122"/>
              </a:rPr>
              <a:t> </a:t>
            </a:r>
            <a:r>
              <a:rPr lang="zh-CN" altLang="en-US" sz="2400" kern="0" dirty="0">
                <a:latin typeface="微软雅黑" pitchFamily="34" charset="-122"/>
                <a:ea typeface="微软雅黑" pitchFamily="34" charset="-122"/>
              </a:rPr>
              <a:t>借：“固定资产”科目，</a:t>
            </a:r>
            <a:endParaRPr lang="en-US" altLang="zh-CN" sz="2400" kern="0" dirty="0">
              <a:latin typeface="微软雅黑" pitchFamily="34" charset="-122"/>
              <a:ea typeface="微软雅黑" pitchFamily="34" charset="-122"/>
            </a:endParaRPr>
          </a:p>
          <a:p>
            <a:pPr>
              <a:defRPr/>
            </a:pPr>
            <a:r>
              <a:rPr lang="en-US" altLang="zh-CN" sz="2400" kern="0" dirty="0">
                <a:latin typeface="微软雅黑" pitchFamily="34" charset="-122"/>
                <a:ea typeface="微软雅黑" pitchFamily="34" charset="-122"/>
              </a:rPr>
              <a:t>         </a:t>
            </a:r>
            <a:r>
              <a:rPr lang="zh-CN" altLang="en-US" sz="2400" kern="0" dirty="0" smtClean="0">
                <a:latin typeface="微软雅黑" pitchFamily="34" charset="-122"/>
                <a:ea typeface="微软雅黑" pitchFamily="34" charset="-122"/>
              </a:rPr>
              <a:t>贷</a:t>
            </a:r>
            <a:r>
              <a:rPr lang="zh-CN" altLang="en-US" sz="2400" kern="0" dirty="0">
                <a:latin typeface="微软雅黑" pitchFamily="34" charset="-122"/>
                <a:ea typeface="微软雅黑" pitchFamily="34" charset="-122"/>
              </a:rPr>
              <a:t>：“待处理财产损溢</a:t>
            </a:r>
            <a:r>
              <a:rPr lang="en-US" altLang="zh-CN" sz="2400" kern="0" dirty="0">
                <a:latin typeface="微软雅黑" pitchFamily="34" charset="-122"/>
                <a:ea typeface="微软雅黑" pitchFamily="34" charset="-122"/>
              </a:rPr>
              <a:t>——</a:t>
            </a:r>
            <a:r>
              <a:rPr lang="zh-CN" altLang="en-US" sz="2400" kern="0" dirty="0">
                <a:latin typeface="微软雅黑" pitchFamily="34" charset="-122"/>
                <a:ea typeface="微软雅黑" pitchFamily="34" charset="-122"/>
              </a:rPr>
              <a:t>待处理</a:t>
            </a:r>
            <a:r>
              <a:rPr lang="zh-CN" altLang="en-US" sz="2400" kern="0" dirty="0" smtClean="0">
                <a:latin typeface="微软雅黑" pitchFamily="34" charset="-122"/>
                <a:ea typeface="微软雅黑" pitchFamily="34" charset="-122"/>
              </a:rPr>
              <a:t>固定资产损溢”</a:t>
            </a:r>
            <a:endParaRPr lang="en-US" altLang="zh-CN" sz="2400" kern="0" dirty="0">
              <a:latin typeface="微软雅黑" pitchFamily="34" charset="-122"/>
              <a:ea typeface="微软雅黑" pitchFamily="34" charset="-122"/>
            </a:endParaRPr>
          </a:p>
          <a:p>
            <a:pPr>
              <a:defRPr/>
            </a:pPr>
            <a:r>
              <a:rPr lang="en-US" altLang="zh-CN" sz="2400" kern="0" dirty="0">
                <a:latin typeface="微软雅黑" pitchFamily="34" charset="-122"/>
                <a:ea typeface="微软雅黑" pitchFamily="34" charset="-122"/>
              </a:rPr>
              <a:t>       </a:t>
            </a:r>
          </a:p>
          <a:p>
            <a:pPr>
              <a:defRPr/>
            </a:pPr>
            <a:r>
              <a:rPr lang="en-US" altLang="zh-CN" sz="2400" kern="0" dirty="0">
                <a:latin typeface="微软雅黑" pitchFamily="34" charset="-122"/>
                <a:ea typeface="微软雅黑" pitchFamily="34" charset="-122"/>
              </a:rPr>
              <a:t>       </a:t>
            </a:r>
            <a:r>
              <a:rPr lang="zh-CN" altLang="en-US" sz="2400" kern="0" dirty="0">
                <a:latin typeface="微软雅黑" pitchFamily="34" charset="-122"/>
                <a:ea typeface="微软雅黑" pitchFamily="34" charset="-122"/>
              </a:rPr>
              <a:t>经批准处理后，</a:t>
            </a:r>
            <a:endParaRPr lang="en-US" altLang="zh-CN" sz="2400" kern="0" dirty="0">
              <a:latin typeface="微软雅黑" pitchFamily="34" charset="-122"/>
              <a:ea typeface="微软雅黑" pitchFamily="34" charset="-122"/>
            </a:endParaRPr>
          </a:p>
          <a:p>
            <a:pPr>
              <a:defRPr/>
            </a:pPr>
            <a:r>
              <a:rPr lang="en-US" altLang="zh-CN" sz="2400" kern="0" dirty="0">
                <a:latin typeface="微软雅黑" pitchFamily="34" charset="-122"/>
                <a:ea typeface="微软雅黑" pitchFamily="34" charset="-122"/>
              </a:rPr>
              <a:t>      </a:t>
            </a:r>
            <a:r>
              <a:rPr lang="zh-CN" altLang="en-US" sz="2400" kern="0" dirty="0" smtClean="0">
                <a:latin typeface="微软雅黑" pitchFamily="34" charset="-122"/>
                <a:ea typeface="微软雅黑" pitchFamily="34" charset="-122"/>
              </a:rPr>
              <a:t>借</a:t>
            </a:r>
            <a:r>
              <a:rPr lang="zh-CN" altLang="en-US" sz="2400" kern="0" dirty="0">
                <a:latin typeface="微软雅黑" pitchFamily="34" charset="-122"/>
                <a:ea typeface="微软雅黑" pitchFamily="34" charset="-122"/>
              </a:rPr>
              <a:t>：“待处理财产损溢</a:t>
            </a:r>
            <a:r>
              <a:rPr lang="en-US" altLang="zh-CN" sz="2400" kern="0" dirty="0">
                <a:latin typeface="微软雅黑" pitchFamily="34" charset="-122"/>
                <a:ea typeface="微软雅黑" pitchFamily="34" charset="-122"/>
              </a:rPr>
              <a:t>——</a:t>
            </a:r>
            <a:r>
              <a:rPr lang="zh-CN" altLang="en-US" sz="2400" kern="0" dirty="0">
                <a:latin typeface="微软雅黑" pitchFamily="34" charset="-122"/>
                <a:ea typeface="微软雅黑" pitchFamily="34" charset="-122"/>
              </a:rPr>
              <a:t>待处理</a:t>
            </a:r>
            <a:r>
              <a:rPr lang="zh-CN" altLang="en-US" sz="2400" kern="0" dirty="0" smtClean="0">
                <a:latin typeface="微软雅黑" pitchFamily="34" charset="-122"/>
                <a:ea typeface="微软雅黑" pitchFamily="34" charset="-122"/>
              </a:rPr>
              <a:t>固定资产损溢</a:t>
            </a:r>
            <a:r>
              <a:rPr lang="zh-CN" altLang="en-US" sz="2400" kern="0" dirty="0">
                <a:latin typeface="微软雅黑" pitchFamily="34" charset="-122"/>
                <a:ea typeface="微软雅黑" pitchFamily="34" charset="-122"/>
              </a:rPr>
              <a:t>”，</a:t>
            </a:r>
            <a:endParaRPr lang="en-US" altLang="zh-CN" sz="2400" kern="0" dirty="0">
              <a:latin typeface="微软雅黑" pitchFamily="34" charset="-122"/>
              <a:ea typeface="微软雅黑" pitchFamily="34" charset="-122"/>
            </a:endParaRPr>
          </a:p>
          <a:p>
            <a:pPr>
              <a:defRPr/>
            </a:pPr>
            <a:r>
              <a:rPr lang="zh-CN" altLang="en-US" sz="2400" kern="0" dirty="0" smtClean="0">
                <a:latin typeface="微软雅黑" pitchFamily="34" charset="-122"/>
                <a:ea typeface="微软雅黑" pitchFamily="34" charset="-122"/>
              </a:rPr>
              <a:t>            贷：“营业外收入”</a:t>
            </a:r>
            <a:r>
              <a:rPr lang="zh-CN" altLang="en-US" sz="2400" kern="0" dirty="0">
                <a:latin typeface="微软雅黑" pitchFamily="34" charset="-122"/>
                <a:ea typeface="微软雅黑" pitchFamily="34" charset="-122"/>
              </a:rPr>
              <a:t>科目。 </a:t>
            </a:r>
            <a:endParaRPr lang="zh-CN" altLang="en-US" sz="2400" dirty="0">
              <a:latin typeface="微软雅黑" pitchFamily="34" charset="-122"/>
              <a:ea typeface="微软雅黑" pitchFamily="34" charset="-122"/>
            </a:endParaRPr>
          </a:p>
        </p:txBody>
      </p:sp>
      <p:sp>
        <p:nvSpPr>
          <p:cNvPr id="3" name="TextBox 2"/>
          <p:cNvSpPr txBox="1"/>
          <p:nvPr/>
        </p:nvSpPr>
        <p:spPr>
          <a:xfrm>
            <a:off x="0" y="6488668"/>
            <a:ext cx="571472" cy="369332"/>
          </a:xfrm>
          <a:prstGeom prst="rect">
            <a:avLst/>
          </a:prstGeom>
          <a:noFill/>
        </p:spPr>
        <p:txBody>
          <a:bodyPr wrap="square" rtlCol="0">
            <a:spAutoFit/>
          </a:bodyPr>
          <a:lstStyle/>
          <a:p>
            <a:r>
              <a:rPr lang="en-US" altLang="zh-CN" dirty="0" smtClean="0"/>
              <a:t>30</a:t>
            </a:r>
            <a:endParaRPr lang="zh-CN" altLang="en-US" dirty="0"/>
          </a:p>
        </p:txBody>
      </p:sp>
    </p:spTree>
  </p:cSld>
  <p:clrMapOvr>
    <a:masterClrMapping/>
  </p:clrMapOvr>
  <p:transition>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000131" y="2071678"/>
            <a:ext cx="7358083" cy="4357718"/>
          </a:xfrm>
          <a:prstGeom prst="rect">
            <a:avLst/>
          </a:prstGeom>
        </p:spPr>
        <p:txBody>
          <a:bodyPr/>
          <a:lstStyle/>
          <a:p>
            <a:pPr marL="342900" indent="-342900" eaLnBrk="0" hangingPunct="0">
              <a:lnSpc>
                <a:spcPct val="80000"/>
              </a:lnSpc>
              <a:spcBef>
                <a:spcPct val="20000"/>
              </a:spcBef>
              <a:buClr>
                <a:schemeClr val="hlink"/>
              </a:buClr>
            </a:pPr>
            <a:r>
              <a:rPr lang="zh-CN" altLang="en-US" sz="2600" dirty="0">
                <a:latin typeface="微软雅黑" pitchFamily="34" charset="-122"/>
                <a:ea typeface="微软雅黑" pitchFamily="34" charset="-122"/>
              </a:rPr>
              <a:t>         某公司在财产清查过程中，发现一台未</a:t>
            </a:r>
            <a:r>
              <a:rPr lang="zh-CN" altLang="en-US" sz="2600" dirty="0" smtClean="0">
                <a:latin typeface="微软雅黑" pitchFamily="34" charset="-122"/>
                <a:ea typeface="微软雅黑" pitchFamily="34" charset="-122"/>
              </a:rPr>
              <a:t>入账</a:t>
            </a:r>
            <a:endParaRPr lang="en-US" altLang="zh-CN" sz="2600" dirty="0" smtClean="0">
              <a:latin typeface="微软雅黑" pitchFamily="34" charset="-122"/>
              <a:ea typeface="微软雅黑" pitchFamily="34" charset="-122"/>
            </a:endParaRPr>
          </a:p>
          <a:p>
            <a:pPr marL="342900" indent="-342900" eaLnBrk="0" hangingPunct="0">
              <a:lnSpc>
                <a:spcPct val="80000"/>
              </a:lnSpc>
              <a:spcBef>
                <a:spcPct val="20000"/>
              </a:spcBef>
              <a:buClr>
                <a:schemeClr val="hlink"/>
              </a:buClr>
            </a:pPr>
            <a:r>
              <a:rPr lang="zh-CN" altLang="en-US" sz="2600" dirty="0" smtClean="0">
                <a:latin typeface="微软雅黑" pitchFamily="34" charset="-122"/>
                <a:ea typeface="微软雅黑" pitchFamily="34" charset="-122"/>
              </a:rPr>
              <a:t>的</a:t>
            </a:r>
            <a:r>
              <a:rPr lang="zh-CN" altLang="en-US" sz="2600" dirty="0">
                <a:latin typeface="微软雅黑" pitchFamily="34" charset="-122"/>
                <a:ea typeface="微软雅黑" pitchFamily="34" charset="-122"/>
              </a:rPr>
              <a:t>设备，重置成本为</a:t>
            </a:r>
            <a:r>
              <a:rPr lang="en-US" altLang="zh-CN" sz="2600" dirty="0">
                <a:latin typeface="微软雅黑" pitchFamily="34" charset="-122"/>
                <a:ea typeface="微软雅黑" pitchFamily="34" charset="-122"/>
              </a:rPr>
              <a:t>10 000</a:t>
            </a:r>
            <a:r>
              <a:rPr lang="zh-CN" altLang="en-US" sz="2600" dirty="0">
                <a:latin typeface="微软雅黑" pitchFamily="34" charset="-122"/>
                <a:ea typeface="微软雅黑" pitchFamily="34" charset="-122"/>
              </a:rPr>
              <a:t>元。丁公司应作</a:t>
            </a:r>
            <a:r>
              <a:rPr lang="zh-CN" altLang="en-US" sz="2600" dirty="0" smtClean="0">
                <a:latin typeface="微软雅黑" pitchFamily="34" charset="-122"/>
                <a:ea typeface="微软雅黑" pitchFamily="34" charset="-122"/>
              </a:rPr>
              <a:t>如下</a:t>
            </a:r>
            <a:endParaRPr lang="en-US" altLang="zh-CN" sz="2600" dirty="0" smtClean="0">
              <a:latin typeface="微软雅黑" pitchFamily="34" charset="-122"/>
              <a:ea typeface="微软雅黑" pitchFamily="34" charset="-122"/>
            </a:endParaRPr>
          </a:p>
          <a:p>
            <a:pPr marL="342900" indent="-342900" eaLnBrk="0" hangingPunct="0">
              <a:lnSpc>
                <a:spcPct val="80000"/>
              </a:lnSpc>
              <a:spcBef>
                <a:spcPct val="20000"/>
              </a:spcBef>
              <a:buClr>
                <a:schemeClr val="hlink"/>
              </a:buClr>
            </a:pPr>
            <a:r>
              <a:rPr lang="zh-CN" altLang="en-US" sz="2600" dirty="0" smtClean="0">
                <a:latin typeface="微软雅黑" pitchFamily="34" charset="-122"/>
                <a:ea typeface="微软雅黑" pitchFamily="34" charset="-122"/>
              </a:rPr>
              <a:t>会计</a:t>
            </a:r>
            <a:r>
              <a:rPr lang="zh-CN" altLang="en-US" sz="2600" dirty="0">
                <a:latin typeface="微软雅黑" pitchFamily="34" charset="-122"/>
                <a:ea typeface="微软雅黑" pitchFamily="34" charset="-122"/>
              </a:rPr>
              <a:t>处理： </a:t>
            </a:r>
            <a:r>
              <a:rPr lang="zh-CN" altLang="en-US" sz="2600" dirty="0" smtClean="0">
                <a:latin typeface="微软雅黑" pitchFamily="34" charset="-122"/>
                <a:ea typeface="微软雅黑" pitchFamily="34" charset="-122"/>
              </a:rPr>
              <a:t>（</a:t>
            </a:r>
            <a:r>
              <a:rPr lang="en-US" altLang="zh-CN" sz="2600" dirty="0">
                <a:latin typeface="微软雅黑" pitchFamily="34" charset="-122"/>
                <a:ea typeface="微软雅黑" pitchFamily="34" charset="-122"/>
              </a:rPr>
              <a:t>1</a:t>
            </a:r>
            <a:r>
              <a:rPr lang="zh-CN" altLang="en-US" sz="2600" dirty="0">
                <a:latin typeface="微软雅黑" pitchFamily="34" charset="-122"/>
                <a:ea typeface="微软雅黑" pitchFamily="34" charset="-122"/>
              </a:rPr>
              <a:t>）盘盈固定资产时： </a:t>
            </a:r>
          </a:p>
          <a:p>
            <a:pPr marL="342900" indent="-342900" eaLnBrk="0" hangingPunct="0">
              <a:lnSpc>
                <a:spcPct val="80000"/>
              </a:lnSpc>
              <a:spcBef>
                <a:spcPct val="20000"/>
              </a:spcBef>
              <a:buClr>
                <a:schemeClr val="hlink"/>
              </a:buClr>
            </a:pPr>
            <a:r>
              <a:rPr lang="zh-CN" altLang="en-US" sz="2600" dirty="0">
                <a:latin typeface="微软雅黑" pitchFamily="34" charset="-122"/>
                <a:ea typeface="微软雅黑" pitchFamily="34" charset="-122"/>
              </a:rPr>
              <a:t>　　借：固定资产 </a:t>
            </a:r>
            <a:r>
              <a:rPr lang="en-US" altLang="zh-CN" sz="2600" dirty="0">
                <a:latin typeface="微软雅黑" pitchFamily="34" charset="-122"/>
                <a:ea typeface="微软雅黑" pitchFamily="34" charset="-122"/>
              </a:rPr>
              <a:t>10 000 </a:t>
            </a:r>
          </a:p>
          <a:p>
            <a:pPr marL="342900" indent="-342900" eaLnBrk="0" hangingPunct="0">
              <a:lnSpc>
                <a:spcPct val="80000"/>
              </a:lnSpc>
              <a:spcBef>
                <a:spcPct val="20000"/>
              </a:spcBef>
              <a:buClr>
                <a:schemeClr val="hlink"/>
              </a:buClr>
            </a:pPr>
            <a:r>
              <a:rPr lang="zh-CN" altLang="en-US" sz="2600" dirty="0">
                <a:latin typeface="微软雅黑" pitchFamily="34" charset="-122"/>
                <a:ea typeface="微软雅黑" pitchFamily="34" charset="-122"/>
              </a:rPr>
              <a:t>　　　贷：待处理财产损溢</a:t>
            </a:r>
            <a:r>
              <a:rPr lang="en-US" altLang="zh-CN" sz="2600" dirty="0">
                <a:latin typeface="微软雅黑" pitchFamily="34" charset="-122"/>
                <a:ea typeface="微软雅黑" pitchFamily="34" charset="-122"/>
              </a:rPr>
              <a:t>——</a:t>
            </a:r>
            <a:r>
              <a:rPr lang="zh-CN" altLang="en-US" sz="2600" dirty="0">
                <a:latin typeface="微软雅黑" pitchFamily="34" charset="-122"/>
                <a:ea typeface="微软雅黑" pitchFamily="34" charset="-122"/>
              </a:rPr>
              <a:t>待处理固定资产损溢 </a:t>
            </a:r>
            <a:r>
              <a:rPr lang="en-US" altLang="zh-CN" sz="2600" dirty="0">
                <a:latin typeface="微软雅黑" pitchFamily="34" charset="-122"/>
                <a:ea typeface="微软雅黑" pitchFamily="34" charset="-122"/>
              </a:rPr>
              <a:t>10 000 </a:t>
            </a:r>
          </a:p>
          <a:p>
            <a:pPr marL="342900" indent="-342900" eaLnBrk="0" hangingPunct="0">
              <a:lnSpc>
                <a:spcPct val="80000"/>
              </a:lnSpc>
              <a:spcBef>
                <a:spcPct val="20000"/>
              </a:spcBef>
              <a:buClr>
                <a:schemeClr val="hlink"/>
              </a:buClr>
            </a:pPr>
            <a:endParaRPr lang="en-US" altLang="zh-CN" sz="2600" dirty="0">
              <a:latin typeface="微软雅黑" pitchFamily="34" charset="-122"/>
              <a:ea typeface="微软雅黑" pitchFamily="34" charset="-122"/>
            </a:endParaRPr>
          </a:p>
          <a:p>
            <a:pPr marL="342900" indent="-342900" eaLnBrk="0" hangingPunct="0">
              <a:lnSpc>
                <a:spcPct val="80000"/>
              </a:lnSpc>
              <a:spcBef>
                <a:spcPct val="20000"/>
              </a:spcBef>
              <a:buClr>
                <a:schemeClr val="hlink"/>
              </a:buClr>
            </a:pPr>
            <a:r>
              <a:rPr lang="zh-CN" altLang="en-US" sz="2600" dirty="0">
                <a:latin typeface="微软雅黑" pitchFamily="34" charset="-122"/>
                <a:ea typeface="微软雅黑" pitchFamily="34" charset="-122"/>
              </a:rPr>
              <a:t>　　（</a:t>
            </a:r>
            <a:r>
              <a:rPr lang="en-US" altLang="zh-CN" sz="2600" dirty="0">
                <a:latin typeface="微软雅黑" pitchFamily="34" charset="-122"/>
                <a:ea typeface="微软雅黑" pitchFamily="34" charset="-122"/>
              </a:rPr>
              <a:t>2</a:t>
            </a:r>
            <a:r>
              <a:rPr lang="zh-CN" altLang="en-US" sz="2600" dirty="0">
                <a:latin typeface="微软雅黑" pitchFamily="34" charset="-122"/>
                <a:ea typeface="微软雅黑" pitchFamily="34" charset="-122"/>
              </a:rPr>
              <a:t>）报经批准时： </a:t>
            </a:r>
          </a:p>
          <a:p>
            <a:pPr marL="342900" indent="-342900" eaLnBrk="0" hangingPunct="0">
              <a:lnSpc>
                <a:spcPct val="80000"/>
              </a:lnSpc>
              <a:spcBef>
                <a:spcPct val="20000"/>
              </a:spcBef>
              <a:buClr>
                <a:schemeClr val="hlink"/>
              </a:buClr>
            </a:pPr>
            <a:r>
              <a:rPr lang="zh-CN" altLang="en-US" sz="2600" dirty="0">
                <a:latin typeface="微软雅黑" pitchFamily="34" charset="-122"/>
                <a:ea typeface="微软雅黑" pitchFamily="34" charset="-122"/>
              </a:rPr>
              <a:t>　　借：待处理财产损溢</a:t>
            </a:r>
            <a:r>
              <a:rPr lang="en-US" altLang="zh-CN" sz="2600" dirty="0">
                <a:latin typeface="微软雅黑" pitchFamily="34" charset="-122"/>
                <a:ea typeface="微软雅黑" pitchFamily="34" charset="-122"/>
              </a:rPr>
              <a:t>——</a:t>
            </a:r>
            <a:r>
              <a:rPr lang="zh-CN" altLang="en-US" sz="2600" dirty="0">
                <a:latin typeface="微软雅黑" pitchFamily="34" charset="-122"/>
                <a:ea typeface="微软雅黑" pitchFamily="34" charset="-122"/>
              </a:rPr>
              <a:t>待处理固定资产损溢 </a:t>
            </a:r>
            <a:r>
              <a:rPr lang="en-US" altLang="zh-CN" sz="2600" dirty="0">
                <a:latin typeface="微软雅黑" pitchFamily="34" charset="-122"/>
                <a:ea typeface="微软雅黑" pitchFamily="34" charset="-122"/>
              </a:rPr>
              <a:t>10 000 </a:t>
            </a:r>
          </a:p>
          <a:p>
            <a:pPr marL="342900" indent="-342900" eaLnBrk="0" hangingPunct="0">
              <a:lnSpc>
                <a:spcPct val="80000"/>
              </a:lnSpc>
              <a:spcBef>
                <a:spcPct val="20000"/>
              </a:spcBef>
              <a:buClr>
                <a:schemeClr val="hlink"/>
              </a:buClr>
            </a:pPr>
            <a:r>
              <a:rPr lang="zh-CN" altLang="en-US" sz="2600" dirty="0">
                <a:latin typeface="微软雅黑" pitchFamily="34" charset="-122"/>
                <a:ea typeface="微软雅黑" pitchFamily="34" charset="-122"/>
              </a:rPr>
              <a:t>　　　贷：营业外收入 </a:t>
            </a:r>
            <a:r>
              <a:rPr lang="en-US" altLang="zh-CN" sz="2600" dirty="0">
                <a:latin typeface="微软雅黑" pitchFamily="34" charset="-122"/>
                <a:ea typeface="微软雅黑" pitchFamily="34" charset="-122"/>
              </a:rPr>
              <a:t>30 000 </a:t>
            </a:r>
          </a:p>
          <a:p>
            <a:pPr marL="342900" indent="-342900" eaLnBrk="0" hangingPunct="0">
              <a:lnSpc>
                <a:spcPct val="80000"/>
              </a:lnSpc>
              <a:spcBef>
                <a:spcPct val="20000"/>
              </a:spcBef>
              <a:buClr>
                <a:schemeClr val="hlink"/>
              </a:buClr>
            </a:pPr>
            <a:endParaRPr lang="zh-CN" altLang="en-US" sz="2600" dirty="0">
              <a:latin typeface="微软雅黑" pitchFamily="34" charset="-122"/>
              <a:ea typeface="微软雅黑" pitchFamily="34" charset="-122"/>
            </a:endParaRPr>
          </a:p>
        </p:txBody>
      </p:sp>
      <p:sp>
        <p:nvSpPr>
          <p:cNvPr id="6" name="矩形 5"/>
          <p:cNvSpPr/>
          <p:nvPr/>
        </p:nvSpPr>
        <p:spPr>
          <a:xfrm>
            <a:off x="1000113" y="1357298"/>
            <a:ext cx="1857375" cy="584200"/>
          </a:xfrm>
          <a:prstGeom prst="rect">
            <a:avLst/>
          </a:prstGeom>
        </p:spPr>
        <p:txBody>
          <a:bodyPr>
            <a:spAutoFit/>
          </a:bodyPr>
          <a:lstStyle/>
          <a:p>
            <a:pPr marL="342900" indent="-342900" eaLnBrk="0" hangingPunct="0">
              <a:spcBef>
                <a:spcPct val="20000"/>
              </a:spcBef>
              <a:buClr>
                <a:schemeClr val="hlink"/>
              </a:buClr>
              <a:defRPr/>
            </a:pPr>
            <a:r>
              <a:rPr lang="zh-CN" altLang="en-US" sz="3200" b="1" kern="0" dirty="0">
                <a:latin typeface="微软雅黑" pitchFamily="34" charset="-122"/>
                <a:ea typeface="微软雅黑" pitchFamily="34" charset="-122"/>
              </a:rPr>
              <a:t>  案例：</a:t>
            </a:r>
            <a:endParaRPr lang="en-US" altLang="zh-CN" sz="3200" b="1" kern="0" dirty="0">
              <a:latin typeface="微软雅黑" pitchFamily="34" charset="-122"/>
              <a:ea typeface="微软雅黑" pitchFamily="34" charset="-122"/>
            </a:endParaRPr>
          </a:p>
        </p:txBody>
      </p:sp>
      <p:sp>
        <p:nvSpPr>
          <p:cNvPr id="4" name="TextBox 3"/>
          <p:cNvSpPr txBox="1"/>
          <p:nvPr/>
        </p:nvSpPr>
        <p:spPr>
          <a:xfrm>
            <a:off x="0" y="6488668"/>
            <a:ext cx="571472" cy="369332"/>
          </a:xfrm>
          <a:prstGeom prst="rect">
            <a:avLst/>
          </a:prstGeom>
          <a:noFill/>
        </p:spPr>
        <p:txBody>
          <a:bodyPr wrap="square" rtlCol="0">
            <a:spAutoFit/>
          </a:bodyPr>
          <a:lstStyle/>
          <a:p>
            <a:r>
              <a:rPr lang="en-US" altLang="zh-CN" dirty="0" smtClean="0"/>
              <a:t>31</a:t>
            </a:r>
            <a:endParaRPr lang="zh-CN" altLang="en-US" dirty="0"/>
          </a:p>
        </p:txBody>
      </p:sp>
    </p:spTree>
  </p:cSld>
  <p:clrMapOvr>
    <a:masterClrMapping/>
  </p:clrMapOvr>
  <p:transition>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85852" y="1705337"/>
            <a:ext cx="7321571" cy="4081117"/>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342900" indent="-342900" eaLnBrk="0" hangingPunct="0">
              <a:lnSpc>
                <a:spcPct val="90000"/>
              </a:lnSpc>
              <a:spcBef>
                <a:spcPct val="20000"/>
              </a:spcBef>
              <a:buClr>
                <a:schemeClr val="hlink"/>
              </a:buClr>
            </a:pPr>
            <a:r>
              <a:rPr lang="zh-CN" altLang="en-US" sz="2400" dirty="0">
                <a:solidFill>
                  <a:srgbClr val="17347D"/>
                </a:solidFill>
                <a:latin typeface="微软雅黑" pitchFamily="34" charset="-122"/>
                <a:ea typeface="微软雅黑" pitchFamily="34" charset="-122"/>
              </a:rPr>
              <a:t>         盘亏的固定资产，按照该项固定资产的账面</a:t>
            </a:r>
            <a:r>
              <a:rPr lang="zh-CN" altLang="en-US" sz="2400" dirty="0" smtClean="0">
                <a:solidFill>
                  <a:srgbClr val="17347D"/>
                </a:solidFill>
                <a:latin typeface="微软雅黑" pitchFamily="34" charset="-122"/>
                <a:ea typeface="微软雅黑" pitchFamily="34" charset="-122"/>
              </a:rPr>
              <a:t>价</a:t>
            </a:r>
            <a:endParaRPr lang="en-US" altLang="zh-CN" sz="2400" dirty="0" smtClean="0">
              <a:solidFill>
                <a:srgbClr val="17347D"/>
              </a:solidFill>
              <a:latin typeface="微软雅黑" pitchFamily="34" charset="-122"/>
              <a:ea typeface="微软雅黑" pitchFamily="34" charset="-122"/>
            </a:endParaRPr>
          </a:p>
          <a:p>
            <a:pPr marL="342900" indent="-342900" eaLnBrk="0" hangingPunct="0">
              <a:lnSpc>
                <a:spcPct val="90000"/>
              </a:lnSpc>
              <a:spcBef>
                <a:spcPct val="20000"/>
              </a:spcBef>
              <a:buClr>
                <a:schemeClr val="hlink"/>
              </a:buClr>
            </a:pPr>
            <a:r>
              <a:rPr lang="zh-CN" altLang="en-US" sz="2400" dirty="0" smtClean="0">
                <a:solidFill>
                  <a:srgbClr val="17347D"/>
                </a:solidFill>
                <a:latin typeface="微软雅黑" pitchFamily="34" charset="-122"/>
                <a:ea typeface="微软雅黑" pitchFamily="34" charset="-122"/>
              </a:rPr>
              <a:t>值</a:t>
            </a:r>
            <a:r>
              <a:rPr lang="zh-CN" altLang="en-US" sz="2400" dirty="0">
                <a:solidFill>
                  <a:srgbClr val="17347D"/>
                </a:solidFill>
                <a:latin typeface="微软雅黑" pitchFamily="34" charset="-122"/>
                <a:ea typeface="微软雅黑" pitchFamily="34" charset="-122"/>
              </a:rPr>
              <a:t>，借</a:t>
            </a:r>
            <a:r>
              <a:rPr lang="zh-CN" altLang="en-US" sz="2400" dirty="0" smtClean="0">
                <a:solidFill>
                  <a:srgbClr val="17347D"/>
                </a:solidFill>
                <a:latin typeface="微软雅黑" pitchFamily="34" charset="-122"/>
                <a:ea typeface="微软雅黑" pitchFamily="34" charset="-122"/>
              </a:rPr>
              <a:t>记“</a:t>
            </a:r>
            <a:r>
              <a:rPr lang="zh-CN" altLang="en-US" sz="2400" dirty="0">
                <a:solidFill>
                  <a:srgbClr val="17347D"/>
                </a:solidFill>
                <a:latin typeface="微软雅黑" pitchFamily="34" charset="-122"/>
                <a:ea typeface="微软雅黑" pitchFamily="34" charset="-122"/>
              </a:rPr>
              <a:t>待处理财产损溢</a:t>
            </a:r>
            <a:r>
              <a:rPr lang="en-US" altLang="zh-CN" sz="2400" dirty="0">
                <a:solidFill>
                  <a:srgbClr val="17347D"/>
                </a:solidFill>
                <a:latin typeface="微软雅黑" pitchFamily="34" charset="-122"/>
                <a:ea typeface="微软雅黑" pitchFamily="34" charset="-122"/>
              </a:rPr>
              <a:t>——</a:t>
            </a:r>
            <a:r>
              <a:rPr lang="zh-CN" altLang="en-US" sz="2400" dirty="0">
                <a:solidFill>
                  <a:srgbClr val="17347D"/>
                </a:solidFill>
                <a:latin typeface="微软雅黑" pitchFamily="34" charset="-122"/>
                <a:ea typeface="微软雅黑" pitchFamily="34" charset="-122"/>
              </a:rPr>
              <a:t>待处理固定资产</a:t>
            </a:r>
            <a:r>
              <a:rPr lang="zh-CN" altLang="en-US" sz="2400" dirty="0" smtClean="0">
                <a:solidFill>
                  <a:srgbClr val="17347D"/>
                </a:solidFill>
                <a:latin typeface="微软雅黑" pitchFamily="34" charset="-122"/>
                <a:ea typeface="微软雅黑" pitchFamily="34" charset="-122"/>
              </a:rPr>
              <a:t>损</a:t>
            </a:r>
            <a:endParaRPr lang="en-US" altLang="zh-CN" sz="2400" dirty="0" smtClean="0">
              <a:solidFill>
                <a:srgbClr val="17347D"/>
              </a:solidFill>
              <a:latin typeface="微软雅黑" pitchFamily="34" charset="-122"/>
              <a:ea typeface="微软雅黑" pitchFamily="34" charset="-122"/>
            </a:endParaRPr>
          </a:p>
          <a:p>
            <a:pPr marL="342900" indent="-342900" eaLnBrk="0" hangingPunct="0">
              <a:lnSpc>
                <a:spcPct val="90000"/>
              </a:lnSpc>
              <a:spcBef>
                <a:spcPct val="20000"/>
              </a:spcBef>
              <a:buClr>
                <a:schemeClr val="hlink"/>
              </a:buClr>
            </a:pPr>
            <a:r>
              <a:rPr lang="zh-CN" altLang="en-US" sz="2400" dirty="0" smtClean="0">
                <a:solidFill>
                  <a:srgbClr val="17347D"/>
                </a:solidFill>
                <a:latin typeface="微软雅黑" pitchFamily="34" charset="-122"/>
                <a:ea typeface="微软雅黑" pitchFamily="34" charset="-122"/>
              </a:rPr>
              <a:t>溢</a:t>
            </a:r>
            <a:r>
              <a:rPr lang="zh-CN" altLang="en-US" sz="2400" dirty="0">
                <a:solidFill>
                  <a:srgbClr val="17347D"/>
                </a:solidFill>
                <a:latin typeface="微软雅黑" pitchFamily="34" charset="-122"/>
                <a:ea typeface="微软雅黑" pitchFamily="34" charset="-122"/>
              </a:rPr>
              <a:t>”，按照已计提</a:t>
            </a:r>
            <a:r>
              <a:rPr lang="zh-CN" altLang="en-US" sz="2400" dirty="0" smtClean="0">
                <a:solidFill>
                  <a:srgbClr val="17347D"/>
                </a:solidFill>
                <a:latin typeface="微软雅黑" pitchFamily="34" charset="-122"/>
                <a:ea typeface="微软雅黑" pitchFamily="34" charset="-122"/>
              </a:rPr>
              <a:t>旧，</a:t>
            </a:r>
            <a:r>
              <a:rPr lang="zh-CN" altLang="en-US" sz="2400" dirty="0">
                <a:solidFill>
                  <a:srgbClr val="17347D"/>
                </a:solidFill>
                <a:latin typeface="微软雅黑" pitchFamily="34" charset="-122"/>
                <a:ea typeface="微软雅黑" pitchFamily="34" charset="-122"/>
              </a:rPr>
              <a:t>借记“累计折旧”科目，</a:t>
            </a:r>
            <a:r>
              <a:rPr lang="zh-CN" altLang="en-US" sz="2400" dirty="0" smtClean="0">
                <a:solidFill>
                  <a:srgbClr val="17347D"/>
                </a:solidFill>
                <a:latin typeface="微软雅黑" pitchFamily="34" charset="-122"/>
                <a:ea typeface="微软雅黑" pitchFamily="34" charset="-122"/>
              </a:rPr>
              <a:t>按</a:t>
            </a:r>
            <a:endParaRPr lang="en-US" altLang="zh-CN" sz="2400" dirty="0" smtClean="0">
              <a:solidFill>
                <a:srgbClr val="17347D"/>
              </a:solidFill>
              <a:latin typeface="微软雅黑" pitchFamily="34" charset="-122"/>
              <a:ea typeface="微软雅黑" pitchFamily="34" charset="-122"/>
            </a:endParaRPr>
          </a:p>
          <a:p>
            <a:pPr marL="342900" indent="-342900" eaLnBrk="0" hangingPunct="0">
              <a:lnSpc>
                <a:spcPct val="90000"/>
              </a:lnSpc>
              <a:spcBef>
                <a:spcPct val="20000"/>
              </a:spcBef>
              <a:buClr>
                <a:schemeClr val="hlink"/>
              </a:buClr>
            </a:pPr>
            <a:r>
              <a:rPr lang="zh-CN" altLang="en-US" sz="2400" dirty="0" smtClean="0">
                <a:solidFill>
                  <a:srgbClr val="17347D"/>
                </a:solidFill>
                <a:latin typeface="微软雅黑" pitchFamily="34" charset="-122"/>
                <a:ea typeface="微软雅黑" pitchFamily="34" charset="-122"/>
              </a:rPr>
              <a:t>照</a:t>
            </a:r>
            <a:r>
              <a:rPr lang="zh-CN" altLang="en-US" sz="2400" dirty="0">
                <a:solidFill>
                  <a:srgbClr val="17347D"/>
                </a:solidFill>
                <a:latin typeface="微软雅黑" pitchFamily="34" charset="-122"/>
                <a:ea typeface="微软雅黑" pitchFamily="34" charset="-122"/>
              </a:rPr>
              <a:t>其原价，贷记“固定资产”</a:t>
            </a:r>
            <a:r>
              <a:rPr lang="zh-CN" altLang="en-US" sz="2400" dirty="0" smtClean="0">
                <a:solidFill>
                  <a:srgbClr val="17347D"/>
                </a:solidFill>
                <a:latin typeface="微软雅黑" pitchFamily="34" charset="-122"/>
                <a:ea typeface="微软雅黑" pitchFamily="34" charset="-122"/>
              </a:rPr>
              <a:t>科目</a:t>
            </a:r>
            <a:r>
              <a:rPr lang="zh-CN" altLang="en-US" sz="2400" dirty="0">
                <a:solidFill>
                  <a:srgbClr val="17347D"/>
                </a:solidFill>
                <a:latin typeface="微软雅黑" pitchFamily="34" charset="-122"/>
                <a:ea typeface="微软雅黑" pitchFamily="34" charset="-122"/>
              </a:rPr>
              <a:t>。</a:t>
            </a:r>
            <a:endParaRPr lang="en-US" altLang="zh-CN" sz="2400" dirty="0">
              <a:solidFill>
                <a:srgbClr val="17347D"/>
              </a:solidFill>
              <a:latin typeface="微软雅黑" pitchFamily="34" charset="-122"/>
              <a:ea typeface="微软雅黑" pitchFamily="34" charset="-122"/>
            </a:endParaRPr>
          </a:p>
          <a:p>
            <a:pPr marL="342900" indent="-342900" eaLnBrk="0" hangingPunct="0">
              <a:lnSpc>
                <a:spcPct val="90000"/>
              </a:lnSpc>
              <a:spcBef>
                <a:spcPct val="20000"/>
              </a:spcBef>
              <a:buClr>
                <a:schemeClr val="hlink"/>
              </a:buClr>
            </a:pPr>
            <a:r>
              <a:rPr lang="zh-CN" altLang="en-US" sz="2400" dirty="0">
                <a:solidFill>
                  <a:srgbClr val="17347D"/>
                </a:solidFill>
                <a:latin typeface="微软雅黑" pitchFamily="34" charset="-122"/>
                <a:ea typeface="微软雅黑" pitchFamily="34" charset="-122"/>
              </a:rPr>
              <a:t>       经批准处理后，按照残料价值，借记</a:t>
            </a:r>
            <a:r>
              <a:rPr lang="zh-CN" altLang="en-US" sz="2400" dirty="0" smtClean="0">
                <a:solidFill>
                  <a:srgbClr val="17347D"/>
                </a:solidFill>
                <a:latin typeface="微软雅黑" pitchFamily="34" charset="-122"/>
                <a:ea typeface="微软雅黑" pitchFamily="34" charset="-122"/>
              </a:rPr>
              <a:t>“原材料”</a:t>
            </a:r>
            <a:endParaRPr lang="en-US" altLang="zh-CN" sz="2400" dirty="0" smtClean="0">
              <a:solidFill>
                <a:srgbClr val="17347D"/>
              </a:solidFill>
              <a:latin typeface="微软雅黑" pitchFamily="34" charset="-122"/>
              <a:ea typeface="微软雅黑" pitchFamily="34" charset="-122"/>
            </a:endParaRPr>
          </a:p>
          <a:p>
            <a:pPr marL="342900" indent="-342900" eaLnBrk="0" hangingPunct="0">
              <a:lnSpc>
                <a:spcPct val="90000"/>
              </a:lnSpc>
              <a:spcBef>
                <a:spcPct val="20000"/>
              </a:spcBef>
              <a:buClr>
                <a:schemeClr val="hlink"/>
              </a:buClr>
            </a:pPr>
            <a:r>
              <a:rPr lang="zh-CN" altLang="en-US" sz="2400" dirty="0" smtClean="0">
                <a:solidFill>
                  <a:srgbClr val="17347D"/>
                </a:solidFill>
                <a:latin typeface="微软雅黑" pitchFamily="34" charset="-122"/>
                <a:ea typeface="微软雅黑" pitchFamily="34" charset="-122"/>
              </a:rPr>
              <a:t>等</a:t>
            </a:r>
            <a:r>
              <a:rPr lang="zh-CN" altLang="en-US" sz="2400" dirty="0">
                <a:solidFill>
                  <a:srgbClr val="17347D"/>
                </a:solidFill>
                <a:latin typeface="微软雅黑" pitchFamily="34" charset="-122"/>
                <a:ea typeface="微软雅黑" pitchFamily="34" charset="-122"/>
              </a:rPr>
              <a:t>科目</a:t>
            </a:r>
            <a:r>
              <a:rPr lang="zh-CN" altLang="en-US" sz="2400" dirty="0" smtClean="0">
                <a:solidFill>
                  <a:srgbClr val="17347D"/>
                </a:solidFill>
                <a:latin typeface="微软雅黑" pitchFamily="34" charset="-122"/>
                <a:ea typeface="微软雅黑" pitchFamily="34" charset="-122"/>
              </a:rPr>
              <a:t>，按照</a:t>
            </a:r>
            <a:r>
              <a:rPr lang="zh-CN" altLang="en-US" sz="2400" dirty="0">
                <a:solidFill>
                  <a:srgbClr val="17347D"/>
                </a:solidFill>
                <a:latin typeface="微软雅黑" pitchFamily="34" charset="-122"/>
                <a:ea typeface="微软雅黑" pitchFamily="34" charset="-122"/>
              </a:rPr>
              <a:t>可收回的保险赔偿或过失人赔偿，借</a:t>
            </a:r>
            <a:r>
              <a:rPr lang="zh-CN" altLang="en-US" sz="2400" dirty="0" smtClean="0">
                <a:solidFill>
                  <a:srgbClr val="17347D"/>
                </a:solidFill>
                <a:latin typeface="微软雅黑" pitchFamily="34" charset="-122"/>
                <a:ea typeface="微软雅黑" pitchFamily="34" charset="-122"/>
              </a:rPr>
              <a:t>记</a:t>
            </a:r>
            <a:endParaRPr lang="en-US" altLang="zh-CN" sz="2400" dirty="0" smtClean="0">
              <a:solidFill>
                <a:srgbClr val="17347D"/>
              </a:solidFill>
              <a:latin typeface="微软雅黑" pitchFamily="34" charset="-122"/>
              <a:ea typeface="微软雅黑" pitchFamily="34" charset="-122"/>
            </a:endParaRPr>
          </a:p>
          <a:p>
            <a:pPr marL="342900" indent="-342900" eaLnBrk="0" hangingPunct="0">
              <a:lnSpc>
                <a:spcPct val="90000"/>
              </a:lnSpc>
              <a:spcBef>
                <a:spcPct val="20000"/>
              </a:spcBef>
              <a:buClr>
                <a:schemeClr val="hlink"/>
              </a:buClr>
            </a:pPr>
            <a:r>
              <a:rPr lang="zh-CN" altLang="en-US" sz="2400" dirty="0" smtClean="0">
                <a:solidFill>
                  <a:srgbClr val="17347D"/>
                </a:solidFill>
                <a:latin typeface="微软雅黑" pitchFamily="34" charset="-122"/>
                <a:ea typeface="微软雅黑" pitchFamily="34" charset="-122"/>
              </a:rPr>
              <a:t>“其他应收款”科目</a:t>
            </a:r>
            <a:r>
              <a:rPr lang="zh-CN" altLang="en-US" sz="2400" dirty="0">
                <a:solidFill>
                  <a:srgbClr val="17347D"/>
                </a:solidFill>
                <a:latin typeface="微软雅黑" pitchFamily="34" charset="-122"/>
                <a:ea typeface="微软雅黑" pitchFamily="34" charset="-122"/>
              </a:rPr>
              <a:t>，按科目余额， 贷记“待处</a:t>
            </a:r>
            <a:r>
              <a:rPr lang="zh-CN" altLang="en-US" sz="2400" dirty="0" smtClean="0">
                <a:solidFill>
                  <a:srgbClr val="17347D"/>
                </a:solidFill>
                <a:latin typeface="微软雅黑" pitchFamily="34" charset="-122"/>
                <a:ea typeface="微软雅黑" pitchFamily="34" charset="-122"/>
              </a:rPr>
              <a:t>理财</a:t>
            </a:r>
            <a:endParaRPr lang="en-US" altLang="zh-CN" sz="2400" dirty="0" smtClean="0">
              <a:solidFill>
                <a:srgbClr val="17347D"/>
              </a:solidFill>
              <a:latin typeface="微软雅黑" pitchFamily="34" charset="-122"/>
              <a:ea typeface="微软雅黑" pitchFamily="34" charset="-122"/>
            </a:endParaRPr>
          </a:p>
          <a:p>
            <a:pPr marL="342900" indent="-342900" eaLnBrk="0" hangingPunct="0">
              <a:lnSpc>
                <a:spcPct val="90000"/>
              </a:lnSpc>
              <a:spcBef>
                <a:spcPct val="20000"/>
              </a:spcBef>
              <a:buClr>
                <a:schemeClr val="hlink"/>
              </a:buClr>
            </a:pPr>
            <a:r>
              <a:rPr lang="zh-CN" altLang="en-US" sz="2400" dirty="0" smtClean="0">
                <a:solidFill>
                  <a:srgbClr val="17347D"/>
                </a:solidFill>
                <a:latin typeface="微软雅黑" pitchFamily="34" charset="-122"/>
                <a:ea typeface="微软雅黑" pitchFamily="34" charset="-122"/>
              </a:rPr>
              <a:t>产</a:t>
            </a:r>
            <a:r>
              <a:rPr lang="zh-CN" altLang="en-US" sz="2400" dirty="0">
                <a:solidFill>
                  <a:srgbClr val="17347D"/>
                </a:solidFill>
                <a:latin typeface="微软雅黑" pitchFamily="34" charset="-122"/>
                <a:ea typeface="微软雅黑" pitchFamily="34" charset="-122"/>
              </a:rPr>
              <a:t>损溢</a:t>
            </a:r>
            <a:r>
              <a:rPr lang="en-US" altLang="zh-CN" sz="2400" dirty="0">
                <a:solidFill>
                  <a:srgbClr val="17347D"/>
                </a:solidFill>
                <a:latin typeface="微软雅黑" pitchFamily="34" charset="-122"/>
                <a:ea typeface="微软雅黑" pitchFamily="34" charset="-122"/>
              </a:rPr>
              <a:t>——</a:t>
            </a:r>
            <a:r>
              <a:rPr lang="zh-CN" altLang="en-US" sz="2400" dirty="0">
                <a:solidFill>
                  <a:srgbClr val="17347D"/>
                </a:solidFill>
                <a:latin typeface="微软雅黑" pitchFamily="34" charset="-122"/>
                <a:ea typeface="微软雅黑" pitchFamily="34" charset="-122"/>
              </a:rPr>
              <a:t>待处理</a:t>
            </a:r>
            <a:r>
              <a:rPr lang="zh-CN" altLang="en-US" sz="2400" dirty="0" smtClean="0">
                <a:solidFill>
                  <a:srgbClr val="17347D"/>
                </a:solidFill>
                <a:latin typeface="微软雅黑" pitchFamily="34" charset="-122"/>
                <a:ea typeface="微软雅黑" pitchFamily="34" charset="-122"/>
              </a:rPr>
              <a:t>固定资产损</a:t>
            </a:r>
            <a:r>
              <a:rPr lang="zh-CN" altLang="en-US" sz="2400" dirty="0">
                <a:solidFill>
                  <a:srgbClr val="17347D"/>
                </a:solidFill>
                <a:latin typeface="微软雅黑" pitchFamily="34" charset="-122"/>
                <a:ea typeface="微软雅黑" pitchFamily="34" charset="-122"/>
              </a:rPr>
              <a:t>溢”，按照其借方</a:t>
            </a:r>
            <a:r>
              <a:rPr lang="zh-CN" altLang="en-US" sz="2400" dirty="0" smtClean="0">
                <a:solidFill>
                  <a:srgbClr val="17347D"/>
                </a:solidFill>
                <a:latin typeface="微软雅黑" pitchFamily="34" charset="-122"/>
                <a:ea typeface="微软雅黑" pitchFamily="34" charset="-122"/>
              </a:rPr>
              <a:t>差额</a:t>
            </a:r>
            <a:endParaRPr lang="en-US" altLang="zh-CN" sz="2400" dirty="0" smtClean="0">
              <a:solidFill>
                <a:srgbClr val="17347D"/>
              </a:solidFill>
              <a:latin typeface="微软雅黑" pitchFamily="34" charset="-122"/>
              <a:ea typeface="微软雅黑" pitchFamily="34" charset="-122"/>
            </a:endParaRPr>
          </a:p>
          <a:p>
            <a:pPr marL="342900" indent="-342900" eaLnBrk="0" hangingPunct="0">
              <a:lnSpc>
                <a:spcPct val="90000"/>
              </a:lnSpc>
              <a:spcBef>
                <a:spcPct val="20000"/>
              </a:spcBef>
              <a:buClr>
                <a:schemeClr val="hlink"/>
              </a:buClr>
            </a:pPr>
            <a:r>
              <a:rPr lang="zh-CN" altLang="en-US" sz="2400" dirty="0" smtClean="0">
                <a:solidFill>
                  <a:srgbClr val="17347D"/>
                </a:solidFill>
                <a:latin typeface="微软雅黑" pitchFamily="34" charset="-122"/>
                <a:ea typeface="微软雅黑" pitchFamily="34" charset="-122"/>
              </a:rPr>
              <a:t>，</a:t>
            </a:r>
            <a:r>
              <a:rPr lang="zh-CN" altLang="en-US" sz="2400" dirty="0">
                <a:solidFill>
                  <a:srgbClr val="17347D"/>
                </a:solidFill>
                <a:latin typeface="微软雅黑" pitchFamily="34" charset="-122"/>
                <a:ea typeface="微软雅黑" pitchFamily="34" charset="-122"/>
              </a:rPr>
              <a:t>如属于经营损失，借记“管理费用”；如属于</a:t>
            </a:r>
            <a:r>
              <a:rPr lang="zh-CN" altLang="en-US" sz="2400" dirty="0" smtClean="0">
                <a:solidFill>
                  <a:srgbClr val="17347D"/>
                </a:solidFill>
                <a:latin typeface="微软雅黑" pitchFamily="34" charset="-122"/>
                <a:ea typeface="微软雅黑" pitchFamily="34" charset="-122"/>
              </a:rPr>
              <a:t>非常</a:t>
            </a:r>
            <a:endParaRPr lang="en-US" altLang="zh-CN" sz="2400" dirty="0" smtClean="0">
              <a:solidFill>
                <a:srgbClr val="17347D"/>
              </a:solidFill>
              <a:latin typeface="微软雅黑" pitchFamily="34" charset="-122"/>
              <a:ea typeface="微软雅黑" pitchFamily="34" charset="-122"/>
            </a:endParaRPr>
          </a:p>
          <a:p>
            <a:pPr marL="342900" indent="-342900" eaLnBrk="0" hangingPunct="0">
              <a:lnSpc>
                <a:spcPct val="90000"/>
              </a:lnSpc>
              <a:spcBef>
                <a:spcPct val="20000"/>
              </a:spcBef>
              <a:buClr>
                <a:schemeClr val="hlink"/>
              </a:buClr>
            </a:pPr>
            <a:r>
              <a:rPr lang="zh-CN" altLang="en-US" sz="2400" dirty="0" smtClean="0">
                <a:solidFill>
                  <a:srgbClr val="17347D"/>
                </a:solidFill>
                <a:latin typeface="微软雅黑" pitchFamily="34" charset="-122"/>
                <a:ea typeface="微软雅黑" pitchFamily="34" charset="-122"/>
              </a:rPr>
              <a:t>损失</a:t>
            </a:r>
            <a:r>
              <a:rPr lang="zh-CN" altLang="en-US" sz="2400" dirty="0">
                <a:solidFill>
                  <a:srgbClr val="17347D"/>
                </a:solidFill>
                <a:latin typeface="微软雅黑" pitchFamily="34" charset="-122"/>
                <a:ea typeface="微软雅黑" pitchFamily="34" charset="-122"/>
              </a:rPr>
              <a:t>，借记“营业外支出”科目。 </a:t>
            </a:r>
          </a:p>
        </p:txBody>
      </p:sp>
      <p:sp>
        <p:nvSpPr>
          <p:cNvPr id="3" name="TextBox 2"/>
          <p:cNvSpPr txBox="1"/>
          <p:nvPr/>
        </p:nvSpPr>
        <p:spPr>
          <a:xfrm>
            <a:off x="0" y="6488668"/>
            <a:ext cx="571472" cy="369332"/>
          </a:xfrm>
          <a:prstGeom prst="rect">
            <a:avLst/>
          </a:prstGeom>
          <a:noFill/>
        </p:spPr>
        <p:txBody>
          <a:bodyPr wrap="square" rtlCol="0">
            <a:spAutoFit/>
          </a:bodyPr>
          <a:lstStyle/>
          <a:p>
            <a:r>
              <a:rPr lang="en-US" altLang="zh-CN" dirty="0" smtClean="0"/>
              <a:t>32</a:t>
            </a:r>
            <a:endParaRPr lang="zh-CN" altLang="en-US" dirty="0"/>
          </a:p>
        </p:txBody>
      </p:sp>
    </p:spTree>
  </p:cSld>
  <p:clrMapOvr>
    <a:masterClrMapping/>
  </p:clrMapOvr>
  <p:transition>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643072" y="1546243"/>
            <a:ext cx="6215076" cy="4525963"/>
          </a:xfrm>
          <a:prstGeom prst="rect">
            <a:avLst/>
          </a:prstGeom>
        </p:spPr>
        <p:txBody>
          <a:bodyPr/>
          <a:lstStyle/>
          <a:p>
            <a:pPr marL="342900" indent="-342900" eaLnBrk="0" hangingPunct="0">
              <a:lnSpc>
                <a:spcPct val="90000"/>
              </a:lnSpc>
              <a:spcBef>
                <a:spcPct val="20000"/>
              </a:spcBef>
              <a:buClr>
                <a:schemeClr val="hlink"/>
              </a:buClr>
            </a:pPr>
            <a:r>
              <a:rPr lang="zh-CN" altLang="en-US" sz="2800" dirty="0">
                <a:latin typeface="微软雅黑" pitchFamily="34" charset="-122"/>
                <a:ea typeface="微软雅黑" pitchFamily="34" charset="-122"/>
              </a:rPr>
              <a:t>盘亏固定资产时： </a:t>
            </a:r>
          </a:p>
          <a:p>
            <a:pPr marL="1257300" lvl="2" indent="-342900" eaLnBrk="0" hangingPunct="0">
              <a:lnSpc>
                <a:spcPct val="90000"/>
              </a:lnSpc>
              <a:spcBef>
                <a:spcPct val="20000"/>
              </a:spcBef>
              <a:buClr>
                <a:schemeClr val="hlink"/>
              </a:buClr>
            </a:pPr>
            <a:r>
              <a:rPr lang="zh-CN" altLang="en-US" sz="2800" dirty="0">
                <a:latin typeface="微软雅黑" pitchFamily="34" charset="-122"/>
                <a:ea typeface="微软雅黑" pitchFamily="34" charset="-122"/>
              </a:rPr>
              <a:t>　　借：待处理财产损溢 </a:t>
            </a:r>
          </a:p>
          <a:p>
            <a:pPr marL="1257300" lvl="2" indent="-342900" eaLnBrk="0" hangingPunct="0">
              <a:lnSpc>
                <a:spcPct val="90000"/>
              </a:lnSpc>
              <a:spcBef>
                <a:spcPct val="20000"/>
              </a:spcBef>
              <a:buClr>
                <a:schemeClr val="hlink"/>
              </a:buClr>
            </a:pPr>
            <a:r>
              <a:rPr lang="zh-CN" altLang="en-US" sz="2800" dirty="0">
                <a:latin typeface="微软雅黑" pitchFamily="34" charset="-122"/>
                <a:ea typeface="微软雅黑" pitchFamily="34" charset="-122"/>
              </a:rPr>
              <a:t>　　　　累计折旧 </a:t>
            </a:r>
          </a:p>
          <a:p>
            <a:pPr marL="1257300" lvl="2" indent="-342900" eaLnBrk="0" hangingPunct="0">
              <a:lnSpc>
                <a:spcPct val="90000"/>
              </a:lnSpc>
              <a:spcBef>
                <a:spcPct val="20000"/>
              </a:spcBef>
              <a:buClr>
                <a:schemeClr val="hlink"/>
              </a:buClr>
            </a:pPr>
            <a:r>
              <a:rPr lang="zh-CN" altLang="en-US" sz="2800" dirty="0">
                <a:latin typeface="微软雅黑" pitchFamily="34" charset="-122"/>
                <a:ea typeface="微软雅黑" pitchFamily="34" charset="-122"/>
              </a:rPr>
              <a:t>　　　贷：固定资产　</a:t>
            </a:r>
            <a:endParaRPr lang="en-US" altLang="zh-CN" sz="2800" dirty="0">
              <a:latin typeface="微软雅黑" pitchFamily="34" charset="-122"/>
              <a:ea typeface="微软雅黑" pitchFamily="34" charset="-122"/>
            </a:endParaRPr>
          </a:p>
          <a:p>
            <a:pPr marL="342900" indent="-342900" eaLnBrk="0" hangingPunct="0">
              <a:lnSpc>
                <a:spcPct val="90000"/>
              </a:lnSpc>
              <a:spcBef>
                <a:spcPct val="20000"/>
              </a:spcBef>
              <a:buClr>
                <a:schemeClr val="hlink"/>
              </a:buClr>
            </a:pPr>
            <a:endParaRPr lang="zh-CN" altLang="en-US" sz="2800" dirty="0">
              <a:latin typeface="微软雅黑" pitchFamily="34" charset="-122"/>
              <a:ea typeface="微软雅黑" pitchFamily="34" charset="-122"/>
            </a:endParaRPr>
          </a:p>
          <a:p>
            <a:pPr marL="342900" indent="-342900" eaLnBrk="0" hangingPunct="0">
              <a:lnSpc>
                <a:spcPct val="90000"/>
              </a:lnSpc>
              <a:spcBef>
                <a:spcPct val="20000"/>
              </a:spcBef>
              <a:buClr>
                <a:schemeClr val="hlink"/>
              </a:buClr>
            </a:pPr>
            <a:r>
              <a:rPr lang="zh-CN" altLang="en-US" sz="2800" dirty="0">
                <a:latin typeface="微软雅黑" pitchFamily="34" charset="-122"/>
                <a:ea typeface="微软雅黑" pitchFamily="34" charset="-122"/>
              </a:rPr>
              <a:t>报经批准转销时： </a:t>
            </a:r>
          </a:p>
          <a:p>
            <a:pPr marL="1257300" lvl="2" indent="-342900" eaLnBrk="0" hangingPunct="0">
              <a:lnSpc>
                <a:spcPct val="90000"/>
              </a:lnSpc>
              <a:spcBef>
                <a:spcPct val="20000"/>
              </a:spcBef>
              <a:buClr>
                <a:schemeClr val="hlink"/>
              </a:buClr>
            </a:pPr>
            <a:r>
              <a:rPr lang="zh-CN" altLang="en-US" sz="2800" dirty="0">
                <a:latin typeface="微软雅黑" pitchFamily="34" charset="-122"/>
                <a:ea typeface="微软雅黑" pitchFamily="34" charset="-122"/>
              </a:rPr>
              <a:t>　　借：原材料</a:t>
            </a:r>
            <a:r>
              <a:rPr lang="en-US" altLang="zh-CN" sz="2800" dirty="0">
                <a:latin typeface="微软雅黑" pitchFamily="34" charset="-122"/>
                <a:ea typeface="微软雅黑" pitchFamily="34" charset="-122"/>
              </a:rPr>
              <a:t>/</a:t>
            </a:r>
            <a:r>
              <a:rPr lang="zh-CN" altLang="en-US" sz="2800" dirty="0">
                <a:latin typeface="微软雅黑" pitchFamily="34" charset="-122"/>
                <a:ea typeface="微软雅黑" pitchFamily="34" charset="-122"/>
              </a:rPr>
              <a:t>其他应收款</a:t>
            </a:r>
            <a:endParaRPr lang="en-US" altLang="zh-CN" sz="2800" dirty="0">
              <a:latin typeface="微软雅黑" pitchFamily="34" charset="-122"/>
              <a:ea typeface="微软雅黑" pitchFamily="34" charset="-122"/>
            </a:endParaRPr>
          </a:p>
          <a:p>
            <a:pPr marL="1257300" lvl="2" indent="-342900" eaLnBrk="0" hangingPunct="0">
              <a:lnSpc>
                <a:spcPct val="90000"/>
              </a:lnSpc>
              <a:spcBef>
                <a:spcPct val="20000"/>
              </a:spcBef>
              <a:buClr>
                <a:schemeClr val="hlink"/>
              </a:buClr>
            </a:pPr>
            <a:r>
              <a:rPr lang="en-US" altLang="zh-CN" sz="2800" dirty="0">
                <a:latin typeface="微软雅黑" pitchFamily="34" charset="-122"/>
                <a:ea typeface="微软雅黑" pitchFamily="34" charset="-122"/>
              </a:rPr>
              <a:t>         </a:t>
            </a:r>
            <a:r>
              <a:rPr lang="zh-CN" altLang="en-US" sz="2800" dirty="0">
                <a:latin typeface="微软雅黑" pitchFamily="34" charset="-122"/>
                <a:ea typeface="微软雅黑" pitchFamily="34" charset="-122"/>
              </a:rPr>
              <a:t>管理费用 </a:t>
            </a:r>
            <a:r>
              <a:rPr lang="en-US" altLang="zh-CN" sz="2800" dirty="0">
                <a:latin typeface="微软雅黑" pitchFamily="34" charset="-122"/>
                <a:ea typeface="微软雅黑" pitchFamily="34" charset="-122"/>
              </a:rPr>
              <a:t>/</a:t>
            </a:r>
            <a:r>
              <a:rPr lang="zh-CN" altLang="en-US" sz="2800" dirty="0">
                <a:latin typeface="微软雅黑" pitchFamily="34" charset="-122"/>
                <a:ea typeface="微软雅黑" pitchFamily="34" charset="-122"/>
              </a:rPr>
              <a:t>营业外支出 </a:t>
            </a:r>
          </a:p>
          <a:p>
            <a:pPr marL="1257300" lvl="2" indent="-342900" eaLnBrk="0" hangingPunct="0">
              <a:lnSpc>
                <a:spcPct val="90000"/>
              </a:lnSpc>
              <a:spcBef>
                <a:spcPct val="20000"/>
              </a:spcBef>
              <a:buClr>
                <a:schemeClr val="hlink"/>
              </a:buClr>
            </a:pPr>
            <a:r>
              <a:rPr lang="zh-CN" altLang="en-US" sz="2800" dirty="0">
                <a:latin typeface="微软雅黑" pitchFamily="34" charset="-122"/>
                <a:ea typeface="微软雅黑" pitchFamily="34" charset="-122"/>
              </a:rPr>
              <a:t>　　　贷：待处理财产损溢 </a:t>
            </a:r>
          </a:p>
        </p:txBody>
      </p:sp>
      <p:sp>
        <p:nvSpPr>
          <p:cNvPr id="3" name="TextBox 2"/>
          <p:cNvSpPr txBox="1"/>
          <p:nvPr/>
        </p:nvSpPr>
        <p:spPr>
          <a:xfrm>
            <a:off x="0" y="6488668"/>
            <a:ext cx="571472" cy="369332"/>
          </a:xfrm>
          <a:prstGeom prst="rect">
            <a:avLst/>
          </a:prstGeom>
          <a:noFill/>
        </p:spPr>
        <p:txBody>
          <a:bodyPr wrap="square" rtlCol="0">
            <a:spAutoFit/>
          </a:bodyPr>
          <a:lstStyle/>
          <a:p>
            <a:r>
              <a:rPr lang="en-US" altLang="zh-CN" dirty="0" smtClean="0"/>
              <a:t>33</a:t>
            </a:r>
            <a:endParaRPr lang="zh-CN" altLang="en-US" dirty="0"/>
          </a:p>
        </p:txBody>
      </p:sp>
    </p:spTree>
  </p:cSld>
  <p:clrMapOvr>
    <a:masterClrMapping/>
  </p:clrMapOvr>
  <p:transition>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71538" y="895339"/>
            <a:ext cx="5136010" cy="962025"/>
            <a:chOff x="2122986" y="1643072"/>
            <a:chExt cx="5136010" cy="962025"/>
          </a:xfrm>
          <a:solidFill>
            <a:schemeClr val="tx1">
              <a:lumMod val="20000"/>
              <a:lumOff val="80000"/>
            </a:schemeClr>
          </a:solidFill>
        </p:grpSpPr>
        <p:sp>
          <p:nvSpPr>
            <p:cNvPr id="3" name="圆角矩形 2"/>
            <p:cNvSpPr/>
            <p:nvPr/>
          </p:nvSpPr>
          <p:spPr>
            <a:xfrm>
              <a:off x="2122986" y="1643072"/>
              <a:ext cx="5136010" cy="962025"/>
            </a:xfrm>
            <a:prstGeom prst="roundRect">
              <a:avLst/>
            </a:prstGeom>
            <a:grp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4" name="圆角矩形 4"/>
            <p:cNvSpPr/>
            <p:nvPr/>
          </p:nvSpPr>
          <p:spPr>
            <a:xfrm>
              <a:off x="2169948" y="1690034"/>
              <a:ext cx="5042086" cy="868101"/>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0" tIns="152400" rIns="152400" bIns="152400" spcCol="1270" anchor="ctr"/>
            <a:lstStyle/>
            <a:p>
              <a:pPr algn="ctr" defTabSz="1778000">
                <a:lnSpc>
                  <a:spcPct val="90000"/>
                </a:lnSpc>
                <a:spcAft>
                  <a:spcPct val="35000"/>
                </a:spcAft>
                <a:defRPr/>
              </a:pPr>
              <a:r>
                <a:rPr lang="zh-CN" altLang="en-US" sz="4000" b="1" dirty="0">
                  <a:effectLst>
                    <a:outerShdw blurRad="38100" dist="38100" dir="2700000" algn="tl">
                      <a:srgbClr val="000000">
                        <a:alpha val="43137"/>
                      </a:srgbClr>
                    </a:outerShdw>
                  </a:effectLst>
                  <a:latin typeface="微软雅黑" pitchFamily="34" charset="-122"/>
                  <a:ea typeface="微软雅黑" pitchFamily="34" charset="-122"/>
                </a:rPr>
                <a:t>会计实务</a:t>
              </a:r>
            </a:p>
          </p:txBody>
        </p:sp>
      </p:grpSp>
      <p:sp>
        <p:nvSpPr>
          <p:cNvPr id="5" name="矩形 4"/>
          <p:cNvSpPr/>
          <p:nvPr/>
        </p:nvSpPr>
        <p:spPr>
          <a:xfrm>
            <a:off x="1071577" y="2071678"/>
            <a:ext cx="5572125" cy="579437"/>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pPr>
            <a:r>
              <a:rPr lang="zh-CN" altLang="en-US" sz="3200" b="1" dirty="0">
                <a:solidFill>
                  <a:srgbClr val="122B6A"/>
                </a:solidFill>
                <a:latin typeface="微软雅黑" pitchFamily="34" charset="-122"/>
                <a:ea typeface="微软雅黑" pitchFamily="34" charset="-122"/>
              </a:rPr>
              <a:t>会计核算</a:t>
            </a:r>
            <a:endParaRPr lang="en-US" altLang="zh-CN" sz="3200" b="1" dirty="0">
              <a:solidFill>
                <a:srgbClr val="122B6A"/>
              </a:solidFill>
              <a:latin typeface="微软雅黑" pitchFamily="34" charset="-122"/>
              <a:ea typeface="微软雅黑" pitchFamily="34" charset="-122"/>
            </a:endParaRPr>
          </a:p>
        </p:txBody>
      </p:sp>
      <p:sp>
        <p:nvSpPr>
          <p:cNvPr id="6" name="Rectangle 3"/>
          <p:cNvSpPr txBox="1">
            <a:spLocks noChangeArrowheads="1"/>
          </p:cNvSpPr>
          <p:nvPr/>
        </p:nvSpPr>
        <p:spPr>
          <a:xfrm>
            <a:off x="3000375" y="3429000"/>
            <a:ext cx="3871913" cy="857250"/>
          </a:xfrm>
          <a:prstGeom prst="rect">
            <a:avLst/>
          </a:prstGeom>
        </p:spPr>
        <p:txBody>
          <a:bodyPr/>
          <a:lstStyle/>
          <a:p>
            <a:pPr marL="342900" indent="-342900" eaLnBrk="0" hangingPunct="0">
              <a:lnSpc>
                <a:spcPct val="80000"/>
              </a:lnSpc>
              <a:spcBef>
                <a:spcPct val="20000"/>
              </a:spcBef>
              <a:buClr>
                <a:schemeClr val="hlink"/>
              </a:buClr>
            </a:pPr>
            <a:r>
              <a:rPr lang="en-US" altLang="zh-CN" sz="2800" b="1" dirty="0" smtClean="0">
                <a:latin typeface="微软雅黑" pitchFamily="34" charset="-122"/>
                <a:ea typeface="微软雅黑" pitchFamily="34" charset="-122"/>
              </a:rPr>
              <a:t>3</a:t>
            </a:r>
            <a:r>
              <a:rPr lang="zh-CN" altLang="en-US" sz="2800" b="1" dirty="0" smtClean="0">
                <a:latin typeface="微软雅黑" pitchFamily="34" charset="-122"/>
                <a:ea typeface="微软雅黑" pitchFamily="34" charset="-122"/>
              </a:rPr>
              <a:t>、存货</a:t>
            </a:r>
            <a:endParaRPr lang="zh-CN" altLang="en-US" sz="2800" b="1" dirty="0">
              <a:latin typeface="微软雅黑" pitchFamily="34" charset="-122"/>
              <a:ea typeface="微软雅黑" pitchFamily="34" charset="-122"/>
            </a:endParaRPr>
          </a:p>
        </p:txBody>
      </p:sp>
      <p:sp>
        <p:nvSpPr>
          <p:cNvPr id="7" name="TextBox 6"/>
          <p:cNvSpPr txBox="1"/>
          <p:nvPr/>
        </p:nvSpPr>
        <p:spPr>
          <a:xfrm>
            <a:off x="0" y="6488668"/>
            <a:ext cx="571472" cy="369332"/>
          </a:xfrm>
          <a:prstGeom prst="rect">
            <a:avLst/>
          </a:prstGeom>
          <a:noFill/>
        </p:spPr>
        <p:txBody>
          <a:bodyPr wrap="square" rtlCol="0">
            <a:spAutoFit/>
          </a:bodyPr>
          <a:lstStyle/>
          <a:p>
            <a:r>
              <a:rPr lang="en-US" altLang="zh-CN" dirty="0" smtClean="0"/>
              <a:t>34</a:t>
            </a:r>
            <a:endParaRPr lang="zh-CN" altLang="en-US" dirty="0"/>
          </a:p>
        </p:txBody>
      </p:sp>
    </p:spTree>
  </p:cSld>
  <p:clrMapOvr>
    <a:masterClrMapping/>
  </p:clrMapOvr>
  <p:transition>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843092" y="2285992"/>
            <a:ext cx="6443684" cy="3214688"/>
          </a:xfrm>
          <a:prstGeom prst="rect">
            <a:avLst/>
          </a:prstGeom>
        </p:spPr>
        <p:txBody>
          <a:bodyPr/>
          <a:lstStyle/>
          <a:p>
            <a:pPr marL="342900" indent="-342900" eaLnBrk="0" hangingPunct="0">
              <a:spcBef>
                <a:spcPct val="20000"/>
              </a:spcBef>
              <a:buClr>
                <a:schemeClr val="hlink"/>
              </a:buClr>
            </a:pPr>
            <a:r>
              <a:rPr lang="en-US" altLang="zh-CN" sz="2400" dirty="0">
                <a:latin typeface="微软雅黑" pitchFamily="34" charset="-122"/>
                <a:ea typeface="微软雅黑" pitchFamily="34" charset="-122"/>
              </a:rPr>
              <a:t>1 .  </a:t>
            </a:r>
            <a:r>
              <a:rPr lang="zh-CN" altLang="en-US" sz="2400" dirty="0">
                <a:latin typeface="微软雅黑" pitchFamily="34" charset="-122"/>
                <a:ea typeface="微软雅黑" pitchFamily="34" charset="-122"/>
              </a:rPr>
              <a:t>取消存货后进先出法</a:t>
            </a:r>
          </a:p>
          <a:p>
            <a:pPr marL="342900" indent="-342900" eaLnBrk="0" hangingPunct="0">
              <a:spcBef>
                <a:spcPct val="20000"/>
              </a:spcBef>
              <a:buClr>
                <a:schemeClr val="hlink"/>
              </a:buClr>
            </a:pPr>
            <a:endParaRPr lang="en-US" altLang="zh-CN" sz="2400" dirty="0">
              <a:latin typeface="微软雅黑" pitchFamily="34" charset="-122"/>
              <a:ea typeface="微软雅黑" pitchFamily="34" charset="-122"/>
            </a:endParaRPr>
          </a:p>
          <a:p>
            <a:pPr marL="342900" indent="-342900" eaLnBrk="0" hangingPunct="0">
              <a:spcBef>
                <a:spcPct val="20000"/>
              </a:spcBef>
              <a:buClr>
                <a:schemeClr val="hlink"/>
              </a:buClr>
            </a:pPr>
            <a:r>
              <a:rPr lang="en-US" altLang="zh-CN" sz="2400" dirty="0">
                <a:latin typeface="微软雅黑" pitchFamily="34" charset="-122"/>
                <a:ea typeface="微软雅黑" pitchFamily="34" charset="-122"/>
              </a:rPr>
              <a:t>2.  </a:t>
            </a:r>
            <a:r>
              <a:rPr lang="zh-CN" altLang="en-US" sz="2400" dirty="0">
                <a:latin typeface="微软雅黑" pitchFamily="34" charset="-122"/>
                <a:ea typeface="微软雅黑" pitchFamily="34" charset="-122"/>
              </a:rPr>
              <a:t>存货不计提减值准备，在发生当期直接计入当期损益</a:t>
            </a:r>
          </a:p>
          <a:p>
            <a:pPr marL="342900" indent="-342900" eaLnBrk="0" hangingPunct="0">
              <a:spcBef>
                <a:spcPct val="20000"/>
              </a:spcBef>
              <a:buClr>
                <a:schemeClr val="hlink"/>
              </a:buClr>
            </a:pPr>
            <a:endParaRPr lang="en-US" altLang="zh-CN" sz="2400" dirty="0">
              <a:latin typeface="微软雅黑" pitchFamily="34" charset="-122"/>
              <a:ea typeface="微软雅黑" pitchFamily="34" charset="-122"/>
            </a:endParaRPr>
          </a:p>
          <a:p>
            <a:pPr marL="342900" indent="-342900" eaLnBrk="0" hangingPunct="0">
              <a:spcBef>
                <a:spcPct val="20000"/>
              </a:spcBef>
              <a:buClr>
                <a:schemeClr val="hlink"/>
              </a:buClr>
            </a:pPr>
            <a:r>
              <a:rPr lang="zh-CN" altLang="en-US" sz="2400" dirty="0">
                <a:latin typeface="微软雅黑" pitchFamily="34" charset="-122"/>
                <a:ea typeface="微软雅黑" pitchFamily="34" charset="-122"/>
              </a:rPr>
              <a:t>        </a:t>
            </a:r>
          </a:p>
        </p:txBody>
      </p:sp>
      <p:sp>
        <p:nvSpPr>
          <p:cNvPr id="3" name="矩形 2"/>
          <p:cNvSpPr/>
          <p:nvPr/>
        </p:nvSpPr>
        <p:spPr>
          <a:xfrm>
            <a:off x="1000125" y="1357298"/>
            <a:ext cx="1403350" cy="579438"/>
          </a:xfrm>
          <a:prstGeom prst="rect">
            <a:avLst/>
          </a:prstGeom>
        </p:spPr>
        <p:txBody>
          <a:bodyPr wrap="none">
            <a:spAutoFit/>
          </a:bodyPr>
          <a:lstStyle/>
          <a:p>
            <a:r>
              <a:rPr lang="zh-CN" altLang="en-US" sz="3200" b="1" dirty="0">
                <a:latin typeface="微软雅黑" pitchFamily="34" charset="-122"/>
                <a:ea typeface="微软雅黑" pitchFamily="34" charset="-122"/>
              </a:rPr>
              <a:t>注意：</a:t>
            </a:r>
            <a:endParaRPr lang="zh-CN" altLang="en-US" sz="3200" b="1" dirty="0"/>
          </a:p>
        </p:txBody>
      </p:sp>
      <p:sp>
        <p:nvSpPr>
          <p:cNvPr id="4" name="TextBox 3"/>
          <p:cNvSpPr txBox="1"/>
          <p:nvPr/>
        </p:nvSpPr>
        <p:spPr>
          <a:xfrm>
            <a:off x="0" y="6488668"/>
            <a:ext cx="571472" cy="369332"/>
          </a:xfrm>
          <a:prstGeom prst="rect">
            <a:avLst/>
          </a:prstGeom>
          <a:noFill/>
        </p:spPr>
        <p:txBody>
          <a:bodyPr wrap="square" rtlCol="0">
            <a:spAutoFit/>
          </a:bodyPr>
          <a:lstStyle/>
          <a:p>
            <a:r>
              <a:rPr lang="en-US" altLang="zh-CN" dirty="0" smtClean="0"/>
              <a:t>35</a:t>
            </a:r>
            <a:endParaRPr lang="zh-CN" altLang="en-US" dirty="0"/>
          </a:p>
        </p:txBody>
      </p:sp>
    </p:spTree>
  </p:cSld>
  <p:clrMapOvr>
    <a:masterClrMapping/>
  </p:clrMapOvr>
  <p:transition>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700241" y="2286014"/>
            <a:ext cx="7015163" cy="3214688"/>
          </a:xfrm>
          <a:prstGeom prst="rect">
            <a:avLst/>
          </a:prstGeom>
        </p:spPr>
        <p:txBody>
          <a:bodyPr/>
          <a:lstStyle/>
          <a:p>
            <a:pPr marL="342900" indent="-342900" eaLnBrk="0" hangingPunct="0">
              <a:spcBef>
                <a:spcPct val="20000"/>
              </a:spcBef>
              <a:buClr>
                <a:schemeClr val="hlink"/>
              </a:buClr>
            </a:pPr>
            <a:r>
              <a:rPr lang="en-US" altLang="zh-CN" sz="2400" dirty="0">
                <a:latin typeface="微软雅黑" pitchFamily="34" charset="-122"/>
                <a:ea typeface="微软雅黑" pitchFamily="34" charset="-122"/>
              </a:rPr>
              <a:t>1 .  </a:t>
            </a:r>
            <a:r>
              <a:rPr lang="zh-CN" altLang="en-US" sz="2400" dirty="0">
                <a:latin typeface="微软雅黑" pitchFamily="34" charset="-122"/>
                <a:ea typeface="微软雅黑" pitchFamily="34" charset="-122"/>
              </a:rPr>
              <a:t>取消存货后进先出法</a:t>
            </a:r>
          </a:p>
          <a:p>
            <a:pPr marL="342900" indent="-342900" eaLnBrk="0" hangingPunct="0">
              <a:spcBef>
                <a:spcPct val="20000"/>
              </a:spcBef>
              <a:buClr>
                <a:schemeClr val="hlink"/>
              </a:buClr>
            </a:pPr>
            <a:endParaRPr lang="en-US" altLang="zh-CN" sz="2400" dirty="0">
              <a:latin typeface="微软雅黑" pitchFamily="34" charset="-122"/>
              <a:ea typeface="微软雅黑" pitchFamily="34" charset="-122"/>
            </a:endParaRPr>
          </a:p>
          <a:p>
            <a:pPr marL="342900" indent="-342900" eaLnBrk="0" hangingPunct="0">
              <a:spcBef>
                <a:spcPct val="20000"/>
              </a:spcBef>
              <a:buClr>
                <a:schemeClr val="hlink"/>
              </a:buClr>
            </a:pPr>
            <a:r>
              <a:rPr lang="en-US" altLang="zh-CN" sz="2400" dirty="0">
                <a:latin typeface="微软雅黑" pitchFamily="34" charset="-122"/>
                <a:ea typeface="微软雅黑" pitchFamily="34" charset="-122"/>
              </a:rPr>
              <a:t>2.  </a:t>
            </a:r>
            <a:r>
              <a:rPr lang="zh-CN" altLang="en-US" sz="2400" dirty="0">
                <a:latin typeface="微软雅黑" pitchFamily="34" charset="-122"/>
                <a:ea typeface="微软雅黑" pitchFamily="34" charset="-122"/>
              </a:rPr>
              <a:t>存货不计提减值准备，在发生当期直接计入当期损益</a:t>
            </a:r>
          </a:p>
          <a:p>
            <a:pPr marL="342900" indent="-342900" eaLnBrk="0" hangingPunct="0">
              <a:spcBef>
                <a:spcPct val="20000"/>
              </a:spcBef>
              <a:buClr>
                <a:schemeClr val="hlink"/>
              </a:buClr>
            </a:pPr>
            <a:endParaRPr lang="en-US" altLang="zh-CN" sz="2400" dirty="0">
              <a:latin typeface="微软雅黑" pitchFamily="34" charset="-122"/>
              <a:ea typeface="微软雅黑" pitchFamily="34" charset="-122"/>
            </a:endParaRPr>
          </a:p>
          <a:p>
            <a:pPr marL="342900" indent="-342900" eaLnBrk="0" hangingPunct="0">
              <a:spcBef>
                <a:spcPct val="20000"/>
              </a:spcBef>
              <a:buClr>
                <a:schemeClr val="hlink"/>
              </a:buClr>
            </a:pPr>
            <a:r>
              <a:rPr lang="zh-CN" altLang="en-US" sz="2400" dirty="0">
                <a:latin typeface="微软雅黑" pitchFamily="34" charset="-122"/>
                <a:ea typeface="微软雅黑" pitchFamily="34" charset="-122"/>
              </a:rPr>
              <a:t>        </a:t>
            </a:r>
          </a:p>
        </p:txBody>
      </p:sp>
      <p:sp>
        <p:nvSpPr>
          <p:cNvPr id="3" name="矩形 2"/>
          <p:cNvSpPr/>
          <p:nvPr/>
        </p:nvSpPr>
        <p:spPr>
          <a:xfrm>
            <a:off x="1000125" y="1428750"/>
            <a:ext cx="1403350" cy="579438"/>
          </a:xfrm>
          <a:prstGeom prst="rect">
            <a:avLst/>
          </a:prstGeom>
        </p:spPr>
        <p:txBody>
          <a:bodyPr wrap="none">
            <a:spAutoFit/>
          </a:bodyPr>
          <a:lstStyle/>
          <a:p>
            <a:r>
              <a:rPr lang="zh-CN" altLang="en-US" sz="3200" b="1">
                <a:latin typeface="微软雅黑" pitchFamily="34" charset="-122"/>
                <a:ea typeface="微软雅黑" pitchFamily="34" charset="-122"/>
              </a:rPr>
              <a:t>注意：</a:t>
            </a:r>
            <a:endParaRPr lang="zh-CN" altLang="en-US" sz="3200" b="1"/>
          </a:p>
        </p:txBody>
      </p:sp>
      <p:sp>
        <p:nvSpPr>
          <p:cNvPr id="4" name="TextBox 3"/>
          <p:cNvSpPr txBox="1"/>
          <p:nvPr/>
        </p:nvSpPr>
        <p:spPr>
          <a:xfrm>
            <a:off x="0" y="6488668"/>
            <a:ext cx="571472" cy="369332"/>
          </a:xfrm>
          <a:prstGeom prst="rect">
            <a:avLst/>
          </a:prstGeom>
          <a:noFill/>
        </p:spPr>
        <p:txBody>
          <a:bodyPr wrap="square" rtlCol="0">
            <a:spAutoFit/>
          </a:bodyPr>
          <a:lstStyle/>
          <a:p>
            <a:r>
              <a:rPr lang="en-US" altLang="zh-CN" dirty="0" smtClean="0"/>
              <a:t>36</a:t>
            </a:r>
            <a:endParaRPr lang="zh-CN" altLang="en-US" dirty="0"/>
          </a:p>
        </p:txBody>
      </p:sp>
    </p:spTree>
  </p:cSld>
  <p:clrMapOvr>
    <a:masterClrMapping/>
  </p:clrMapOvr>
  <p:transition>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14414" y="2286554"/>
            <a:ext cx="7643809" cy="3785652"/>
          </a:xfrm>
          <a:prstGeom prst="rect">
            <a:avLst/>
          </a:prstGeom>
        </p:spPr>
        <p:txBody>
          <a:bodyPr wrap="square">
            <a:spAutoFit/>
          </a:bodyPr>
          <a:lstStyle/>
          <a:p>
            <a:pPr marL="514350" indent="-514350"/>
            <a:r>
              <a:rPr lang="en-US" altLang="zh-CN" sz="2400" dirty="0" smtClean="0">
                <a:latin typeface="微软雅黑" pitchFamily="34" charset="-122"/>
                <a:ea typeface="微软雅黑" pitchFamily="34" charset="-122"/>
              </a:rPr>
              <a:t>3.  </a:t>
            </a:r>
            <a:r>
              <a:rPr lang="zh-CN" altLang="en-US" sz="2400" dirty="0">
                <a:latin typeface="微软雅黑" pitchFamily="34" charset="-122"/>
                <a:ea typeface="微软雅黑" pitchFamily="34" charset="-122"/>
              </a:rPr>
              <a:t>所涉及的科目有变化，取消存货跌价准备，委托代销商品（可留），低值易耗品（可留）待摊费用（可留）等，新增消耗性生物资产，周转材料等</a:t>
            </a:r>
            <a:endParaRPr lang="en-US" altLang="zh-CN" sz="2400" dirty="0">
              <a:latin typeface="微软雅黑" pitchFamily="34" charset="-122"/>
              <a:ea typeface="微软雅黑" pitchFamily="34" charset="-122"/>
            </a:endParaRPr>
          </a:p>
          <a:p>
            <a:pPr marL="514350" indent="-514350">
              <a:buFontTx/>
              <a:buChar char="•"/>
            </a:pPr>
            <a:endParaRPr lang="en-US" altLang="zh-CN" sz="2400" dirty="0">
              <a:latin typeface="微软雅黑" pitchFamily="34" charset="-122"/>
              <a:ea typeface="微软雅黑" pitchFamily="34" charset="-122"/>
            </a:endParaRPr>
          </a:p>
          <a:p>
            <a:pPr marL="514350" indent="-514350"/>
            <a:r>
              <a:rPr lang="en-US" altLang="zh-CN" sz="2400" dirty="0">
                <a:latin typeface="微软雅黑" pitchFamily="34" charset="-122"/>
                <a:ea typeface="微软雅黑" pitchFamily="34" charset="-122"/>
              </a:rPr>
              <a:t>4.  </a:t>
            </a:r>
            <a:r>
              <a:rPr lang="zh-CN" altLang="en-US" sz="2400" dirty="0">
                <a:latin typeface="微软雅黑" pitchFamily="34" charset="-122"/>
                <a:ea typeface="微软雅黑" pitchFamily="34" charset="-122"/>
              </a:rPr>
              <a:t>出租出借周转材料，不需要结转其成本，但要在备查账簿中登记，租金计入营业外收入</a:t>
            </a:r>
            <a:endParaRPr lang="en-US" altLang="zh-CN" sz="2400" dirty="0">
              <a:latin typeface="微软雅黑" pitchFamily="34" charset="-122"/>
              <a:ea typeface="微软雅黑" pitchFamily="34" charset="-122"/>
            </a:endParaRPr>
          </a:p>
          <a:p>
            <a:pPr marL="514350" indent="-514350"/>
            <a:endParaRPr lang="zh-CN" altLang="en-US" sz="2400" dirty="0">
              <a:latin typeface="微软雅黑" pitchFamily="34" charset="-122"/>
              <a:ea typeface="微软雅黑" pitchFamily="34" charset="-122"/>
            </a:endParaRPr>
          </a:p>
          <a:p>
            <a:pPr marL="514350" indent="-514350"/>
            <a:r>
              <a:rPr lang="en-US" altLang="zh-CN" sz="2400" dirty="0">
                <a:latin typeface="微软雅黑" pitchFamily="34" charset="-122"/>
                <a:ea typeface="微软雅黑" pitchFamily="34" charset="-122"/>
              </a:rPr>
              <a:t>5.  </a:t>
            </a:r>
            <a:r>
              <a:rPr lang="zh-CN" altLang="en-US" sz="2400" dirty="0">
                <a:latin typeface="微软雅黑" pitchFamily="34" charset="-122"/>
                <a:ea typeface="微软雅黑" pitchFamily="34" charset="-122"/>
              </a:rPr>
              <a:t>盘亏 计入原材料，其他应收款，营业外支出，没有管理费用</a:t>
            </a:r>
          </a:p>
          <a:p>
            <a:pPr marL="514350" indent="-514350">
              <a:buFontTx/>
              <a:buAutoNum type="arabicPeriod" startAt="4"/>
            </a:pPr>
            <a:endParaRPr lang="zh-CN" altLang="en-US" sz="2400" dirty="0">
              <a:latin typeface="微软雅黑" pitchFamily="34" charset="-122"/>
              <a:ea typeface="微软雅黑" pitchFamily="34" charset="-122"/>
            </a:endParaRPr>
          </a:p>
        </p:txBody>
      </p:sp>
      <p:sp>
        <p:nvSpPr>
          <p:cNvPr id="3" name="矩形 2"/>
          <p:cNvSpPr/>
          <p:nvPr/>
        </p:nvSpPr>
        <p:spPr>
          <a:xfrm>
            <a:off x="1000125" y="1428750"/>
            <a:ext cx="1403350" cy="579438"/>
          </a:xfrm>
          <a:prstGeom prst="rect">
            <a:avLst/>
          </a:prstGeom>
        </p:spPr>
        <p:txBody>
          <a:bodyPr wrap="none">
            <a:spAutoFit/>
          </a:bodyPr>
          <a:lstStyle/>
          <a:p>
            <a:r>
              <a:rPr lang="zh-CN" altLang="en-US" sz="3200" b="1">
                <a:latin typeface="微软雅黑" pitchFamily="34" charset="-122"/>
                <a:ea typeface="微软雅黑" pitchFamily="34" charset="-122"/>
              </a:rPr>
              <a:t>注意：</a:t>
            </a:r>
            <a:endParaRPr lang="zh-CN" altLang="en-US" sz="3200" b="1"/>
          </a:p>
        </p:txBody>
      </p:sp>
      <p:sp>
        <p:nvSpPr>
          <p:cNvPr id="4" name="TextBox 3"/>
          <p:cNvSpPr txBox="1"/>
          <p:nvPr/>
        </p:nvSpPr>
        <p:spPr>
          <a:xfrm>
            <a:off x="0" y="6488668"/>
            <a:ext cx="571472" cy="369332"/>
          </a:xfrm>
          <a:prstGeom prst="rect">
            <a:avLst/>
          </a:prstGeom>
          <a:noFill/>
        </p:spPr>
        <p:txBody>
          <a:bodyPr wrap="square" rtlCol="0">
            <a:spAutoFit/>
          </a:bodyPr>
          <a:lstStyle/>
          <a:p>
            <a:r>
              <a:rPr lang="en-US" altLang="zh-CN" dirty="0" smtClean="0"/>
              <a:t>37</a:t>
            </a:r>
            <a:endParaRPr lang="zh-CN" altLang="en-US" dirty="0"/>
          </a:p>
        </p:txBody>
      </p:sp>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2" name="组合 1"/>
          <p:cNvGrpSpPr>
            <a:grpSpLocks/>
          </p:cNvGrpSpPr>
          <p:nvPr/>
        </p:nvGrpSpPr>
        <p:grpSpPr bwMode="auto">
          <a:xfrm>
            <a:off x="1079512" y="1142984"/>
            <a:ext cx="5135562" cy="819150"/>
            <a:chOff x="2146391" y="408582"/>
            <a:chExt cx="5136010" cy="962025"/>
          </a:xfrm>
        </p:grpSpPr>
        <p:sp>
          <p:nvSpPr>
            <p:cNvPr id="3" name="圆角矩形 2"/>
            <p:cNvSpPr/>
            <p:nvPr/>
          </p:nvSpPr>
          <p:spPr>
            <a:xfrm>
              <a:off x="2146391" y="408582"/>
              <a:ext cx="5136010" cy="962025"/>
            </a:xfrm>
            <a:prstGeom prst="roundRect">
              <a:avLst/>
            </a:prstGeom>
            <a:solidFill>
              <a:schemeClr val="tx1">
                <a:lumMod val="20000"/>
                <a:lumOff val="8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4" name="圆角矩形 4"/>
            <p:cNvSpPr/>
            <p:nvPr/>
          </p:nvSpPr>
          <p:spPr>
            <a:xfrm>
              <a:off x="2194020" y="455191"/>
              <a:ext cx="5040752" cy="86880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0" tIns="152400" rIns="152400" bIns="152400" spcCol="1270" anchor="ctr"/>
            <a:lstStyle/>
            <a:p>
              <a:pPr algn="ctr">
                <a:defRPr/>
              </a:pPr>
              <a:r>
                <a:rPr lang="zh-CN" altLang="en-US" sz="4000" b="1" dirty="0">
                  <a:effectLst>
                    <a:outerShdw blurRad="38100" dist="38100" dir="2700000" algn="tl">
                      <a:srgbClr val="000000">
                        <a:alpha val="43137"/>
                      </a:srgbClr>
                    </a:outerShdw>
                  </a:effectLst>
                  <a:latin typeface="微软雅黑" pitchFamily="34" charset="-122"/>
                  <a:ea typeface="微软雅黑" pitchFamily="34" charset="-122"/>
                </a:rPr>
                <a:t>背景法规解读</a:t>
              </a:r>
            </a:p>
          </p:txBody>
        </p:sp>
      </p:grpSp>
      <p:sp>
        <p:nvSpPr>
          <p:cNvPr id="5" name="Text Box 51"/>
          <p:cNvSpPr txBox="1">
            <a:spLocks noChangeArrowheads="1"/>
          </p:cNvSpPr>
          <p:nvPr/>
        </p:nvSpPr>
        <p:spPr bwMode="auto">
          <a:xfrm>
            <a:off x="2428860" y="2714620"/>
            <a:ext cx="4286250" cy="769938"/>
          </a:xfrm>
          <a:prstGeom prst="rect">
            <a:avLst/>
          </a:prstGeom>
          <a:noFill/>
          <a:ln w="9525">
            <a:noFill/>
            <a:miter lim="800000"/>
            <a:headEnd/>
            <a:tailEnd/>
          </a:ln>
        </p:spPr>
        <p:txBody>
          <a:bodyPr>
            <a:spAutoFit/>
          </a:bodyPr>
          <a:lstStyle/>
          <a:p>
            <a:pPr algn="just">
              <a:spcBef>
                <a:spcPct val="50000"/>
              </a:spcBef>
              <a:defRPr/>
            </a:pPr>
            <a:r>
              <a:rPr kumimoji="1" lang="zh-CN" altLang="en-US" sz="4400" b="1" dirty="0">
                <a:effectLst>
                  <a:outerShdw blurRad="38100" dist="38100" dir="2700000" algn="tl">
                    <a:srgbClr val="000000">
                      <a:alpha val="43137"/>
                    </a:srgbClr>
                  </a:outerShdw>
                </a:effectLst>
                <a:latin typeface="微软雅黑" pitchFamily="34" charset="-122"/>
                <a:ea typeface="微软雅黑" pitchFamily="34" charset="-122"/>
              </a:rPr>
              <a:t>企业的划分标准</a:t>
            </a:r>
          </a:p>
        </p:txBody>
      </p:sp>
      <p:sp>
        <p:nvSpPr>
          <p:cNvPr id="6" name="TextBox 5"/>
          <p:cNvSpPr txBox="1"/>
          <p:nvPr/>
        </p:nvSpPr>
        <p:spPr>
          <a:xfrm>
            <a:off x="0" y="6488668"/>
            <a:ext cx="428596" cy="369332"/>
          </a:xfrm>
          <a:prstGeom prst="rect">
            <a:avLst/>
          </a:prstGeom>
          <a:noFill/>
        </p:spPr>
        <p:txBody>
          <a:bodyPr wrap="square" rtlCol="0">
            <a:spAutoFit/>
          </a:bodyPr>
          <a:lstStyle/>
          <a:p>
            <a:r>
              <a:rPr lang="en-US" altLang="zh-CN" dirty="0" smtClean="0"/>
              <a:t>2</a:t>
            </a:r>
            <a:endParaRPr lang="zh-CN" altLang="en-US" dirty="0"/>
          </a:p>
        </p:txBody>
      </p:sp>
    </p:spTree>
  </p:cSld>
  <p:clrMapOvr>
    <a:masterClrMapping/>
  </p:clrMapOvr>
  <p:transition>
    <p:rand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2"/>
          <p:cNvSpPr txBox="1">
            <a:spLocks/>
          </p:cNvSpPr>
          <p:nvPr/>
        </p:nvSpPr>
        <p:spPr>
          <a:xfrm>
            <a:off x="1285882" y="3000394"/>
            <a:ext cx="7215208" cy="3143250"/>
          </a:xfrm>
          <a:prstGeom prst="rect">
            <a:avLst/>
          </a:prstGeom>
        </p:spPr>
        <p:txBody>
          <a:bodyPr/>
          <a:lstStyle/>
          <a:p>
            <a:pPr marL="342900" indent="-342900" eaLnBrk="0" hangingPunct="0">
              <a:spcBef>
                <a:spcPct val="20000"/>
              </a:spcBef>
              <a:buClr>
                <a:schemeClr val="hlink"/>
              </a:buClr>
              <a:defRPr/>
            </a:pPr>
            <a:r>
              <a:rPr lang="zh-CN" altLang="en-US" sz="2400" kern="0" dirty="0">
                <a:latin typeface="微软雅黑" pitchFamily="34" charset="-122"/>
                <a:ea typeface="微软雅黑" pitchFamily="34" charset="-122"/>
              </a:rPr>
              <a:t>定义：指小企业在日常生产经营过程中持有：</a:t>
            </a:r>
          </a:p>
          <a:p>
            <a:pPr marL="1257300" lvl="2" indent="-342900" eaLnBrk="0" hangingPunct="0">
              <a:spcBef>
                <a:spcPct val="20000"/>
              </a:spcBef>
              <a:buClr>
                <a:schemeClr val="hlink"/>
              </a:buClr>
              <a:defRPr/>
            </a:pPr>
            <a:r>
              <a:rPr lang="zh-CN" altLang="en-US" sz="2400" kern="0" dirty="0">
                <a:latin typeface="微软雅黑" pitchFamily="34" charset="-122"/>
                <a:ea typeface="微软雅黑" pitchFamily="34" charset="-122"/>
              </a:rPr>
              <a:t>    以备出售的产成品或商品</a:t>
            </a:r>
          </a:p>
          <a:p>
            <a:pPr marL="1257300" lvl="2" indent="-342900" eaLnBrk="0" hangingPunct="0">
              <a:spcBef>
                <a:spcPct val="20000"/>
              </a:spcBef>
              <a:buClr>
                <a:schemeClr val="hlink"/>
              </a:buClr>
              <a:defRPr/>
            </a:pPr>
            <a:r>
              <a:rPr lang="zh-CN" altLang="en-US" sz="2400" kern="0" dirty="0">
                <a:latin typeface="微软雅黑" pitchFamily="34" charset="-122"/>
                <a:ea typeface="微软雅黑" pitchFamily="34" charset="-122"/>
              </a:rPr>
              <a:t>    处在生产过程中的在产品</a:t>
            </a:r>
          </a:p>
          <a:p>
            <a:pPr marL="342900" indent="-342900" eaLnBrk="0" hangingPunct="0">
              <a:spcBef>
                <a:spcPct val="20000"/>
              </a:spcBef>
              <a:buClr>
                <a:schemeClr val="hlink"/>
              </a:buClr>
              <a:defRPr/>
            </a:pPr>
            <a:r>
              <a:rPr lang="zh-CN" altLang="en-US" sz="2400" kern="0" dirty="0">
                <a:latin typeface="微软雅黑" pitchFamily="34" charset="-122"/>
                <a:ea typeface="微软雅黑" pitchFamily="34" charset="-122"/>
              </a:rPr>
              <a:t>    </a:t>
            </a:r>
            <a:r>
              <a:rPr lang="zh-CN" altLang="en-US" sz="2400" kern="0" dirty="0" smtClean="0">
                <a:latin typeface="微软雅黑" pitchFamily="34" charset="-122"/>
                <a:ea typeface="微软雅黑" pitchFamily="34" charset="-122"/>
              </a:rPr>
              <a:t>  在</a:t>
            </a:r>
            <a:r>
              <a:rPr lang="zh-CN" altLang="en-US" sz="2400" kern="0" dirty="0">
                <a:latin typeface="微软雅黑" pitchFamily="34" charset="-122"/>
                <a:ea typeface="微软雅黑" pitchFamily="34" charset="-122"/>
              </a:rPr>
              <a:t>生产过程或提供劳务过程中耗用的材料和</a:t>
            </a:r>
            <a:r>
              <a:rPr lang="zh-CN" altLang="en-US" sz="2400" kern="0" dirty="0" smtClean="0">
                <a:latin typeface="微软雅黑" pitchFamily="34" charset="-122"/>
                <a:ea typeface="微软雅黑" pitchFamily="34" charset="-122"/>
              </a:rPr>
              <a:t>物料</a:t>
            </a:r>
            <a:endParaRPr lang="en-US" altLang="zh-CN" sz="2400" kern="0" dirty="0" smtClean="0">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400" kern="0" dirty="0" smtClean="0">
                <a:latin typeface="微软雅黑" pitchFamily="34" charset="-122"/>
                <a:ea typeface="微软雅黑" pitchFamily="34" charset="-122"/>
              </a:rPr>
              <a:t>等以及</a:t>
            </a:r>
            <a:r>
              <a:rPr lang="zh-CN" altLang="en-US" sz="2400" kern="0" dirty="0">
                <a:latin typeface="微软雅黑" pitchFamily="34" charset="-122"/>
                <a:ea typeface="微软雅黑" pitchFamily="34" charset="-122"/>
              </a:rPr>
              <a:t>农业小企业（农林牧副渔）为出售而持有的</a:t>
            </a:r>
            <a:r>
              <a:rPr lang="zh-CN" altLang="en-US" sz="2400" kern="0" dirty="0" smtClean="0">
                <a:latin typeface="微软雅黑" pitchFamily="34" charset="-122"/>
                <a:ea typeface="微软雅黑" pitchFamily="34" charset="-122"/>
              </a:rPr>
              <a:t>、</a:t>
            </a:r>
            <a:endParaRPr lang="en-US" altLang="zh-CN" sz="2400" kern="0" dirty="0" smtClean="0">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400" kern="0" dirty="0" smtClean="0">
                <a:latin typeface="微软雅黑" pitchFamily="34" charset="-122"/>
                <a:ea typeface="微软雅黑" pitchFamily="34" charset="-122"/>
              </a:rPr>
              <a:t>或</a:t>
            </a:r>
            <a:r>
              <a:rPr lang="zh-CN" altLang="en-US" sz="2400" kern="0" dirty="0">
                <a:latin typeface="微软雅黑" pitchFamily="34" charset="-122"/>
                <a:ea typeface="微软雅黑" pitchFamily="34" charset="-122"/>
              </a:rPr>
              <a:t>在将来收获为农   产品的消耗性生物资产。</a:t>
            </a:r>
            <a:r>
              <a:rPr lang="en-US" sz="2400" kern="0" dirty="0">
                <a:latin typeface="微软雅黑" pitchFamily="34" charset="-122"/>
                <a:ea typeface="微软雅黑" pitchFamily="34" charset="-122"/>
              </a:rPr>
              <a:t> </a:t>
            </a:r>
          </a:p>
        </p:txBody>
      </p:sp>
      <p:sp>
        <p:nvSpPr>
          <p:cNvPr id="3" name="矩形 2"/>
          <p:cNvSpPr/>
          <p:nvPr/>
        </p:nvSpPr>
        <p:spPr>
          <a:xfrm>
            <a:off x="857250" y="1428750"/>
            <a:ext cx="1249363" cy="584200"/>
          </a:xfrm>
          <a:prstGeom prst="rect">
            <a:avLst/>
          </a:prstGeom>
        </p:spPr>
        <p:txBody>
          <a:bodyPr wrap="none">
            <a:spAutoFit/>
          </a:bodyPr>
          <a:lstStyle/>
          <a:p>
            <a:pPr marL="342900" indent="-342900" eaLnBrk="0" hangingPunct="0">
              <a:spcBef>
                <a:spcPct val="20000"/>
              </a:spcBef>
              <a:buClr>
                <a:schemeClr val="hlink"/>
              </a:buClr>
              <a:defRPr/>
            </a:pPr>
            <a:r>
              <a:rPr lang="zh-CN" altLang="en-US" sz="3200" b="1" kern="0" dirty="0">
                <a:latin typeface="微软雅黑" pitchFamily="34" charset="-122"/>
                <a:ea typeface="微软雅黑" pitchFamily="34" charset="-122"/>
              </a:rPr>
              <a:t>  存货</a:t>
            </a:r>
          </a:p>
        </p:txBody>
      </p:sp>
      <p:sp>
        <p:nvSpPr>
          <p:cNvPr id="4" name="矩形 3"/>
          <p:cNvSpPr/>
          <p:nvPr/>
        </p:nvSpPr>
        <p:spPr>
          <a:xfrm>
            <a:off x="785813" y="2214563"/>
            <a:ext cx="3057525" cy="523875"/>
          </a:xfrm>
          <a:prstGeom prst="rect">
            <a:avLst/>
          </a:prstGeom>
        </p:spPr>
        <p:txBody>
          <a:bodyPr wrap="none">
            <a:spAutoFit/>
          </a:bodyPr>
          <a:lstStyle/>
          <a:p>
            <a:pPr marL="342900" indent="-342900" eaLnBrk="0" hangingPunct="0">
              <a:spcBef>
                <a:spcPct val="20000"/>
              </a:spcBef>
              <a:buClr>
                <a:schemeClr val="hlink"/>
              </a:buClr>
              <a:defRPr/>
            </a:pPr>
            <a:r>
              <a:rPr lang="zh-CN" altLang="en-US" sz="2800" b="1" kern="0" dirty="0">
                <a:latin typeface="微软雅黑" pitchFamily="34" charset="-122"/>
                <a:ea typeface="微软雅黑" pitchFamily="34" charset="-122"/>
              </a:rPr>
              <a:t>（一）定义及分类</a:t>
            </a:r>
          </a:p>
        </p:txBody>
      </p:sp>
      <p:sp>
        <p:nvSpPr>
          <p:cNvPr id="5" name="TextBox 4"/>
          <p:cNvSpPr txBox="1"/>
          <p:nvPr/>
        </p:nvSpPr>
        <p:spPr>
          <a:xfrm>
            <a:off x="0" y="6488668"/>
            <a:ext cx="571472" cy="369332"/>
          </a:xfrm>
          <a:prstGeom prst="rect">
            <a:avLst/>
          </a:prstGeom>
          <a:noFill/>
        </p:spPr>
        <p:txBody>
          <a:bodyPr wrap="square" rtlCol="0">
            <a:spAutoFit/>
          </a:bodyPr>
          <a:lstStyle/>
          <a:p>
            <a:r>
              <a:rPr lang="en-US" altLang="zh-CN" dirty="0" smtClean="0"/>
              <a:t>38</a:t>
            </a:r>
            <a:endParaRPr lang="zh-CN" altLang="en-US" dirty="0"/>
          </a:p>
        </p:txBody>
      </p:sp>
    </p:spTree>
  </p:cSld>
  <p:clrMapOvr>
    <a:masterClrMapping/>
  </p:clrMapOvr>
  <p:transition>
    <p:rand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43033" y="3057525"/>
            <a:ext cx="6929429" cy="2739211"/>
          </a:xfrm>
          <a:prstGeom prst="rect">
            <a:avLst/>
          </a:prstGeom>
        </p:spPr>
        <p:txBody>
          <a:bodyPr wrap="square">
            <a:spAutoFit/>
          </a:bodyPr>
          <a:lstStyle/>
          <a:p>
            <a:pPr marL="342900" indent="-342900" eaLnBrk="0" hangingPunct="0">
              <a:spcBef>
                <a:spcPct val="20000"/>
              </a:spcBef>
              <a:buClr>
                <a:schemeClr val="hlink"/>
              </a:buClr>
              <a:defRPr/>
            </a:pPr>
            <a:r>
              <a:rPr lang="zh-CN" altLang="en-US" sz="2800" b="1" kern="0" dirty="0">
                <a:latin typeface="微软雅黑" pitchFamily="34" charset="-122"/>
                <a:ea typeface="微软雅黑" pitchFamily="34" charset="-122"/>
              </a:rPr>
              <a:t>     分类</a:t>
            </a:r>
          </a:p>
          <a:p>
            <a:pPr marL="342900" indent="-342900" eaLnBrk="0" hangingPunct="0">
              <a:spcBef>
                <a:spcPct val="20000"/>
              </a:spcBef>
              <a:buClr>
                <a:schemeClr val="hlink"/>
              </a:buClr>
              <a:defRPr/>
            </a:pPr>
            <a:r>
              <a:rPr lang="zh-CN" altLang="en-US" sz="2400" kern="0" dirty="0">
                <a:latin typeface="微软雅黑" pitchFamily="34" charset="-122"/>
                <a:ea typeface="微软雅黑" pitchFamily="34" charset="-122"/>
              </a:rPr>
              <a:t>      </a:t>
            </a:r>
            <a:r>
              <a:rPr lang="zh-CN" altLang="en-US" sz="2400" kern="0" dirty="0" smtClean="0">
                <a:latin typeface="微软雅黑" pitchFamily="34" charset="-122"/>
                <a:ea typeface="微软雅黑" pitchFamily="34" charset="-122"/>
              </a:rPr>
              <a:t>包括</a:t>
            </a:r>
            <a:r>
              <a:rPr lang="zh-CN" altLang="en-US" sz="2400" kern="0" dirty="0">
                <a:latin typeface="微软雅黑" pitchFamily="34" charset="-122"/>
                <a:ea typeface="微软雅黑" pitchFamily="34" charset="-122"/>
              </a:rPr>
              <a:t>：原材料、在产品、半成品、产成品、</a:t>
            </a:r>
            <a:r>
              <a:rPr lang="zh-CN" altLang="en-US" sz="2400" kern="0" dirty="0" smtClean="0">
                <a:latin typeface="微软雅黑" pitchFamily="34" charset="-122"/>
                <a:ea typeface="微软雅黑" pitchFamily="34" charset="-122"/>
              </a:rPr>
              <a:t>商</a:t>
            </a:r>
            <a:endParaRPr lang="en-US" altLang="zh-CN" sz="2400" kern="0" dirty="0" smtClean="0">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400" kern="0" dirty="0" smtClean="0">
                <a:latin typeface="微软雅黑" pitchFamily="34" charset="-122"/>
                <a:ea typeface="微软雅黑" pitchFamily="34" charset="-122"/>
              </a:rPr>
              <a:t>品</a:t>
            </a:r>
            <a:r>
              <a:rPr lang="zh-CN" altLang="en-US" sz="2400" kern="0" dirty="0">
                <a:latin typeface="微软雅黑" pitchFamily="34" charset="-122"/>
                <a:ea typeface="微软雅黑" pitchFamily="34" charset="-122"/>
              </a:rPr>
              <a:t>、</a:t>
            </a:r>
            <a:r>
              <a:rPr lang="zh-CN" altLang="en-US" sz="2400" kern="0" dirty="0">
                <a:solidFill>
                  <a:srgbClr val="FF0000"/>
                </a:solidFill>
                <a:latin typeface="微软雅黑" pitchFamily="34" charset="-122"/>
                <a:ea typeface="微软雅黑" pitchFamily="34" charset="-122"/>
              </a:rPr>
              <a:t>周转材料（包装物、低值易耗品、钢模板、</a:t>
            </a:r>
            <a:r>
              <a:rPr lang="zh-CN" altLang="en-US" sz="2400" kern="0" dirty="0" smtClean="0">
                <a:solidFill>
                  <a:srgbClr val="FF0000"/>
                </a:solidFill>
                <a:latin typeface="微软雅黑" pitchFamily="34" charset="-122"/>
                <a:ea typeface="微软雅黑" pitchFamily="34" charset="-122"/>
              </a:rPr>
              <a:t>木</a:t>
            </a:r>
            <a:endParaRPr lang="en-US" altLang="zh-CN" sz="2400" kern="0" dirty="0" smtClean="0">
              <a:solidFill>
                <a:srgbClr val="FF0000"/>
              </a:solidFill>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400" kern="0" dirty="0" smtClean="0">
                <a:solidFill>
                  <a:srgbClr val="FF0000"/>
                </a:solidFill>
                <a:latin typeface="微软雅黑" pitchFamily="34" charset="-122"/>
                <a:ea typeface="微软雅黑" pitchFamily="34" charset="-122"/>
              </a:rPr>
              <a:t>模板</a:t>
            </a:r>
            <a:r>
              <a:rPr lang="zh-CN" altLang="en-US" sz="2400" kern="0" dirty="0">
                <a:solidFill>
                  <a:srgbClr val="FF0000"/>
                </a:solidFill>
                <a:latin typeface="微软雅黑" pitchFamily="34" charset="-122"/>
                <a:ea typeface="微软雅黑" pitchFamily="34" charset="-122"/>
              </a:rPr>
              <a:t>、脚手架等）</a:t>
            </a:r>
            <a:r>
              <a:rPr lang="zh-CN" altLang="en-US" sz="2400" kern="0" dirty="0">
                <a:latin typeface="微软雅黑" pitchFamily="34" charset="-122"/>
                <a:ea typeface="微软雅黑" pitchFamily="34" charset="-122"/>
              </a:rPr>
              <a:t>、委托加工物资、</a:t>
            </a:r>
            <a:r>
              <a:rPr lang="zh-CN" altLang="en-US" sz="2400" kern="0" dirty="0">
                <a:solidFill>
                  <a:srgbClr val="FF0000"/>
                </a:solidFill>
                <a:latin typeface="微软雅黑" pitchFamily="34" charset="-122"/>
                <a:ea typeface="微软雅黑" pitchFamily="34" charset="-122"/>
              </a:rPr>
              <a:t>消耗性生</a:t>
            </a:r>
            <a:r>
              <a:rPr lang="zh-CN" altLang="en-US" sz="2400" kern="0" dirty="0" smtClean="0">
                <a:solidFill>
                  <a:srgbClr val="FF0000"/>
                </a:solidFill>
                <a:latin typeface="微软雅黑" pitchFamily="34" charset="-122"/>
                <a:ea typeface="微软雅黑" pitchFamily="34" charset="-122"/>
              </a:rPr>
              <a:t>物资</a:t>
            </a:r>
            <a:endParaRPr lang="en-US" altLang="zh-CN" sz="2400" kern="0" dirty="0" smtClean="0">
              <a:solidFill>
                <a:srgbClr val="FF0000"/>
              </a:solidFill>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400" kern="0" dirty="0" smtClean="0">
                <a:solidFill>
                  <a:srgbClr val="FF0000"/>
                </a:solidFill>
                <a:latin typeface="微软雅黑" pitchFamily="34" charset="-122"/>
                <a:ea typeface="微软雅黑" pitchFamily="34" charset="-122"/>
              </a:rPr>
              <a:t>产</a:t>
            </a:r>
            <a:r>
              <a:rPr lang="zh-CN" altLang="en-US" sz="2400" kern="0" dirty="0">
                <a:solidFill>
                  <a:srgbClr val="FF0000"/>
                </a:solidFill>
                <a:latin typeface="微软雅黑" pitchFamily="34" charset="-122"/>
                <a:ea typeface="微软雅黑" pitchFamily="34" charset="-122"/>
              </a:rPr>
              <a:t>（生长中的大田作物、蔬菜、用材林、存栏待</a:t>
            </a:r>
            <a:r>
              <a:rPr lang="zh-CN" altLang="en-US" sz="2400" kern="0" dirty="0" smtClean="0">
                <a:solidFill>
                  <a:srgbClr val="FF0000"/>
                </a:solidFill>
                <a:latin typeface="微软雅黑" pitchFamily="34" charset="-122"/>
                <a:ea typeface="微软雅黑" pitchFamily="34" charset="-122"/>
              </a:rPr>
              <a:t>售</a:t>
            </a:r>
            <a:endParaRPr lang="en-US" altLang="zh-CN" sz="2400" kern="0" dirty="0" smtClean="0">
              <a:solidFill>
                <a:srgbClr val="FF0000"/>
              </a:solidFill>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400" kern="0" dirty="0" smtClean="0">
                <a:solidFill>
                  <a:srgbClr val="FF0000"/>
                </a:solidFill>
                <a:latin typeface="微软雅黑" pitchFamily="34" charset="-122"/>
                <a:ea typeface="微软雅黑" pitchFamily="34" charset="-122"/>
              </a:rPr>
              <a:t>的</a:t>
            </a:r>
            <a:r>
              <a:rPr lang="zh-CN" altLang="en-US" sz="2400" kern="0" dirty="0">
                <a:solidFill>
                  <a:srgbClr val="FF0000"/>
                </a:solidFill>
                <a:latin typeface="微软雅黑" pitchFamily="34" charset="-122"/>
                <a:ea typeface="微软雅黑" pitchFamily="34" charset="-122"/>
              </a:rPr>
              <a:t>牲畜</a:t>
            </a:r>
            <a:r>
              <a:rPr lang="zh-CN" altLang="en-US" sz="2400" kern="0" dirty="0">
                <a:latin typeface="微软雅黑" pitchFamily="34" charset="-122"/>
                <a:ea typeface="微软雅黑" pitchFamily="34" charset="-122"/>
              </a:rPr>
              <a:t>，等。 </a:t>
            </a:r>
            <a:endParaRPr lang="zh-CN" altLang="en-US" sz="2400" b="1" kern="0" dirty="0">
              <a:latin typeface="微软雅黑" pitchFamily="34" charset="-122"/>
              <a:ea typeface="微软雅黑" pitchFamily="34" charset="-122"/>
            </a:endParaRPr>
          </a:p>
        </p:txBody>
      </p:sp>
      <p:sp>
        <p:nvSpPr>
          <p:cNvPr id="3" name="矩形 2"/>
          <p:cNvSpPr/>
          <p:nvPr/>
        </p:nvSpPr>
        <p:spPr>
          <a:xfrm>
            <a:off x="857250" y="1428750"/>
            <a:ext cx="1249363" cy="584200"/>
          </a:xfrm>
          <a:prstGeom prst="rect">
            <a:avLst/>
          </a:prstGeom>
        </p:spPr>
        <p:txBody>
          <a:bodyPr wrap="none">
            <a:spAutoFit/>
          </a:bodyPr>
          <a:lstStyle/>
          <a:p>
            <a:pPr marL="342900" indent="-342900" eaLnBrk="0" hangingPunct="0">
              <a:spcBef>
                <a:spcPct val="20000"/>
              </a:spcBef>
              <a:buClr>
                <a:schemeClr val="hlink"/>
              </a:buClr>
              <a:defRPr/>
            </a:pPr>
            <a:r>
              <a:rPr lang="zh-CN" altLang="en-US" sz="3200" b="1" kern="0" dirty="0">
                <a:latin typeface="微软雅黑" pitchFamily="34" charset="-122"/>
                <a:ea typeface="微软雅黑" pitchFamily="34" charset="-122"/>
              </a:rPr>
              <a:t>  存货</a:t>
            </a:r>
          </a:p>
        </p:txBody>
      </p:sp>
      <p:sp>
        <p:nvSpPr>
          <p:cNvPr id="4" name="矩形 3"/>
          <p:cNvSpPr/>
          <p:nvPr/>
        </p:nvSpPr>
        <p:spPr>
          <a:xfrm>
            <a:off x="785813" y="2214563"/>
            <a:ext cx="3057525" cy="523875"/>
          </a:xfrm>
          <a:prstGeom prst="rect">
            <a:avLst/>
          </a:prstGeom>
        </p:spPr>
        <p:txBody>
          <a:bodyPr wrap="none">
            <a:spAutoFit/>
          </a:bodyPr>
          <a:lstStyle/>
          <a:p>
            <a:pPr marL="342900" indent="-342900" eaLnBrk="0" hangingPunct="0">
              <a:spcBef>
                <a:spcPct val="20000"/>
              </a:spcBef>
              <a:buClr>
                <a:schemeClr val="hlink"/>
              </a:buClr>
              <a:defRPr/>
            </a:pPr>
            <a:r>
              <a:rPr lang="zh-CN" altLang="en-US" sz="2800" b="1" kern="0" dirty="0">
                <a:latin typeface="微软雅黑" pitchFamily="34" charset="-122"/>
                <a:ea typeface="微软雅黑" pitchFamily="34" charset="-122"/>
              </a:rPr>
              <a:t>（一）定义及分类</a:t>
            </a:r>
          </a:p>
        </p:txBody>
      </p:sp>
      <p:sp>
        <p:nvSpPr>
          <p:cNvPr id="5" name="TextBox 4"/>
          <p:cNvSpPr txBox="1"/>
          <p:nvPr/>
        </p:nvSpPr>
        <p:spPr>
          <a:xfrm>
            <a:off x="0" y="6488668"/>
            <a:ext cx="571472" cy="369332"/>
          </a:xfrm>
          <a:prstGeom prst="rect">
            <a:avLst/>
          </a:prstGeom>
          <a:noFill/>
        </p:spPr>
        <p:txBody>
          <a:bodyPr wrap="square" rtlCol="0">
            <a:spAutoFit/>
          </a:bodyPr>
          <a:lstStyle/>
          <a:p>
            <a:r>
              <a:rPr lang="en-US" altLang="zh-CN" dirty="0" smtClean="0"/>
              <a:t>39</a:t>
            </a:r>
            <a:endParaRPr lang="zh-CN" altLang="en-US" dirty="0"/>
          </a:p>
        </p:txBody>
      </p:sp>
    </p:spTree>
  </p:cSld>
  <p:clrMapOvr>
    <a:masterClrMapping/>
  </p:clrMapOvr>
  <p:transition>
    <p:rand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ltLang="zh-CN" smtClean="0">
                <a:ea typeface="宋体" pitchFamily="2" charset="-122"/>
              </a:rPr>
              <a:t>--</a:t>
            </a:r>
          </a:p>
        </p:txBody>
      </p:sp>
      <p:sp>
        <p:nvSpPr>
          <p:cNvPr id="124931" name="Rectangle 3"/>
          <p:cNvSpPr>
            <a:spLocks noGrp="1" noChangeArrowheads="1"/>
          </p:cNvSpPr>
          <p:nvPr>
            <p:ph idx="1"/>
          </p:nvPr>
        </p:nvSpPr>
        <p:spPr bwMode="auto">
          <a:xfrm>
            <a:off x="1785918" y="1974871"/>
            <a:ext cx="6572296" cy="4525963"/>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buNone/>
            </a:pPr>
            <a:r>
              <a:rPr lang="zh-CN" altLang="en-US" dirty="0" smtClean="0">
                <a:latin typeface="微软雅黑" pitchFamily="34" charset="-122"/>
                <a:ea typeface="微软雅黑" pitchFamily="34" charset="-122"/>
              </a:rPr>
              <a:t>存货盘盈</a:t>
            </a:r>
            <a:r>
              <a:rPr lang="en-US" altLang="zh-CN" dirty="0" smtClean="0">
                <a:latin typeface="微软雅黑" pitchFamily="34" charset="-122"/>
                <a:ea typeface="微软雅黑" pitchFamily="34" charset="-122"/>
              </a:rPr>
              <a:t>—</a:t>
            </a:r>
            <a:r>
              <a:rPr lang="zh-CN" altLang="en-US" dirty="0" smtClean="0">
                <a:latin typeface="微软雅黑" pitchFamily="34" charset="-122"/>
                <a:ea typeface="微软雅黑" pitchFamily="34" charset="-122"/>
              </a:rPr>
              <a:t>营业外收入</a:t>
            </a:r>
          </a:p>
          <a:p>
            <a:pPr>
              <a:lnSpc>
                <a:spcPct val="90000"/>
              </a:lnSpc>
              <a:buNone/>
            </a:pPr>
            <a:r>
              <a:rPr lang="zh-CN" altLang="en-US" dirty="0" smtClean="0">
                <a:latin typeface="微软雅黑" pitchFamily="34" charset="-122"/>
                <a:ea typeface="微软雅黑" pitchFamily="34" charset="-122"/>
              </a:rPr>
              <a:t>批准前     借： 原材料</a:t>
            </a:r>
          </a:p>
          <a:p>
            <a:pPr>
              <a:lnSpc>
                <a:spcPct val="90000"/>
              </a:lnSpc>
              <a:buNone/>
            </a:pPr>
            <a:r>
              <a:rPr lang="zh-CN" altLang="en-US" dirty="0" smtClean="0">
                <a:latin typeface="微软雅黑" pitchFamily="34" charset="-122"/>
                <a:ea typeface="微软雅黑" pitchFamily="34" charset="-122"/>
              </a:rPr>
              <a:t>                      贷：待处理财产损益</a:t>
            </a:r>
          </a:p>
          <a:p>
            <a:pPr>
              <a:lnSpc>
                <a:spcPct val="90000"/>
              </a:lnSpc>
              <a:buNone/>
            </a:pPr>
            <a:endParaRPr lang="zh-CN" altLang="en-US" dirty="0" smtClean="0">
              <a:latin typeface="微软雅黑" pitchFamily="34" charset="-122"/>
              <a:ea typeface="微软雅黑" pitchFamily="34" charset="-122"/>
            </a:endParaRPr>
          </a:p>
          <a:p>
            <a:pPr>
              <a:lnSpc>
                <a:spcPct val="90000"/>
              </a:lnSpc>
              <a:buNone/>
            </a:pPr>
            <a:r>
              <a:rPr lang="zh-CN" altLang="en-US" dirty="0" smtClean="0">
                <a:latin typeface="微软雅黑" pitchFamily="34" charset="-122"/>
                <a:ea typeface="微软雅黑" pitchFamily="34" charset="-122"/>
              </a:rPr>
              <a:t>批准后      借：待处理财产损益</a:t>
            </a:r>
          </a:p>
          <a:p>
            <a:pPr>
              <a:lnSpc>
                <a:spcPct val="90000"/>
              </a:lnSpc>
              <a:buNone/>
            </a:pPr>
            <a:r>
              <a:rPr lang="zh-CN" altLang="en-US" dirty="0" smtClean="0">
                <a:latin typeface="微软雅黑" pitchFamily="34" charset="-122"/>
                <a:ea typeface="微软雅黑" pitchFamily="34" charset="-122"/>
              </a:rPr>
              <a:t>                      贷：营业外收入</a:t>
            </a:r>
          </a:p>
          <a:p>
            <a:pPr>
              <a:lnSpc>
                <a:spcPct val="90000"/>
              </a:lnSpc>
              <a:buNone/>
            </a:pPr>
            <a:endParaRPr lang="zh-CN" altLang="en-US" dirty="0" smtClean="0">
              <a:latin typeface="微软雅黑" pitchFamily="34" charset="-122"/>
              <a:ea typeface="微软雅黑" pitchFamily="34" charset="-122"/>
            </a:endParaRPr>
          </a:p>
          <a:p>
            <a:pPr>
              <a:lnSpc>
                <a:spcPct val="90000"/>
              </a:lnSpc>
              <a:buNone/>
            </a:pPr>
            <a:r>
              <a:rPr lang="zh-CN" altLang="en-US" dirty="0" smtClean="0">
                <a:latin typeface="微软雅黑" pitchFamily="34" charset="-122"/>
                <a:ea typeface="微软雅黑" pitchFamily="34" charset="-122"/>
              </a:rPr>
              <a:t>    </a:t>
            </a:r>
          </a:p>
        </p:txBody>
      </p:sp>
      <p:sp>
        <p:nvSpPr>
          <p:cNvPr id="4" name="TextBox 3"/>
          <p:cNvSpPr txBox="1"/>
          <p:nvPr/>
        </p:nvSpPr>
        <p:spPr>
          <a:xfrm>
            <a:off x="0" y="6488668"/>
            <a:ext cx="571472" cy="369332"/>
          </a:xfrm>
          <a:prstGeom prst="rect">
            <a:avLst/>
          </a:prstGeom>
          <a:noFill/>
        </p:spPr>
        <p:txBody>
          <a:bodyPr wrap="square" rtlCol="0">
            <a:spAutoFit/>
          </a:bodyPr>
          <a:lstStyle/>
          <a:p>
            <a:r>
              <a:rPr lang="en-US" altLang="zh-CN" dirty="0" smtClean="0"/>
              <a:t>40</a:t>
            </a:r>
            <a:endParaRPr lang="zh-CN" altLang="en-US" dirty="0"/>
          </a:p>
        </p:txBody>
      </p:sp>
    </p:spTree>
  </p:cSld>
  <p:clrMapOvr>
    <a:masterClrMapping/>
  </p:clrMapOvr>
  <p:transition>
    <p:rand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7" name="Rectangle 3"/>
          <p:cNvSpPr>
            <a:spLocks noGrp="1" noChangeArrowheads="1"/>
          </p:cNvSpPr>
          <p:nvPr>
            <p:ph idx="1"/>
          </p:nvPr>
        </p:nvSpPr>
        <p:spPr bwMode="auto">
          <a:xfrm>
            <a:off x="1214414" y="1428736"/>
            <a:ext cx="7429552" cy="4525963"/>
          </a:xfrm>
          <a:noFill/>
          <a:ln>
            <a:miter lim="800000"/>
            <a:headEnd/>
            <a:tailEnd/>
          </a:ln>
        </p:spPr>
        <p:txBody>
          <a:bodyPr vert="horz" wrap="square" lIns="91440" tIns="45720" rIns="91440" bIns="45720" numCol="1" anchor="t" anchorCtr="0" compatLnSpc="1">
            <a:prstTxWarp prst="textNoShape">
              <a:avLst/>
            </a:prstTxWarp>
          </a:bodyPr>
          <a:lstStyle/>
          <a:p>
            <a:pPr>
              <a:buNone/>
            </a:pPr>
            <a:r>
              <a:rPr lang="zh-CN" altLang="en-US" dirty="0" smtClean="0">
                <a:latin typeface="微软雅黑" pitchFamily="34" charset="-122"/>
                <a:ea typeface="微软雅黑" pitchFamily="34" charset="-122"/>
              </a:rPr>
              <a:t>存货盘亏</a:t>
            </a:r>
            <a:r>
              <a:rPr lang="en-US" altLang="zh-CN" dirty="0" smtClean="0">
                <a:latin typeface="微软雅黑" pitchFamily="34" charset="-122"/>
                <a:ea typeface="微软雅黑" pitchFamily="34" charset="-122"/>
              </a:rPr>
              <a:t>—</a:t>
            </a:r>
            <a:r>
              <a:rPr lang="zh-CN" altLang="en-US" dirty="0" smtClean="0">
                <a:latin typeface="微软雅黑" pitchFamily="34" charset="-122"/>
                <a:ea typeface="微软雅黑" pitchFamily="34" charset="-122"/>
              </a:rPr>
              <a:t>营业外支出</a:t>
            </a:r>
          </a:p>
          <a:p>
            <a:pPr>
              <a:buNone/>
            </a:pPr>
            <a:r>
              <a:rPr lang="zh-CN" altLang="en-US" dirty="0" smtClean="0">
                <a:latin typeface="微软雅黑" pitchFamily="34" charset="-122"/>
                <a:ea typeface="微软雅黑" pitchFamily="34" charset="-122"/>
              </a:rPr>
              <a:t>批准前   借： 待处理财产损益</a:t>
            </a:r>
          </a:p>
          <a:p>
            <a:pPr>
              <a:buNone/>
            </a:pPr>
            <a:r>
              <a:rPr lang="zh-CN" altLang="en-US" dirty="0" smtClean="0">
                <a:latin typeface="微软雅黑" pitchFamily="34" charset="-122"/>
                <a:ea typeface="微软雅黑" pitchFamily="34" charset="-122"/>
              </a:rPr>
              <a:t>                  贷：原材料</a:t>
            </a:r>
          </a:p>
          <a:p>
            <a:pPr>
              <a:buNone/>
            </a:pPr>
            <a:r>
              <a:rPr lang="zh-CN" altLang="en-US" dirty="0" smtClean="0">
                <a:latin typeface="微软雅黑" pitchFamily="34" charset="-122"/>
                <a:ea typeface="微软雅黑" pitchFamily="34" charset="-122"/>
              </a:rPr>
              <a:t>                应交税费</a:t>
            </a:r>
            <a:r>
              <a:rPr lang="en-US" altLang="zh-CN" dirty="0" smtClean="0">
                <a:latin typeface="微软雅黑" pitchFamily="34" charset="-122"/>
                <a:ea typeface="微软雅黑" pitchFamily="34" charset="-122"/>
              </a:rPr>
              <a:t>—</a:t>
            </a:r>
            <a:r>
              <a:rPr lang="zh-CN" altLang="en-US" dirty="0" smtClean="0">
                <a:latin typeface="微软雅黑" pitchFamily="34" charset="-122"/>
                <a:ea typeface="微软雅黑" pitchFamily="34" charset="-122"/>
              </a:rPr>
              <a:t>应交增值税</a:t>
            </a:r>
            <a:r>
              <a:rPr lang="en-US" altLang="zh-CN" dirty="0" smtClean="0">
                <a:latin typeface="微软雅黑" pitchFamily="34" charset="-122"/>
                <a:ea typeface="微软雅黑" pitchFamily="34" charset="-122"/>
              </a:rPr>
              <a:t>-</a:t>
            </a:r>
            <a:r>
              <a:rPr lang="zh-CN" altLang="en-US" dirty="0" smtClean="0">
                <a:latin typeface="微软雅黑" pitchFamily="34" charset="-122"/>
                <a:ea typeface="微软雅黑" pitchFamily="34" charset="-122"/>
              </a:rPr>
              <a:t>进项税转出</a:t>
            </a:r>
          </a:p>
          <a:p>
            <a:pPr>
              <a:buNone/>
            </a:pPr>
            <a:endParaRPr lang="zh-CN" altLang="en-US" dirty="0" smtClean="0">
              <a:latin typeface="微软雅黑" pitchFamily="34" charset="-122"/>
              <a:ea typeface="微软雅黑" pitchFamily="34" charset="-122"/>
            </a:endParaRPr>
          </a:p>
          <a:p>
            <a:pPr>
              <a:buNone/>
            </a:pPr>
            <a:r>
              <a:rPr lang="zh-CN" altLang="en-US" dirty="0" smtClean="0">
                <a:latin typeface="微软雅黑" pitchFamily="34" charset="-122"/>
                <a:ea typeface="微软雅黑" pitchFamily="34" charset="-122"/>
              </a:rPr>
              <a:t>批准后      借：营业外支出</a:t>
            </a:r>
          </a:p>
          <a:p>
            <a:pPr>
              <a:buNone/>
            </a:pPr>
            <a:r>
              <a:rPr lang="zh-CN" altLang="en-US" dirty="0" smtClean="0">
                <a:latin typeface="微软雅黑" pitchFamily="34" charset="-122"/>
                <a:ea typeface="微软雅黑" pitchFamily="34" charset="-122"/>
              </a:rPr>
              <a:t>                      贷：待处理财产损益</a:t>
            </a:r>
          </a:p>
          <a:p>
            <a:pPr>
              <a:buNone/>
            </a:pPr>
            <a:endParaRPr lang="zh-CN" altLang="en-US" dirty="0" smtClean="0">
              <a:latin typeface="微软雅黑" pitchFamily="34" charset="-122"/>
              <a:ea typeface="微软雅黑" pitchFamily="34" charset="-122"/>
            </a:endParaRPr>
          </a:p>
          <a:p>
            <a:pPr>
              <a:buNone/>
            </a:pPr>
            <a:endParaRPr lang="zh-CN" altLang="en-US" dirty="0" smtClean="0">
              <a:latin typeface="微软雅黑" pitchFamily="34" charset="-122"/>
              <a:ea typeface="微软雅黑" pitchFamily="34" charset="-122"/>
            </a:endParaRPr>
          </a:p>
        </p:txBody>
      </p:sp>
      <p:sp>
        <p:nvSpPr>
          <p:cNvPr id="3" name="TextBox 2"/>
          <p:cNvSpPr txBox="1"/>
          <p:nvPr/>
        </p:nvSpPr>
        <p:spPr>
          <a:xfrm>
            <a:off x="0" y="6488668"/>
            <a:ext cx="571472" cy="369332"/>
          </a:xfrm>
          <a:prstGeom prst="rect">
            <a:avLst/>
          </a:prstGeom>
          <a:noFill/>
        </p:spPr>
        <p:txBody>
          <a:bodyPr wrap="square" rtlCol="0">
            <a:spAutoFit/>
          </a:bodyPr>
          <a:lstStyle/>
          <a:p>
            <a:r>
              <a:rPr lang="en-US" altLang="zh-CN" dirty="0" smtClean="0"/>
              <a:t>41</a:t>
            </a:r>
            <a:endParaRPr lang="zh-CN" altLang="en-US" dirty="0"/>
          </a:p>
        </p:txBody>
      </p:sp>
    </p:spTree>
  </p:cSld>
  <p:clrMapOvr>
    <a:masterClrMapping/>
  </p:clrMapOvr>
  <p:transition>
    <p:rand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71568" y="2357430"/>
            <a:ext cx="7786712" cy="2893100"/>
          </a:xfrm>
          <a:prstGeom prst="rect">
            <a:avLst/>
          </a:prstGeom>
        </p:spPr>
        <p:txBody>
          <a:bodyPr wrap="square">
            <a:spAutoFit/>
          </a:bodyPr>
          <a:lstStyle/>
          <a:p>
            <a:pPr marL="342900" indent="-342900" eaLnBrk="0" hangingPunct="0">
              <a:spcBef>
                <a:spcPct val="20000"/>
              </a:spcBef>
              <a:buClr>
                <a:schemeClr val="hlink"/>
              </a:buClr>
            </a:pPr>
            <a:r>
              <a:rPr lang="en-US" altLang="zh-CN" sz="2600" dirty="0">
                <a:latin typeface="微软雅黑" pitchFamily="34" charset="-122"/>
                <a:ea typeface="微软雅黑" pitchFamily="34" charset="-122"/>
              </a:rPr>
              <a:t>       1.  </a:t>
            </a:r>
            <a:r>
              <a:rPr lang="zh-CN" altLang="en-US" sz="2600" dirty="0">
                <a:latin typeface="微软雅黑" pitchFamily="34" charset="-122"/>
                <a:ea typeface="微软雅黑" pitchFamily="34" charset="-122"/>
              </a:rPr>
              <a:t>自然灾害或意外事故造成的存货毁损</a:t>
            </a:r>
            <a:r>
              <a:rPr lang="zh-CN" altLang="en-US" sz="2600" dirty="0" smtClean="0">
                <a:latin typeface="微软雅黑" pitchFamily="34" charset="-122"/>
                <a:ea typeface="微软雅黑" pitchFamily="34" charset="-122"/>
              </a:rPr>
              <a:t>发生</a:t>
            </a:r>
            <a:endParaRPr lang="en-US" altLang="zh-CN" sz="26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600" dirty="0" smtClean="0">
                <a:latin typeface="微软雅黑" pitchFamily="34" charset="-122"/>
                <a:ea typeface="微软雅黑" pitchFamily="34" charset="-122"/>
              </a:rPr>
              <a:t>的</a:t>
            </a:r>
            <a:r>
              <a:rPr lang="zh-CN" altLang="en-US" sz="2600" dirty="0">
                <a:latin typeface="微软雅黑" pitchFamily="34" charset="-122"/>
                <a:ea typeface="微软雅黑" pitchFamily="34" charset="-122"/>
              </a:rPr>
              <a:t>净损失，均应计入管理费用。（ ）</a:t>
            </a:r>
          </a:p>
          <a:p>
            <a:pPr marL="342900" indent="-342900" eaLnBrk="0" hangingPunct="0">
              <a:spcBef>
                <a:spcPct val="20000"/>
              </a:spcBef>
              <a:buClr>
                <a:schemeClr val="hlink"/>
              </a:buClr>
            </a:pPr>
            <a:endParaRPr lang="zh-CN" altLang="en-US" sz="2600" dirty="0">
              <a:latin typeface="微软雅黑" pitchFamily="34" charset="-122"/>
              <a:ea typeface="微软雅黑" pitchFamily="34" charset="-122"/>
            </a:endParaRPr>
          </a:p>
          <a:p>
            <a:pPr marL="342900" indent="-342900" eaLnBrk="0" hangingPunct="0">
              <a:spcBef>
                <a:spcPct val="20000"/>
              </a:spcBef>
              <a:buClr>
                <a:schemeClr val="hlink"/>
              </a:buClr>
            </a:pPr>
            <a:r>
              <a:rPr lang="en-US" altLang="zh-CN" sz="2600" dirty="0">
                <a:latin typeface="微软雅黑" pitchFamily="34" charset="-122"/>
                <a:ea typeface="微软雅黑" pitchFamily="34" charset="-122"/>
              </a:rPr>
              <a:t>       2.  </a:t>
            </a:r>
            <a:r>
              <a:rPr lang="zh-CN" altLang="en-US" sz="2600" dirty="0">
                <a:latin typeface="微软雅黑" pitchFamily="34" charset="-122"/>
                <a:ea typeface="微软雅黑" pitchFamily="34" charset="-122"/>
              </a:rPr>
              <a:t>小企业购进的物资、处于生产中的在</a:t>
            </a:r>
            <a:r>
              <a:rPr lang="zh-CN" altLang="en-US" sz="2600" dirty="0" smtClean="0">
                <a:latin typeface="微软雅黑" pitchFamily="34" charset="-122"/>
                <a:ea typeface="微软雅黑" pitchFamily="34" charset="-122"/>
              </a:rPr>
              <a:t>产品</a:t>
            </a:r>
            <a:endParaRPr lang="en-US" altLang="zh-CN" sz="26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600" dirty="0" smtClean="0">
                <a:latin typeface="微软雅黑" pitchFamily="34" charset="-122"/>
                <a:ea typeface="微软雅黑" pitchFamily="34" charset="-122"/>
              </a:rPr>
              <a:t>和</a:t>
            </a:r>
            <a:r>
              <a:rPr lang="zh-CN" altLang="en-US" sz="2600" dirty="0">
                <a:latin typeface="微软雅黑" pitchFamily="34" charset="-122"/>
                <a:ea typeface="微软雅黑" pitchFamily="34" charset="-122"/>
              </a:rPr>
              <a:t>已经入库的产成品发生非正常损失所涉及的</a:t>
            </a:r>
            <a:r>
              <a:rPr lang="zh-CN" altLang="en-US" sz="2600" dirty="0" smtClean="0">
                <a:latin typeface="微软雅黑" pitchFamily="34" charset="-122"/>
                <a:ea typeface="微软雅黑" pitchFamily="34" charset="-122"/>
              </a:rPr>
              <a:t>进项</a:t>
            </a:r>
            <a:endParaRPr lang="en-US" altLang="zh-CN" sz="26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600" dirty="0" smtClean="0">
                <a:latin typeface="微软雅黑" pitchFamily="34" charset="-122"/>
                <a:ea typeface="微软雅黑" pitchFamily="34" charset="-122"/>
              </a:rPr>
              <a:t>税额</a:t>
            </a:r>
            <a:r>
              <a:rPr lang="zh-CN" altLang="en-US" sz="2600" dirty="0">
                <a:latin typeface="微软雅黑" pitchFamily="34" charset="-122"/>
                <a:ea typeface="微软雅黑" pitchFamily="34" charset="-122"/>
              </a:rPr>
              <a:t>应当一并转出计入待处理财产损益科目 。（ ）</a:t>
            </a:r>
          </a:p>
        </p:txBody>
      </p:sp>
      <p:sp>
        <p:nvSpPr>
          <p:cNvPr id="121859" name="TextBox 2"/>
          <p:cNvSpPr txBox="1">
            <a:spLocks noChangeArrowheads="1"/>
          </p:cNvSpPr>
          <p:nvPr/>
        </p:nvSpPr>
        <p:spPr bwMode="auto">
          <a:xfrm>
            <a:off x="928688" y="1428750"/>
            <a:ext cx="1785937" cy="584200"/>
          </a:xfrm>
          <a:prstGeom prst="rect">
            <a:avLst/>
          </a:prstGeom>
          <a:noFill/>
          <a:ln w="9525">
            <a:noFill/>
            <a:miter lim="800000"/>
            <a:headEnd/>
            <a:tailEnd/>
          </a:ln>
        </p:spPr>
        <p:txBody>
          <a:bodyPr>
            <a:spAutoFit/>
          </a:bodyPr>
          <a:lstStyle/>
          <a:p>
            <a:r>
              <a:rPr lang="zh-CN" altLang="en-US" sz="3200" b="1">
                <a:latin typeface="微软雅黑" pitchFamily="34" charset="-122"/>
                <a:ea typeface="微软雅黑" pitchFamily="34" charset="-122"/>
              </a:rPr>
              <a:t>案例：</a:t>
            </a:r>
          </a:p>
        </p:txBody>
      </p:sp>
      <p:sp>
        <p:nvSpPr>
          <p:cNvPr id="4" name="TextBox 3"/>
          <p:cNvSpPr txBox="1"/>
          <p:nvPr/>
        </p:nvSpPr>
        <p:spPr>
          <a:xfrm>
            <a:off x="0" y="6488668"/>
            <a:ext cx="571472" cy="369332"/>
          </a:xfrm>
          <a:prstGeom prst="rect">
            <a:avLst/>
          </a:prstGeom>
          <a:noFill/>
        </p:spPr>
        <p:txBody>
          <a:bodyPr wrap="square" rtlCol="0">
            <a:spAutoFit/>
          </a:bodyPr>
          <a:lstStyle/>
          <a:p>
            <a:r>
              <a:rPr lang="en-US" altLang="zh-CN" dirty="0" smtClean="0"/>
              <a:t>42</a:t>
            </a:r>
            <a:endParaRPr lang="zh-CN" altLang="en-US" dirty="0"/>
          </a:p>
        </p:txBody>
      </p:sp>
    </p:spTree>
  </p:cSld>
  <p:clrMapOvr>
    <a:masterClrMapping/>
  </p:clrMapOvr>
  <p:transition>
    <p:rand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71538" y="895339"/>
            <a:ext cx="5136010" cy="962025"/>
            <a:chOff x="2122986" y="1643072"/>
            <a:chExt cx="5136010" cy="962025"/>
          </a:xfrm>
          <a:solidFill>
            <a:schemeClr val="tx1">
              <a:lumMod val="20000"/>
              <a:lumOff val="80000"/>
            </a:schemeClr>
          </a:solidFill>
        </p:grpSpPr>
        <p:sp>
          <p:nvSpPr>
            <p:cNvPr id="3" name="圆角矩形 2"/>
            <p:cNvSpPr/>
            <p:nvPr/>
          </p:nvSpPr>
          <p:spPr>
            <a:xfrm>
              <a:off x="2122986" y="1643072"/>
              <a:ext cx="5136010" cy="962025"/>
            </a:xfrm>
            <a:prstGeom prst="roundRect">
              <a:avLst/>
            </a:prstGeom>
            <a:grp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4" name="圆角矩形 4"/>
            <p:cNvSpPr/>
            <p:nvPr/>
          </p:nvSpPr>
          <p:spPr>
            <a:xfrm>
              <a:off x="2169948" y="1690034"/>
              <a:ext cx="5042086" cy="868101"/>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0" tIns="152400" rIns="152400" bIns="152400" spcCol="1270" anchor="ctr"/>
            <a:lstStyle/>
            <a:p>
              <a:pPr algn="ctr" defTabSz="1778000">
                <a:lnSpc>
                  <a:spcPct val="90000"/>
                </a:lnSpc>
                <a:spcAft>
                  <a:spcPct val="35000"/>
                </a:spcAft>
                <a:defRPr/>
              </a:pPr>
              <a:r>
                <a:rPr lang="zh-CN" altLang="en-US" sz="4000" b="1" dirty="0">
                  <a:effectLst>
                    <a:outerShdw blurRad="38100" dist="38100" dir="2700000" algn="tl">
                      <a:srgbClr val="000000">
                        <a:alpha val="43137"/>
                      </a:srgbClr>
                    </a:outerShdw>
                  </a:effectLst>
                  <a:latin typeface="微软雅黑" pitchFamily="34" charset="-122"/>
                  <a:ea typeface="微软雅黑" pitchFamily="34" charset="-122"/>
                </a:rPr>
                <a:t>会计实务</a:t>
              </a:r>
            </a:p>
          </p:txBody>
        </p:sp>
      </p:grpSp>
      <p:sp>
        <p:nvSpPr>
          <p:cNvPr id="5" name="矩形 4"/>
          <p:cNvSpPr/>
          <p:nvPr/>
        </p:nvSpPr>
        <p:spPr>
          <a:xfrm>
            <a:off x="1000139" y="2071678"/>
            <a:ext cx="5572125" cy="579437"/>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pPr>
            <a:r>
              <a:rPr lang="zh-CN" altLang="en-US" sz="3200" b="1" dirty="0">
                <a:solidFill>
                  <a:srgbClr val="122B6A"/>
                </a:solidFill>
                <a:latin typeface="微软雅黑" pitchFamily="34" charset="-122"/>
                <a:ea typeface="微软雅黑" pitchFamily="34" charset="-122"/>
              </a:rPr>
              <a:t>会计核算</a:t>
            </a:r>
            <a:endParaRPr lang="en-US" altLang="zh-CN" sz="3200" b="1" dirty="0">
              <a:solidFill>
                <a:srgbClr val="122B6A"/>
              </a:solidFill>
              <a:latin typeface="微软雅黑" pitchFamily="34" charset="-122"/>
              <a:ea typeface="微软雅黑" pitchFamily="34" charset="-122"/>
            </a:endParaRPr>
          </a:p>
        </p:txBody>
      </p:sp>
      <p:sp>
        <p:nvSpPr>
          <p:cNvPr id="6" name="Rectangle 3"/>
          <p:cNvSpPr txBox="1">
            <a:spLocks noChangeArrowheads="1"/>
          </p:cNvSpPr>
          <p:nvPr/>
        </p:nvSpPr>
        <p:spPr>
          <a:xfrm>
            <a:off x="3000375" y="3429000"/>
            <a:ext cx="3871913" cy="857250"/>
          </a:xfrm>
          <a:prstGeom prst="rect">
            <a:avLst/>
          </a:prstGeom>
        </p:spPr>
        <p:txBody>
          <a:bodyPr/>
          <a:lstStyle/>
          <a:p>
            <a:pPr marL="342900" indent="-342900" eaLnBrk="0" hangingPunct="0">
              <a:lnSpc>
                <a:spcPct val="80000"/>
              </a:lnSpc>
              <a:spcBef>
                <a:spcPct val="20000"/>
              </a:spcBef>
              <a:buClr>
                <a:schemeClr val="hlink"/>
              </a:buClr>
            </a:pPr>
            <a:r>
              <a:rPr lang="en-US" altLang="zh-CN" sz="2800" b="1" dirty="0" smtClean="0">
                <a:latin typeface="微软雅黑" pitchFamily="34" charset="-122"/>
                <a:ea typeface="微软雅黑" pitchFamily="34" charset="-122"/>
              </a:rPr>
              <a:t>4</a:t>
            </a:r>
            <a:r>
              <a:rPr lang="zh-CN" altLang="en-US" sz="2800" b="1" dirty="0" smtClean="0">
                <a:latin typeface="微软雅黑" pitchFamily="34" charset="-122"/>
                <a:ea typeface="微软雅黑" pitchFamily="34" charset="-122"/>
              </a:rPr>
              <a:t>、往来</a:t>
            </a:r>
            <a:r>
              <a:rPr lang="zh-CN" altLang="en-US" sz="2800" b="1" dirty="0">
                <a:latin typeface="微软雅黑" pitchFamily="34" charset="-122"/>
                <a:ea typeface="微软雅黑" pitchFamily="34" charset="-122"/>
              </a:rPr>
              <a:t>业务</a:t>
            </a:r>
          </a:p>
        </p:txBody>
      </p:sp>
      <p:sp>
        <p:nvSpPr>
          <p:cNvPr id="7" name="TextBox 6"/>
          <p:cNvSpPr txBox="1"/>
          <p:nvPr/>
        </p:nvSpPr>
        <p:spPr>
          <a:xfrm>
            <a:off x="0" y="6488668"/>
            <a:ext cx="571472" cy="369332"/>
          </a:xfrm>
          <a:prstGeom prst="rect">
            <a:avLst/>
          </a:prstGeom>
          <a:noFill/>
        </p:spPr>
        <p:txBody>
          <a:bodyPr wrap="square" rtlCol="0">
            <a:spAutoFit/>
          </a:bodyPr>
          <a:lstStyle/>
          <a:p>
            <a:r>
              <a:rPr lang="en-US" altLang="zh-CN" dirty="0" smtClean="0"/>
              <a:t>43</a:t>
            </a:r>
            <a:endParaRPr lang="zh-CN" altLang="en-US" dirty="0"/>
          </a:p>
        </p:txBody>
      </p:sp>
    </p:spTree>
  </p:cSld>
  <p:clrMapOvr>
    <a:masterClrMapping/>
  </p:clrMapOvr>
  <p:transition>
    <p:rand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9" name="Rectangle 3"/>
          <p:cNvSpPr>
            <a:spLocks noGrp="1" noChangeArrowheads="1"/>
          </p:cNvSpPr>
          <p:nvPr>
            <p:ph idx="1"/>
          </p:nvPr>
        </p:nvSpPr>
        <p:spPr bwMode="auto">
          <a:xfrm>
            <a:off x="1671646" y="2357430"/>
            <a:ext cx="6472254" cy="2757494"/>
          </a:xfrm>
          <a:noFill/>
          <a:ln>
            <a:miter lim="800000"/>
            <a:headEnd/>
            <a:tailEnd/>
          </a:ln>
        </p:spPr>
        <p:txBody>
          <a:bodyPr vert="horz" wrap="square" lIns="91440" tIns="45720" rIns="91440" bIns="45720" numCol="1" anchor="t" anchorCtr="0" compatLnSpc="1">
            <a:prstTxWarp prst="textNoShape">
              <a:avLst/>
            </a:prstTxWarp>
          </a:bodyPr>
          <a:lstStyle/>
          <a:p>
            <a:pPr>
              <a:buNone/>
            </a:pPr>
            <a:r>
              <a:rPr lang="zh-CN" altLang="en-US" sz="2800" dirty="0" smtClean="0">
                <a:latin typeface="微软雅黑" pitchFamily="34" charset="-122"/>
                <a:ea typeface="微软雅黑" pitchFamily="34" charset="-122"/>
              </a:rPr>
              <a:t>无法支付的应付款项</a:t>
            </a:r>
          </a:p>
          <a:p>
            <a:pPr>
              <a:buNone/>
            </a:pPr>
            <a:r>
              <a:rPr lang="zh-CN" altLang="en-US" sz="2800" dirty="0" smtClean="0">
                <a:latin typeface="微软雅黑" pitchFamily="34" charset="-122"/>
                <a:ea typeface="微软雅黑" pitchFamily="34" charset="-122"/>
              </a:rPr>
              <a:t>    借 ：应付账款等</a:t>
            </a:r>
          </a:p>
          <a:p>
            <a:pPr>
              <a:buNone/>
            </a:pPr>
            <a:r>
              <a:rPr lang="zh-CN" altLang="en-US" sz="2800" dirty="0" smtClean="0">
                <a:latin typeface="微软雅黑" pitchFamily="34" charset="-122"/>
                <a:ea typeface="微软雅黑" pitchFamily="34" charset="-122"/>
              </a:rPr>
              <a:t>       贷： 营业外收入</a:t>
            </a:r>
          </a:p>
          <a:p>
            <a:pPr>
              <a:buNone/>
            </a:pPr>
            <a:r>
              <a:rPr lang="zh-CN" altLang="en-US" sz="2800" dirty="0" smtClean="0">
                <a:latin typeface="微软雅黑" pitchFamily="34" charset="-122"/>
                <a:ea typeface="微软雅黑" pitchFamily="34" charset="-122"/>
              </a:rPr>
              <a:t>             以前是直接计入资本公积</a:t>
            </a:r>
          </a:p>
          <a:p>
            <a:pPr>
              <a:buNone/>
            </a:pPr>
            <a:endParaRPr lang="zh-CN" altLang="en-US" sz="2800" dirty="0" smtClean="0">
              <a:latin typeface="微软雅黑" pitchFamily="34" charset="-122"/>
              <a:ea typeface="微软雅黑" pitchFamily="34" charset="-122"/>
            </a:endParaRPr>
          </a:p>
        </p:txBody>
      </p:sp>
      <p:sp>
        <p:nvSpPr>
          <p:cNvPr id="3" name="TextBox 2"/>
          <p:cNvSpPr txBox="1"/>
          <p:nvPr/>
        </p:nvSpPr>
        <p:spPr>
          <a:xfrm>
            <a:off x="0" y="6488668"/>
            <a:ext cx="571472" cy="369332"/>
          </a:xfrm>
          <a:prstGeom prst="rect">
            <a:avLst/>
          </a:prstGeom>
          <a:noFill/>
        </p:spPr>
        <p:txBody>
          <a:bodyPr wrap="square" rtlCol="0">
            <a:spAutoFit/>
          </a:bodyPr>
          <a:lstStyle/>
          <a:p>
            <a:r>
              <a:rPr lang="en-US" altLang="zh-CN" dirty="0" smtClean="0"/>
              <a:t>44</a:t>
            </a:r>
            <a:endParaRPr lang="zh-CN" altLang="en-US" dirty="0"/>
          </a:p>
        </p:txBody>
      </p:sp>
    </p:spTree>
  </p:cSld>
  <p:clrMapOvr>
    <a:masterClrMapping/>
  </p:clrMapOvr>
  <p:transition>
    <p:rand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1" name="Rectangle 3"/>
          <p:cNvSpPr>
            <a:spLocks noGrp="1" noChangeArrowheads="1"/>
          </p:cNvSpPr>
          <p:nvPr>
            <p:ph idx="1"/>
          </p:nvPr>
        </p:nvSpPr>
        <p:spPr bwMode="auto">
          <a:xfrm>
            <a:off x="1030288" y="1663704"/>
            <a:ext cx="7961312" cy="3979874"/>
          </a:xfrm>
          <a:noFill/>
          <a:ln>
            <a:miter lim="800000"/>
            <a:headEnd/>
            <a:tailEnd/>
          </a:ln>
        </p:spPr>
        <p:txBody>
          <a:bodyPr vert="horz" wrap="square" lIns="91440" tIns="45720" rIns="91440" bIns="45720" numCol="1" anchor="t" anchorCtr="0" compatLnSpc="1">
            <a:prstTxWarp prst="textNoShape">
              <a:avLst/>
            </a:prstTxWarp>
          </a:bodyPr>
          <a:lstStyle/>
          <a:p>
            <a:pPr>
              <a:lnSpc>
                <a:spcPct val="80000"/>
              </a:lnSpc>
              <a:buNone/>
            </a:pPr>
            <a:r>
              <a:rPr lang="zh-CN" altLang="en-US" sz="2800" dirty="0" smtClean="0">
                <a:latin typeface="微软雅黑" pitchFamily="34" charset="-122"/>
                <a:ea typeface="微软雅黑" pitchFamily="34" charset="-122"/>
              </a:rPr>
              <a:t>取消了待摊费用以后，类似一次性支付的租金，</a:t>
            </a:r>
          </a:p>
          <a:p>
            <a:pPr>
              <a:lnSpc>
                <a:spcPct val="80000"/>
              </a:lnSpc>
              <a:buNone/>
            </a:pPr>
            <a:endParaRPr lang="zh-CN" altLang="en-US" sz="2800" dirty="0" smtClean="0">
              <a:latin typeface="微软雅黑" pitchFamily="34" charset="-122"/>
              <a:ea typeface="微软雅黑" pitchFamily="34" charset="-122"/>
            </a:endParaRPr>
          </a:p>
          <a:p>
            <a:pPr lvl="3">
              <a:lnSpc>
                <a:spcPct val="80000"/>
              </a:lnSpc>
              <a:buNone/>
            </a:pPr>
            <a:r>
              <a:rPr lang="zh-CN" altLang="en-US" sz="2800" dirty="0" smtClean="0">
                <a:latin typeface="微软雅黑" pitchFamily="34" charset="-122"/>
                <a:ea typeface="微软雅黑" pitchFamily="34" charset="-122"/>
              </a:rPr>
              <a:t>报刊费如何处理</a:t>
            </a:r>
          </a:p>
          <a:p>
            <a:pPr lvl="3">
              <a:lnSpc>
                <a:spcPct val="80000"/>
              </a:lnSpc>
              <a:buNone/>
            </a:pPr>
            <a:r>
              <a:rPr lang="en-US" altLang="zh-CN" sz="2800" dirty="0" smtClean="0">
                <a:latin typeface="微软雅黑" pitchFamily="34" charset="-122"/>
                <a:ea typeface="微软雅黑" pitchFamily="34" charset="-122"/>
              </a:rPr>
              <a:t>       </a:t>
            </a:r>
            <a:r>
              <a:rPr lang="zh-CN" altLang="en-US" sz="2800" dirty="0" smtClean="0">
                <a:latin typeface="微软雅黑" pitchFamily="34" charset="-122"/>
                <a:ea typeface="微软雅黑" pitchFamily="34" charset="-122"/>
              </a:rPr>
              <a:t>借：  预付账款</a:t>
            </a:r>
          </a:p>
          <a:p>
            <a:pPr lvl="3">
              <a:lnSpc>
                <a:spcPct val="80000"/>
              </a:lnSpc>
              <a:buNone/>
            </a:pPr>
            <a:r>
              <a:rPr lang="zh-CN" altLang="en-US" sz="2800" dirty="0" smtClean="0">
                <a:latin typeface="微软雅黑" pitchFamily="34" charset="-122"/>
                <a:ea typeface="微软雅黑" pitchFamily="34" charset="-122"/>
              </a:rPr>
              <a:t>             贷： 银行存款</a:t>
            </a:r>
          </a:p>
          <a:p>
            <a:pPr lvl="3">
              <a:lnSpc>
                <a:spcPct val="80000"/>
              </a:lnSpc>
              <a:buNone/>
            </a:pPr>
            <a:r>
              <a:rPr lang="zh-CN" altLang="en-US" sz="2800" dirty="0" smtClean="0">
                <a:latin typeface="微软雅黑" pitchFamily="34" charset="-122"/>
                <a:ea typeface="微软雅黑" pitchFamily="34" charset="-122"/>
              </a:rPr>
              <a:t> </a:t>
            </a:r>
          </a:p>
          <a:p>
            <a:pPr lvl="3">
              <a:lnSpc>
                <a:spcPct val="80000"/>
              </a:lnSpc>
              <a:buNone/>
            </a:pPr>
            <a:r>
              <a:rPr lang="zh-CN" altLang="en-US" sz="2800" dirty="0" smtClean="0">
                <a:latin typeface="微软雅黑" pitchFamily="34" charset="-122"/>
                <a:ea typeface="微软雅黑" pitchFamily="34" charset="-122"/>
              </a:rPr>
              <a:t>            借：  管理费用</a:t>
            </a:r>
          </a:p>
          <a:p>
            <a:pPr lvl="3">
              <a:lnSpc>
                <a:spcPct val="80000"/>
              </a:lnSpc>
              <a:buNone/>
            </a:pPr>
            <a:r>
              <a:rPr lang="zh-CN" altLang="en-US" sz="2800" dirty="0" smtClean="0">
                <a:latin typeface="微软雅黑" pitchFamily="34" charset="-122"/>
                <a:ea typeface="微软雅黑" pitchFamily="34" charset="-122"/>
              </a:rPr>
              <a:t>             贷：预付账款</a:t>
            </a:r>
          </a:p>
          <a:p>
            <a:pPr>
              <a:lnSpc>
                <a:spcPct val="80000"/>
              </a:lnSpc>
              <a:buNone/>
            </a:pPr>
            <a:r>
              <a:rPr lang="zh-CN" altLang="en-US" sz="2400" dirty="0" smtClean="0">
                <a:latin typeface="微软雅黑" pitchFamily="34" charset="-122"/>
                <a:ea typeface="微软雅黑" pitchFamily="34" charset="-122"/>
              </a:rPr>
              <a:t>                    </a:t>
            </a:r>
          </a:p>
          <a:p>
            <a:pPr>
              <a:lnSpc>
                <a:spcPct val="80000"/>
              </a:lnSpc>
              <a:buNone/>
            </a:pPr>
            <a:r>
              <a:rPr lang="zh-CN" altLang="en-US" sz="2400" dirty="0" smtClean="0">
                <a:latin typeface="微软雅黑" pitchFamily="34" charset="-122"/>
                <a:ea typeface="微软雅黑" pitchFamily="34" charset="-122"/>
              </a:rPr>
              <a:t>   </a:t>
            </a:r>
          </a:p>
          <a:p>
            <a:pPr>
              <a:lnSpc>
                <a:spcPct val="80000"/>
              </a:lnSpc>
              <a:buNone/>
            </a:pPr>
            <a:r>
              <a:rPr lang="zh-CN" altLang="en-US" sz="2400" dirty="0" smtClean="0">
                <a:latin typeface="微软雅黑" pitchFamily="34" charset="-122"/>
                <a:ea typeface="微软雅黑" pitchFamily="34" charset="-122"/>
              </a:rPr>
              <a:t> </a:t>
            </a:r>
          </a:p>
        </p:txBody>
      </p:sp>
      <p:sp>
        <p:nvSpPr>
          <p:cNvPr id="3" name="TextBox 2"/>
          <p:cNvSpPr txBox="1"/>
          <p:nvPr/>
        </p:nvSpPr>
        <p:spPr>
          <a:xfrm>
            <a:off x="0" y="6488668"/>
            <a:ext cx="571472" cy="369332"/>
          </a:xfrm>
          <a:prstGeom prst="rect">
            <a:avLst/>
          </a:prstGeom>
          <a:noFill/>
        </p:spPr>
        <p:txBody>
          <a:bodyPr wrap="square" rtlCol="0">
            <a:spAutoFit/>
          </a:bodyPr>
          <a:lstStyle/>
          <a:p>
            <a:r>
              <a:rPr lang="en-US" altLang="zh-CN" dirty="0" smtClean="0"/>
              <a:t>45</a:t>
            </a:r>
            <a:endParaRPr lang="zh-CN" altLang="en-US" dirty="0"/>
          </a:p>
        </p:txBody>
      </p:sp>
    </p:spTree>
  </p:cSld>
  <p:clrMapOvr>
    <a:masterClrMapping/>
  </p:clrMapOvr>
  <p:transition>
    <p:rand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79064" y="895339"/>
            <a:ext cx="5136010" cy="962025"/>
            <a:chOff x="2122986" y="1643072"/>
            <a:chExt cx="5136010" cy="962025"/>
          </a:xfrm>
          <a:solidFill>
            <a:schemeClr val="tx1">
              <a:lumMod val="20000"/>
              <a:lumOff val="80000"/>
            </a:schemeClr>
          </a:solidFill>
        </p:grpSpPr>
        <p:sp>
          <p:nvSpPr>
            <p:cNvPr id="3" name="圆角矩形 2"/>
            <p:cNvSpPr/>
            <p:nvPr/>
          </p:nvSpPr>
          <p:spPr>
            <a:xfrm>
              <a:off x="2122986" y="1643072"/>
              <a:ext cx="5136010" cy="962025"/>
            </a:xfrm>
            <a:prstGeom prst="roundRect">
              <a:avLst/>
            </a:prstGeom>
            <a:grp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4" name="圆角矩形 4"/>
            <p:cNvSpPr/>
            <p:nvPr/>
          </p:nvSpPr>
          <p:spPr>
            <a:xfrm>
              <a:off x="2169948" y="1690034"/>
              <a:ext cx="5042086" cy="868101"/>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0" tIns="152400" rIns="152400" bIns="152400" spcCol="1270" anchor="ctr"/>
            <a:lstStyle/>
            <a:p>
              <a:pPr algn="ctr" defTabSz="1778000">
                <a:lnSpc>
                  <a:spcPct val="90000"/>
                </a:lnSpc>
                <a:spcAft>
                  <a:spcPct val="35000"/>
                </a:spcAft>
                <a:defRPr/>
              </a:pPr>
              <a:r>
                <a:rPr lang="zh-CN" altLang="en-US" sz="4000" b="1" dirty="0">
                  <a:effectLst>
                    <a:outerShdw blurRad="38100" dist="38100" dir="2700000" algn="tl">
                      <a:srgbClr val="000000">
                        <a:alpha val="43137"/>
                      </a:srgbClr>
                    </a:outerShdw>
                  </a:effectLst>
                  <a:latin typeface="微软雅黑" pitchFamily="34" charset="-122"/>
                  <a:ea typeface="微软雅黑" pitchFamily="34" charset="-122"/>
                </a:rPr>
                <a:t>会计实务</a:t>
              </a:r>
            </a:p>
          </p:txBody>
        </p:sp>
      </p:grpSp>
      <p:sp>
        <p:nvSpPr>
          <p:cNvPr id="6" name="矩形 5"/>
          <p:cNvSpPr/>
          <p:nvPr/>
        </p:nvSpPr>
        <p:spPr>
          <a:xfrm>
            <a:off x="1071577" y="2130420"/>
            <a:ext cx="5572125" cy="584200"/>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  现金流量表编制</a:t>
            </a:r>
            <a:endParaRPr lang="en-US" altLang="zh-CN" sz="3200" b="1" kern="0" dirty="0">
              <a:latin typeface="微软雅黑" pitchFamily="34" charset="-122"/>
              <a:ea typeface="微软雅黑" pitchFamily="34" charset="-122"/>
            </a:endParaRPr>
          </a:p>
        </p:txBody>
      </p:sp>
      <p:sp>
        <p:nvSpPr>
          <p:cNvPr id="7" name="Rectangle 3"/>
          <p:cNvSpPr txBox="1">
            <a:spLocks noChangeArrowheads="1"/>
          </p:cNvSpPr>
          <p:nvPr/>
        </p:nvSpPr>
        <p:spPr>
          <a:xfrm>
            <a:off x="428625" y="3475038"/>
            <a:ext cx="8229600" cy="2811462"/>
          </a:xfrm>
          <a:prstGeom prst="rect">
            <a:avLst/>
          </a:prstGeom>
        </p:spPr>
        <p:txBody>
          <a:bodyPr/>
          <a:lstStyle/>
          <a:p>
            <a:pPr marL="342900" indent="-342900" eaLnBrk="0" hangingPunct="0">
              <a:spcBef>
                <a:spcPct val="20000"/>
              </a:spcBef>
              <a:buClr>
                <a:schemeClr val="hlink"/>
              </a:buClr>
              <a:defRPr/>
            </a:pPr>
            <a:r>
              <a:rPr lang="zh-CN" altLang="en-US" sz="2800" kern="0" dirty="0">
                <a:latin typeface="微软雅黑" pitchFamily="34" charset="-122"/>
                <a:ea typeface="微软雅黑" pitchFamily="34" charset="-122"/>
              </a:rPr>
              <a:t>         现金</a:t>
            </a:r>
            <a:r>
              <a:rPr lang="en-US" altLang="zh-CN" sz="2800" kern="0" dirty="0">
                <a:latin typeface="微软雅黑" pitchFamily="34" charset="-122"/>
                <a:ea typeface="微软雅黑" pitchFamily="34" charset="-122"/>
              </a:rPr>
              <a:t>-----</a:t>
            </a:r>
            <a:r>
              <a:rPr lang="zh-CN" altLang="en-US" sz="2800" kern="0" dirty="0">
                <a:latin typeface="微软雅黑" pitchFamily="34" charset="-122"/>
                <a:ea typeface="微软雅黑" pitchFamily="34" charset="-122"/>
              </a:rPr>
              <a:t>是指小企业的库存现金以及可以随时用于支付的存款和其他货币资金</a:t>
            </a:r>
            <a:endParaRPr lang="en-US" altLang="zh-CN" sz="2800" kern="0" dirty="0">
              <a:latin typeface="微软雅黑" pitchFamily="34" charset="-122"/>
              <a:ea typeface="微软雅黑" pitchFamily="34" charset="-122"/>
            </a:endParaRPr>
          </a:p>
          <a:p>
            <a:pPr marL="342900" indent="-342900" eaLnBrk="0" hangingPunct="0">
              <a:spcBef>
                <a:spcPct val="20000"/>
              </a:spcBef>
              <a:buClr>
                <a:schemeClr val="hlink"/>
              </a:buClr>
              <a:defRPr/>
            </a:pPr>
            <a:endParaRPr lang="en-US" altLang="zh-CN" sz="2800" b="1" kern="0" dirty="0">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800" b="1" kern="0" dirty="0">
                <a:latin typeface="微软雅黑" pitchFamily="34" charset="-122"/>
                <a:ea typeface="微软雅黑" pitchFamily="34" charset="-122"/>
              </a:rPr>
              <a:t>          现金流量表以收付实现制为基础</a:t>
            </a:r>
            <a:endParaRPr lang="en-US" altLang="zh-CN" sz="2800" b="1" kern="0" dirty="0">
              <a:latin typeface="微软雅黑" pitchFamily="34" charset="-122"/>
              <a:ea typeface="微软雅黑" pitchFamily="34" charset="-122"/>
            </a:endParaRPr>
          </a:p>
          <a:p>
            <a:pPr marL="342900" indent="-342900" eaLnBrk="0" hangingPunct="0">
              <a:spcBef>
                <a:spcPct val="20000"/>
              </a:spcBef>
              <a:buClr>
                <a:schemeClr val="hlink"/>
              </a:buClr>
              <a:defRPr/>
            </a:pPr>
            <a:endParaRPr lang="en-US" altLang="zh-CN" sz="2800" b="1" kern="0" dirty="0">
              <a:latin typeface="微软雅黑" pitchFamily="34" charset="-122"/>
              <a:ea typeface="微软雅黑" pitchFamily="34" charset="-122"/>
            </a:endParaRPr>
          </a:p>
          <a:p>
            <a:pPr marL="342900" indent="-342900" eaLnBrk="0" hangingPunct="0">
              <a:spcBef>
                <a:spcPct val="20000"/>
              </a:spcBef>
              <a:buClr>
                <a:schemeClr val="hlink"/>
              </a:buClr>
              <a:defRPr/>
            </a:pPr>
            <a:endParaRPr lang="zh-CN" altLang="en-US" sz="2800" b="1" kern="0" dirty="0">
              <a:latin typeface="微软雅黑" pitchFamily="34" charset="-122"/>
              <a:ea typeface="微软雅黑" pitchFamily="34" charset="-122"/>
            </a:endParaRPr>
          </a:p>
        </p:txBody>
      </p:sp>
      <p:sp>
        <p:nvSpPr>
          <p:cNvPr id="8" name="TextBox 7"/>
          <p:cNvSpPr txBox="1"/>
          <p:nvPr/>
        </p:nvSpPr>
        <p:spPr>
          <a:xfrm>
            <a:off x="0" y="6488668"/>
            <a:ext cx="571472" cy="369332"/>
          </a:xfrm>
          <a:prstGeom prst="rect">
            <a:avLst/>
          </a:prstGeom>
          <a:noFill/>
        </p:spPr>
        <p:txBody>
          <a:bodyPr wrap="square" rtlCol="0">
            <a:spAutoFit/>
          </a:bodyPr>
          <a:lstStyle/>
          <a:p>
            <a:r>
              <a:rPr lang="en-US" altLang="zh-CN" dirty="0" smtClean="0"/>
              <a:t>46</a:t>
            </a:r>
            <a:endParaRPr lang="zh-CN" altLang="en-US" dirty="0"/>
          </a:p>
        </p:txBody>
      </p:sp>
    </p:spTree>
  </p:cSld>
  <p:clrMapOvr>
    <a:masterClrMapping/>
  </p:clrMapOvr>
  <p:transition>
    <p:rand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a:off x="1079064" y="895339"/>
            <a:ext cx="5136010" cy="962025"/>
            <a:chOff x="2122986" y="1643072"/>
            <a:chExt cx="5136010" cy="962025"/>
          </a:xfrm>
          <a:solidFill>
            <a:schemeClr val="tx1">
              <a:lumMod val="20000"/>
              <a:lumOff val="80000"/>
            </a:schemeClr>
          </a:solidFill>
        </p:grpSpPr>
        <p:sp>
          <p:nvSpPr>
            <p:cNvPr id="4" name="圆角矩形 3"/>
            <p:cNvSpPr/>
            <p:nvPr/>
          </p:nvSpPr>
          <p:spPr>
            <a:xfrm>
              <a:off x="2122986" y="1643072"/>
              <a:ext cx="5136010" cy="962025"/>
            </a:xfrm>
            <a:prstGeom prst="roundRect">
              <a:avLst/>
            </a:prstGeom>
            <a:grp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5" name="圆角矩形 4"/>
            <p:cNvSpPr/>
            <p:nvPr/>
          </p:nvSpPr>
          <p:spPr>
            <a:xfrm>
              <a:off x="2169948" y="1690034"/>
              <a:ext cx="5042086" cy="868101"/>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0" tIns="152400" rIns="152400" bIns="152400" spcCol="1270" anchor="ctr"/>
            <a:lstStyle/>
            <a:p>
              <a:pPr algn="ctr" defTabSz="1778000">
                <a:lnSpc>
                  <a:spcPct val="90000"/>
                </a:lnSpc>
                <a:spcAft>
                  <a:spcPct val="35000"/>
                </a:spcAft>
                <a:defRPr/>
              </a:pPr>
              <a:r>
                <a:rPr lang="zh-CN" altLang="en-US" sz="4000" b="1" dirty="0">
                  <a:effectLst>
                    <a:outerShdw blurRad="38100" dist="38100" dir="2700000" algn="tl">
                      <a:srgbClr val="000000">
                        <a:alpha val="43137"/>
                      </a:srgbClr>
                    </a:outerShdw>
                  </a:effectLst>
                  <a:latin typeface="微软雅黑" pitchFamily="34" charset="-122"/>
                  <a:ea typeface="微软雅黑" pitchFamily="34" charset="-122"/>
                </a:rPr>
                <a:t>会计实务</a:t>
              </a:r>
            </a:p>
          </p:txBody>
        </p:sp>
      </p:grpSp>
      <p:sp>
        <p:nvSpPr>
          <p:cNvPr id="6" name="矩形 5"/>
          <p:cNvSpPr/>
          <p:nvPr/>
        </p:nvSpPr>
        <p:spPr>
          <a:xfrm>
            <a:off x="785813" y="2357438"/>
            <a:ext cx="5572125" cy="579437"/>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  现金流量表编制</a:t>
            </a:r>
            <a:endParaRPr lang="en-US" altLang="zh-CN" sz="3200" b="1" kern="0" dirty="0">
              <a:latin typeface="微软雅黑" pitchFamily="34" charset="-122"/>
              <a:ea typeface="微软雅黑" pitchFamily="34" charset="-122"/>
            </a:endParaRPr>
          </a:p>
        </p:txBody>
      </p:sp>
      <p:sp>
        <p:nvSpPr>
          <p:cNvPr id="7" name="矩形 6"/>
          <p:cNvSpPr/>
          <p:nvPr/>
        </p:nvSpPr>
        <p:spPr>
          <a:xfrm>
            <a:off x="1000131" y="2955925"/>
            <a:ext cx="7858149" cy="2074414"/>
          </a:xfrm>
          <a:prstGeom prst="rect">
            <a:avLst/>
          </a:prstGeom>
        </p:spPr>
        <p:txBody>
          <a:bodyPr wrap="square">
            <a:spAutoFit/>
          </a:bodyPr>
          <a:lstStyle/>
          <a:p>
            <a:pPr marL="342900" indent="-342900" eaLnBrk="0" hangingPunct="0">
              <a:spcBef>
                <a:spcPct val="20000"/>
              </a:spcBef>
              <a:buClr>
                <a:schemeClr val="hlink"/>
              </a:buClr>
              <a:defRPr/>
            </a:pPr>
            <a:endParaRPr lang="zh-CN" altLang="en-US" sz="2800" kern="0" dirty="0">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800" kern="0" dirty="0" smtClean="0">
                <a:latin typeface="微软雅黑" pitchFamily="34" charset="-122"/>
                <a:ea typeface="微软雅黑" pitchFamily="34" charset="-122"/>
              </a:rPr>
              <a:t>     现金</a:t>
            </a:r>
            <a:r>
              <a:rPr lang="zh-CN" altLang="en-US" sz="2800" kern="0" dirty="0">
                <a:latin typeface="微软雅黑" pitchFamily="34" charset="-122"/>
                <a:ea typeface="微软雅黑" pitchFamily="34" charset="-122"/>
              </a:rPr>
              <a:t>流量表应当分别经营活动、投资活动和</a:t>
            </a:r>
            <a:r>
              <a:rPr lang="zh-CN" altLang="en-US" sz="2800" kern="0" dirty="0" smtClean="0">
                <a:latin typeface="微软雅黑" pitchFamily="34" charset="-122"/>
                <a:ea typeface="微软雅黑" pitchFamily="34" charset="-122"/>
              </a:rPr>
              <a:t>筹</a:t>
            </a:r>
            <a:endParaRPr lang="en-US" altLang="zh-CN" sz="2800" kern="0" dirty="0" smtClean="0">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800" kern="0" dirty="0" smtClean="0">
                <a:latin typeface="微软雅黑" pitchFamily="34" charset="-122"/>
                <a:ea typeface="微软雅黑" pitchFamily="34" charset="-122"/>
              </a:rPr>
              <a:t>资</a:t>
            </a:r>
            <a:r>
              <a:rPr lang="zh-CN" altLang="en-US" sz="2800" kern="0" dirty="0">
                <a:latin typeface="微软雅黑" pitchFamily="34" charset="-122"/>
                <a:ea typeface="微软雅黑" pitchFamily="34" charset="-122"/>
              </a:rPr>
              <a:t>活动列报现金流量，每类活动又分为各具体</a:t>
            </a:r>
            <a:r>
              <a:rPr lang="zh-CN" altLang="en-US" sz="2800" kern="0" dirty="0" smtClean="0">
                <a:latin typeface="微软雅黑" pitchFamily="34" charset="-122"/>
                <a:ea typeface="微软雅黑" pitchFamily="34" charset="-122"/>
              </a:rPr>
              <a:t>项</a:t>
            </a:r>
            <a:endParaRPr lang="en-US" altLang="zh-CN" sz="2800" kern="0" dirty="0" smtClean="0">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800" kern="0" dirty="0" smtClean="0">
                <a:latin typeface="微软雅黑" pitchFamily="34" charset="-122"/>
                <a:ea typeface="微软雅黑" pitchFamily="34" charset="-122"/>
              </a:rPr>
              <a:t>目</a:t>
            </a:r>
            <a:r>
              <a:rPr lang="zh-CN" altLang="en-US" sz="2800" kern="0" dirty="0">
                <a:latin typeface="微软雅黑" pitchFamily="34" charset="-122"/>
                <a:ea typeface="微软雅黑" pitchFamily="34" charset="-122"/>
              </a:rPr>
              <a:t>。</a:t>
            </a:r>
          </a:p>
        </p:txBody>
      </p:sp>
      <p:sp>
        <p:nvSpPr>
          <p:cNvPr id="8" name="TextBox 7"/>
          <p:cNvSpPr txBox="1"/>
          <p:nvPr/>
        </p:nvSpPr>
        <p:spPr>
          <a:xfrm>
            <a:off x="0" y="6488668"/>
            <a:ext cx="571472" cy="369332"/>
          </a:xfrm>
          <a:prstGeom prst="rect">
            <a:avLst/>
          </a:prstGeom>
          <a:noFill/>
        </p:spPr>
        <p:txBody>
          <a:bodyPr wrap="square" rtlCol="0">
            <a:spAutoFit/>
          </a:bodyPr>
          <a:lstStyle/>
          <a:p>
            <a:r>
              <a:rPr lang="en-US" altLang="zh-CN" dirty="0" smtClean="0"/>
              <a:t>47</a:t>
            </a:r>
            <a:endParaRPr lang="zh-CN" altLang="en-US" dirty="0"/>
          </a:p>
        </p:txBody>
      </p:sp>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6" name="组合 5"/>
          <p:cNvGrpSpPr>
            <a:grpSpLocks/>
          </p:cNvGrpSpPr>
          <p:nvPr/>
        </p:nvGrpSpPr>
        <p:grpSpPr bwMode="auto">
          <a:xfrm>
            <a:off x="1071538" y="1142984"/>
            <a:ext cx="5135562" cy="819150"/>
            <a:chOff x="2146391" y="408582"/>
            <a:chExt cx="5136010" cy="962025"/>
          </a:xfrm>
        </p:grpSpPr>
        <p:sp>
          <p:nvSpPr>
            <p:cNvPr id="7" name="圆角矩形 6"/>
            <p:cNvSpPr/>
            <p:nvPr/>
          </p:nvSpPr>
          <p:spPr>
            <a:xfrm>
              <a:off x="2146391" y="408582"/>
              <a:ext cx="5136010" cy="962025"/>
            </a:xfrm>
            <a:prstGeom prst="roundRect">
              <a:avLst/>
            </a:prstGeom>
            <a:solidFill>
              <a:schemeClr val="tx1">
                <a:lumMod val="20000"/>
                <a:lumOff val="8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8" name="圆角矩形 4"/>
            <p:cNvSpPr/>
            <p:nvPr/>
          </p:nvSpPr>
          <p:spPr>
            <a:xfrm>
              <a:off x="2194020" y="455191"/>
              <a:ext cx="5040752" cy="86880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0" tIns="152400" rIns="152400" bIns="152400" spcCol="1270" anchor="ctr"/>
            <a:lstStyle/>
            <a:p>
              <a:pPr algn="ctr">
                <a:defRPr/>
              </a:pPr>
              <a:r>
                <a:rPr lang="zh-CN" altLang="en-US" sz="4000" b="1" dirty="0">
                  <a:effectLst>
                    <a:outerShdw blurRad="38100" dist="38100" dir="2700000" algn="tl">
                      <a:srgbClr val="000000">
                        <a:alpha val="43137"/>
                      </a:srgbClr>
                    </a:outerShdw>
                  </a:effectLst>
                  <a:latin typeface="微软雅黑" pitchFamily="34" charset="-122"/>
                  <a:ea typeface="微软雅黑" pitchFamily="34" charset="-122"/>
                </a:rPr>
                <a:t>背景法规解读</a:t>
              </a:r>
            </a:p>
          </p:txBody>
        </p:sp>
      </p:grpSp>
      <p:sp>
        <p:nvSpPr>
          <p:cNvPr id="9" name="Rectangle 3"/>
          <p:cNvSpPr txBox="1">
            <a:spLocks noChangeArrowheads="1"/>
          </p:cNvSpPr>
          <p:nvPr/>
        </p:nvSpPr>
        <p:spPr>
          <a:xfrm>
            <a:off x="857224" y="2643188"/>
            <a:ext cx="8001026" cy="2643200"/>
          </a:xfrm>
          <a:prstGeom prst="rect">
            <a:avLst/>
          </a:prstGeom>
        </p:spPr>
        <p:style>
          <a:lnRef idx="1">
            <a:schemeClr val="accent2"/>
          </a:lnRef>
          <a:fillRef idx="2">
            <a:schemeClr val="accent2"/>
          </a:fillRef>
          <a:effectRef idx="1">
            <a:schemeClr val="accent2"/>
          </a:effectRef>
          <a:fontRef idx="minor">
            <a:schemeClr val="dk1"/>
          </a:fontRef>
        </p:style>
        <p:txBody>
          <a:bodyPr/>
          <a:lstStyle/>
          <a:p>
            <a:pPr marL="342900" indent="-342900" eaLnBrk="0" hangingPunct="0">
              <a:spcBef>
                <a:spcPct val="20000"/>
              </a:spcBef>
              <a:buClr>
                <a:schemeClr val="hlink"/>
              </a:buClr>
              <a:defRPr/>
            </a:pPr>
            <a:r>
              <a:rPr lang="zh-CN" altLang="en-US" sz="2800" kern="0" dirty="0">
                <a:solidFill>
                  <a:schemeClr val="tx1"/>
                </a:solidFill>
                <a:latin typeface="微软雅黑" pitchFamily="34" charset="-122"/>
                <a:ea typeface="微软雅黑" pitchFamily="34" charset="-122"/>
              </a:rPr>
              <a:t>   </a:t>
            </a:r>
            <a:r>
              <a:rPr lang="zh-CN" altLang="en-US" sz="2800" kern="0" dirty="0" smtClean="0">
                <a:solidFill>
                  <a:schemeClr val="tx1"/>
                </a:solidFill>
                <a:latin typeface="微软雅黑" pitchFamily="34" charset="-122"/>
                <a:ea typeface="微软雅黑" pitchFamily="34" charset="-122"/>
              </a:rPr>
              <a:t>  工</a:t>
            </a:r>
            <a:r>
              <a:rPr lang="zh-CN" altLang="en-US" sz="2800" kern="0" dirty="0">
                <a:solidFill>
                  <a:schemeClr val="tx1"/>
                </a:solidFill>
                <a:latin typeface="微软雅黑" pitchFamily="34" charset="-122"/>
                <a:ea typeface="微软雅黑" pitchFamily="34" charset="-122"/>
              </a:rPr>
              <a:t>信部联企（</a:t>
            </a:r>
            <a:r>
              <a:rPr lang="en-US" altLang="zh-CN" sz="2800" kern="0" dirty="0">
                <a:solidFill>
                  <a:schemeClr val="tx1"/>
                </a:solidFill>
                <a:latin typeface="微软雅黑" pitchFamily="34" charset="-122"/>
                <a:ea typeface="微软雅黑" pitchFamily="34" charset="-122"/>
              </a:rPr>
              <a:t>2011</a:t>
            </a:r>
            <a:r>
              <a:rPr lang="zh-CN" altLang="en-US" sz="2800" kern="0" dirty="0">
                <a:solidFill>
                  <a:schemeClr val="tx1"/>
                </a:solidFill>
                <a:latin typeface="微软雅黑" pitchFamily="34" charset="-122"/>
                <a:ea typeface="微软雅黑" pitchFamily="34" charset="-122"/>
              </a:rPr>
              <a:t>）</a:t>
            </a:r>
            <a:r>
              <a:rPr lang="en-US" altLang="zh-CN" sz="2800" kern="0" dirty="0">
                <a:solidFill>
                  <a:schemeClr val="tx1"/>
                </a:solidFill>
                <a:latin typeface="微软雅黑" pitchFamily="34" charset="-122"/>
                <a:ea typeface="微软雅黑" pitchFamily="34" charset="-122"/>
              </a:rPr>
              <a:t>300</a:t>
            </a:r>
            <a:r>
              <a:rPr lang="zh-CN" altLang="en-US" sz="2800" kern="0" dirty="0">
                <a:solidFill>
                  <a:schemeClr val="tx1"/>
                </a:solidFill>
                <a:latin typeface="微软雅黑" pitchFamily="34" charset="-122"/>
                <a:ea typeface="微软雅黑" pitchFamily="34" charset="-122"/>
              </a:rPr>
              <a:t>号</a:t>
            </a:r>
            <a:r>
              <a:rPr lang="en-US" altLang="zh-CN" sz="2800" kern="0" dirty="0">
                <a:solidFill>
                  <a:schemeClr val="tx1"/>
                </a:solidFill>
                <a:latin typeface="微软雅黑" pitchFamily="34" charset="-122"/>
                <a:ea typeface="微软雅黑" pitchFamily="34" charset="-122"/>
              </a:rPr>
              <a:t>&lt;</a:t>
            </a:r>
            <a:r>
              <a:rPr lang="zh-CN" altLang="en-US" sz="2800" kern="0" dirty="0">
                <a:solidFill>
                  <a:schemeClr val="tx1"/>
                </a:solidFill>
                <a:latin typeface="微软雅黑" pitchFamily="34" charset="-122"/>
                <a:ea typeface="微软雅黑" pitchFamily="34" charset="-122"/>
              </a:rPr>
              <a:t>中小企业划型</a:t>
            </a:r>
            <a:r>
              <a:rPr lang="zh-CN" altLang="en-US" sz="2800" kern="0" dirty="0" smtClean="0">
                <a:solidFill>
                  <a:schemeClr val="tx1"/>
                </a:solidFill>
                <a:latin typeface="微软雅黑" pitchFamily="34" charset="-122"/>
                <a:ea typeface="微软雅黑" pitchFamily="34" charset="-122"/>
              </a:rPr>
              <a:t>标</a:t>
            </a:r>
            <a:endParaRPr lang="en-US" altLang="zh-CN" sz="2800" kern="0" dirty="0" smtClean="0">
              <a:solidFill>
                <a:schemeClr val="tx1"/>
              </a:solidFill>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800" kern="0" dirty="0" smtClean="0">
                <a:solidFill>
                  <a:schemeClr val="tx1"/>
                </a:solidFill>
                <a:latin typeface="微软雅黑" pitchFamily="34" charset="-122"/>
                <a:ea typeface="微软雅黑" pitchFamily="34" charset="-122"/>
              </a:rPr>
              <a:t>准</a:t>
            </a:r>
            <a:r>
              <a:rPr lang="en-US" altLang="zh-CN" sz="2800" kern="0" dirty="0">
                <a:solidFill>
                  <a:schemeClr val="tx1"/>
                </a:solidFill>
                <a:latin typeface="微软雅黑" pitchFamily="34" charset="-122"/>
                <a:ea typeface="微软雅黑" pitchFamily="34" charset="-122"/>
              </a:rPr>
              <a:t>9</a:t>
            </a:r>
            <a:r>
              <a:rPr lang="zh-CN" altLang="en-US" sz="2800" kern="0" dirty="0">
                <a:solidFill>
                  <a:schemeClr val="tx1"/>
                </a:solidFill>
                <a:latin typeface="微软雅黑" pitchFamily="34" charset="-122"/>
                <a:ea typeface="微软雅黑" pitchFamily="34" charset="-122"/>
              </a:rPr>
              <a:t>规定＞中所解释的三类企业，中型，小型，</a:t>
            </a:r>
            <a:r>
              <a:rPr lang="zh-CN" altLang="en-US" sz="2800" kern="0" dirty="0" smtClean="0">
                <a:solidFill>
                  <a:schemeClr val="tx1"/>
                </a:solidFill>
                <a:latin typeface="微软雅黑" pitchFamily="34" charset="-122"/>
                <a:ea typeface="微软雅黑" pitchFamily="34" charset="-122"/>
              </a:rPr>
              <a:t>微</a:t>
            </a:r>
            <a:endParaRPr lang="en-US" altLang="zh-CN" sz="2800" kern="0" dirty="0" smtClean="0">
              <a:solidFill>
                <a:schemeClr val="tx1"/>
              </a:solidFill>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800" kern="0" dirty="0" smtClean="0">
                <a:solidFill>
                  <a:schemeClr val="tx1"/>
                </a:solidFill>
                <a:latin typeface="微软雅黑" pitchFamily="34" charset="-122"/>
                <a:ea typeface="微软雅黑" pitchFamily="34" charset="-122"/>
              </a:rPr>
              <a:t>型 </a:t>
            </a:r>
            <a:r>
              <a:rPr lang="zh-CN" altLang="en-US" sz="2800" kern="0" dirty="0">
                <a:solidFill>
                  <a:schemeClr val="tx1"/>
                </a:solidFill>
                <a:latin typeface="微软雅黑" pitchFamily="34" charset="-122"/>
                <a:ea typeface="微软雅黑" pitchFamily="34" charset="-122"/>
              </a:rPr>
              <a:t>；</a:t>
            </a:r>
          </a:p>
          <a:p>
            <a:pPr marL="1714500" lvl="3" indent="-342900" eaLnBrk="0" hangingPunct="0">
              <a:spcBef>
                <a:spcPct val="20000"/>
              </a:spcBef>
              <a:buClr>
                <a:schemeClr val="hlink"/>
              </a:buClr>
              <a:defRPr/>
            </a:pPr>
            <a:r>
              <a:rPr lang="zh-CN" altLang="en-US" sz="2800" kern="0" dirty="0">
                <a:solidFill>
                  <a:schemeClr val="tx1"/>
                </a:solidFill>
                <a:latin typeface="微软雅黑" pitchFamily="34" charset="-122"/>
                <a:ea typeface="微软雅黑" pitchFamily="34" charset="-122"/>
              </a:rPr>
              <a:t> 中型</a:t>
            </a:r>
            <a:r>
              <a:rPr lang="en-US" altLang="zh-CN" sz="2800" kern="0" dirty="0">
                <a:solidFill>
                  <a:schemeClr val="tx1"/>
                </a:solidFill>
                <a:latin typeface="微软雅黑" pitchFamily="34" charset="-122"/>
                <a:ea typeface="微软雅黑" pitchFamily="34" charset="-122"/>
              </a:rPr>
              <a:t>------- 《</a:t>
            </a:r>
            <a:r>
              <a:rPr lang="zh-CN" altLang="en-US" sz="2800" kern="0" dirty="0">
                <a:solidFill>
                  <a:schemeClr val="tx1"/>
                </a:solidFill>
                <a:latin typeface="微软雅黑" pitchFamily="34" charset="-122"/>
                <a:ea typeface="微软雅黑" pitchFamily="34" charset="-122"/>
              </a:rPr>
              <a:t>企业会计准则</a:t>
            </a:r>
            <a:r>
              <a:rPr lang="en-US" altLang="zh-CN" sz="2800" kern="0" dirty="0">
                <a:solidFill>
                  <a:schemeClr val="tx1"/>
                </a:solidFill>
                <a:latin typeface="微软雅黑" pitchFamily="34" charset="-122"/>
                <a:ea typeface="微软雅黑" pitchFamily="34" charset="-122"/>
              </a:rPr>
              <a:t>》</a:t>
            </a:r>
            <a:endParaRPr lang="zh-CN" altLang="en-US" sz="2800" kern="0" dirty="0">
              <a:solidFill>
                <a:schemeClr val="tx1"/>
              </a:solidFill>
              <a:latin typeface="微软雅黑" pitchFamily="34" charset="-122"/>
              <a:ea typeface="微软雅黑" pitchFamily="34" charset="-122"/>
            </a:endParaRPr>
          </a:p>
          <a:p>
            <a:pPr marL="1714500" lvl="3" indent="-342900" eaLnBrk="0" hangingPunct="0">
              <a:spcBef>
                <a:spcPct val="20000"/>
              </a:spcBef>
              <a:buClr>
                <a:schemeClr val="hlink"/>
              </a:buClr>
              <a:defRPr/>
            </a:pPr>
            <a:r>
              <a:rPr lang="zh-CN" altLang="en-US" sz="2800" kern="0" dirty="0">
                <a:solidFill>
                  <a:schemeClr val="tx1"/>
                </a:solidFill>
                <a:latin typeface="微软雅黑" pitchFamily="34" charset="-122"/>
                <a:ea typeface="微软雅黑" pitchFamily="34" charset="-122"/>
              </a:rPr>
              <a:t>小型，微型 </a:t>
            </a:r>
            <a:r>
              <a:rPr lang="en-US" altLang="zh-CN" sz="2800" kern="0" dirty="0">
                <a:solidFill>
                  <a:schemeClr val="tx1"/>
                </a:solidFill>
                <a:latin typeface="微软雅黑" pitchFamily="34" charset="-122"/>
                <a:ea typeface="微软雅黑" pitchFamily="34" charset="-122"/>
              </a:rPr>
              <a:t>----- 《</a:t>
            </a:r>
            <a:r>
              <a:rPr lang="zh-CN" altLang="en-US" sz="2800" kern="0" dirty="0">
                <a:solidFill>
                  <a:schemeClr val="tx1"/>
                </a:solidFill>
                <a:latin typeface="微软雅黑" pitchFamily="34" charset="-122"/>
                <a:ea typeface="微软雅黑" pitchFamily="34" charset="-122"/>
              </a:rPr>
              <a:t>小企业会计准则</a:t>
            </a:r>
            <a:r>
              <a:rPr lang="en-US" altLang="zh-CN" sz="2800" kern="0" dirty="0">
                <a:solidFill>
                  <a:schemeClr val="tx1"/>
                </a:solidFill>
                <a:latin typeface="微软雅黑" pitchFamily="34" charset="-122"/>
                <a:ea typeface="微软雅黑" pitchFamily="34" charset="-122"/>
              </a:rPr>
              <a:t>》</a:t>
            </a:r>
          </a:p>
          <a:p>
            <a:pPr marL="1714500" lvl="3" indent="-342900" eaLnBrk="0" hangingPunct="0">
              <a:spcBef>
                <a:spcPct val="20000"/>
              </a:spcBef>
              <a:buClr>
                <a:schemeClr val="hlink"/>
              </a:buClr>
              <a:defRPr/>
            </a:pPr>
            <a:endParaRPr lang="en-US" altLang="zh-CN" sz="2800" kern="0" dirty="0">
              <a:solidFill>
                <a:schemeClr val="tx1"/>
              </a:solidFill>
              <a:latin typeface="微软雅黑" pitchFamily="34" charset="-122"/>
              <a:ea typeface="微软雅黑" pitchFamily="34" charset="-122"/>
            </a:endParaRPr>
          </a:p>
          <a:p>
            <a:pPr marL="342900" indent="-342900" eaLnBrk="0" hangingPunct="0">
              <a:spcBef>
                <a:spcPct val="20000"/>
              </a:spcBef>
              <a:buClr>
                <a:schemeClr val="hlink"/>
              </a:buClr>
              <a:defRPr/>
            </a:pPr>
            <a:endParaRPr lang="zh-CN" altLang="en-US" sz="2800" kern="0" dirty="0">
              <a:solidFill>
                <a:schemeClr val="tx1"/>
              </a:solidFill>
              <a:latin typeface="微软雅黑" pitchFamily="34" charset="-122"/>
              <a:ea typeface="微软雅黑" pitchFamily="34" charset="-122"/>
            </a:endParaRPr>
          </a:p>
          <a:p>
            <a:pPr marL="342900" indent="-342900" eaLnBrk="0" hangingPunct="0">
              <a:spcBef>
                <a:spcPct val="20000"/>
              </a:spcBef>
              <a:buClr>
                <a:schemeClr val="hlink"/>
              </a:buClr>
              <a:defRPr/>
            </a:pPr>
            <a:endParaRPr lang="en-US" altLang="zh-CN" sz="2800" kern="0" dirty="0">
              <a:solidFill>
                <a:schemeClr val="tx1"/>
              </a:solidFill>
              <a:latin typeface="微软雅黑" pitchFamily="34" charset="-122"/>
              <a:ea typeface="微软雅黑" pitchFamily="34" charset="-122"/>
            </a:endParaRPr>
          </a:p>
        </p:txBody>
      </p:sp>
      <p:sp>
        <p:nvSpPr>
          <p:cNvPr id="10" name="矩形 9"/>
          <p:cNvSpPr/>
          <p:nvPr/>
        </p:nvSpPr>
        <p:spPr>
          <a:xfrm>
            <a:off x="642938" y="5527696"/>
            <a:ext cx="8001000" cy="830262"/>
          </a:xfrm>
          <a:prstGeom prst="rect">
            <a:avLst/>
          </a:prstGeom>
        </p:spPr>
        <p:txBody>
          <a:bodyPr>
            <a:spAutoFit/>
          </a:bodyPr>
          <a:lstStyle/>
          <a:p>
            <a:pPr>
              <a:defRPr/>
            </a:pPr>
            <a:r>
              <a:rPr lang="zh-CN" altLang="en-US" sz="2400" kern="0" dirty="0">
                <a:latin typeface="微软雅黑" pitchFamily="34" charset="-122"/>
                <a:ea typeface="微软雅黑" pitchFamily="34" charset="-122"/>
              </a:rPr>
              <a:t>      我们今天所讲的“中”是属于工信部联企（</a:t>
            </a:r>
            <a:r>
              <a:rPr lang="en-US" altLang="zh-CN" sz="2400" kern="0" dirty="0">
                <a:latin typeface="微软雅黑" pitchFamily="34" charset="-122"/>
                <a:ea typeface="微软雅黑" pitchFamily="34" charset="-122"/>
              </a:rPr>
              <a:t>2011</a:t>
            </a:r>
            <a:r>
              <a:rPr lang="zh-CN" altLang="en-US" sz="2400" kern="0" dirty="0">
                <a:latin typeface="微软雅黑" pitchFamily="34" charset="-122"/>
                <a:ea typeface="微软雅黑" pitchFamily="34" charset="-122"/>
              </a:rPr>
              <a:t>）</a:t>
            </a:r>
            <a:r>
              <a:rPr lang="en-US" altLang="zh-CN" sz="2400" kern="0" dirty="0">
                <a:latin typeface="微软雅黑" pitchFamily="34" charset="-122"/>
                <a:ea typeface="微软雅黑" pitchFamily="34" charset="-122"/>
              </a:rPr>
              <a:t>300</a:t>
            </a:r>
            <a:r>
              <a:rPr lang="zh-CN" altLang="en-US" sz="2400" kern="0" dirty="0">
                <a:latin typeface="微软雅黑" pitchFamily="34" charset="-122"/>
                <a:ea typeface="微软雅黑" pitchFamily="34" charset="-122"/>
              </a:rPr>
              <a:t>号分类中的小企业。 </a:t>
            </a:r>
            <a:endParaRPr lang="zh-CN" altLang="en-US" sz="2400" dirty="0"/>
          </a:p>
        </p:txBody>
      </p:sp>
      <p:sp>
        <p:nvSpPr>
          <p:cNvPr id="11" name="TextBox 10"/>
          <p:cNvSpPr txBox="1"/>
          <p:nvPr/>
        </p:nvSpPr>
        <p:spPr>
          <a:xfrm>
            <a:off x="0" y="6488668"/>
            <a:ext cx="428596" cy="369332"/>
          </a:xfrm>
          <a:prstGeom prst="rect">
            <a:avLst/>
          </a:prstGeom>
          <a:noFill/>
        </p:spPr>
        <p:txBody>
          <a:bodyPr wrap="square" rtlCol="0">
            <a:spAutoFit/>
          </a:bodyPr>
          <a:lstStyle/>
          <a:p>
            <a:r>
              <a:rPr lang="en-US" altLang="zh-CN" dirty="0" smtClean="0"/>
              <a:t>3</a:t>
            </a:r>
            <a:endParaRPr lang="zh-CN" altLang="en-US" dirty="0"/>
          </a:p>
        </p:txBody>
      </p:sp>
    </p:spTree>
  </p:cSld>
  <p:clrMapOvr>
    <a:masterClrMapping/>
  </p:clrMapOvr>
  <p:transition>
    <p:rand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00131" y="2714620"/>
            <a:ext cx="7786711" cy="3471862"/>
          </a:xfrm>
          <a:prstGeom prst="rect">
            <a:avLst/>
          </a:prstGeom>
        </p:spPr>
        <p:txBody>
          <a:bodyPr/>
          <a:lstStyle/>
          <a:p>
            <a:pPr marL="342900" indent="-342900" eaLnBrk="0" hangingPunct="0">
              <a:spcBef>
                <a:spcPct val="20000"/>
              </a:spcBef>
              <a:buClr>
                <a:schemeClr val="hlink"/>
              </a:buClr>
              <a:defRPr/>
            </a:pPr>
            <a:r>
              <a:rPr lang="zh-CN" altLang="en-US" sz="2800" kern="0" dirty="0">
                <a:latin typeface="微软雅黑" pitchFamily="34" charset="-122"/>
                <a:ea typeface="微软雅黑" pitchFamily="34" charset="-122"/>
              </a:rPr>
              <a:t>编制方法：</a:t>
            </a:r>
          </a:p>
          <a:p>
            <a:pPr marL="800100" lvl="1" indent="-342900" eaLnBrk="0" hangingPunct="0">
              <a:spcBef>
                <a:spcPct val="20000"/>
              </a:spcBef>
              <a:buClr>
                <a:schemeClr val="hlink"/>
              </a:buClr>
              <a:defRPr/>
            </a:pPr>
            <a:r>
              <a:rPr lang="en-US" altLang="zh-CN" sz="2800" kern="0" dirty="0">
                <a:latin typeface="微软雅黑" pitchFamily="34" charset="-122"/>
                <a:ea typeface="微软雅黑" pitchFamily="34" charset="-122"/>
              </a:rPr>
              <a:t>1</a:t>
            </a:r>
            <a:r>
              <a:rPr lang="zh-CN" altLang="en-US" sz="2800" kern="0" dirty="0">
                <a:latin typeface="微软雅黑" pitchFamily="34" charset="-122"/>
                <a:ea typeface="微软雅黑" pitchFamily="34" charset="-122"/>
              </a:rPr>
              <a:t>、电脑自动生成</a:t>
            </a:r>
          </a:p>
          <a:p>
            <a:pPr marL="800100" lvl="1" indent="-342900" eaLnBrk="0" hangingPunct="0">
              <a:spcBef>
                <a:spcPct val="20000"/>
              </a:spcBef>
              <a:buClr>
                <a:schemeClr val="hlink"/>
              </a:buClr>
              <a:defRPr/>
            </a:pPr>
            <a:r>
              <a:rPr lang="en-US" altLang="zh-CN" sz="2800" kern="0" dirty="0">
                <a:latin typeface="微软雅黑" pitchFamily="34" charset="-122"/>
                <a:ea typeface="微软雅黑" pitchFamily="34" charset="-122"/>
              </a:rPr>
              <a:t>2</a:t>
            </a:r>
            <a:r>
              <a:rPr lang="zh-CN" altLang="en-US" sz="2800" kern="0" dirty="0">
                <a:latin typeface="微软雅黑" pitchFamily="34" charset="-122"/>
                <a:ea typeface="微软雅黑" pitchFamily="34" charset="-122"/>
              </a:rPr>
              <a:t>、分析填列法</a:t>
            </a:r>
            <a:r>
              <a:rPr lang="en-US" altLang="zh-CN" sz="2800" kern="0" dirty="0">
                <a:latin typeface="微软雅黑" pitchFamily="34" charset="-122"/>
                <a:ea typeface="微软雅黑" pitchFamily="34" charset="-122"/>
              </a:rPr>
              <a:t>----</a:t>
            </a:r>
            <a:r>
              <a:rPr lang="zh-CN" altLang="en-US" sz="2800" b="1" kern="0" dirty="0">
                <a:latin typeface="微软雅黑" pitchFamily="34" charset="-122"/>
                <a:ea typeface="微软雅黑" pitchFamily="34" charset="-122"/>
              </a:rPr>
              <a:t>直接根据资产负债表、利润</a:t>
            </a:r>
            <a:r>
              <a:rPr lang="zh-CN" altLang="en-US" sz="2800" b="1" kern="0" dirty="0" smtClean="0">
                <a:latin typeface="微软雅黑" pitchFamily="34" charset="-122"/>
                <a:ea typeface="微软雅黑" pitchFamily="34" charset="-122"/>
              </a:rPr>
              <a:t>表和</a:t>
            </a:r>
            <a:r>
              <a:rPr lang="zh-CN" altLang="en-US" sz="2800" b="1" kern="0" dirty="0">
                <a:latin typeface="微软雅黑" pitchFamily="34" charset="-122"/>
                <a:ea typeface="微软雅黑" pitchFamily="34" charset="-122"/>
              </a:rPr>
              <a:t>有关会计科目明细账的记录，分析计算出</a:t>
            </a:r>
            <a:r>
              <a:rPr lang="zh-CN" altLang="en-US" sz="2800" b="1" kern="0" dirty="0" smtClean="0">
                <a:latin typeface="微软雅黑" pitchFamily="34" charset="-122"/>
                <a:ea typeface="微软雅黑" pitchFamily="34" charset="-122"/>
              </a:rPr>
              <a:t>现金流量表</a:t>
            </a:r>
            <a:r>
              <a:rPr lang="zh-CN" altLang="en-US" sz="2800" b="1" kern="0" dirty="0">
                <a:latin typeface="微软雅黑" pitchFamily="34" charset="-122"/>
                <a:ea typeface="微软雅黑" pitchFamily="34" charset="-122"/>
              </a:rPr>
              <a:t>各项目的金额，并据以编制现金流量表</a:t>
            </a:r>
            <a:r>
              <a:rPr lang="zh-CN" altLang="en-US" sz="2800" b="1" kern="0" dirty="0" smtClean="0">
                <a:latin typeface="微软雅黑" pitchFamily="34" charset="-122"/>
                <a:ea typeface="微软雅黑" pitchFamily="34" charset="-122"/>
              </a:rPr>
              <a:t>的一</a:t>
            </a:r>
            <a:r>
              <a:rPr lang="zh-CN" altLang="en-US" sz="2800" b="1" kern="0" dirty="0">
                <a:latin typeface="微软雅黑" pitchFamily="34" charset="-122"/>
                <a:ea typeface="微软雅黑" pitchFamily="34" charset="-122"/>
              </a:rPr>
              <a:t>种方法。</a:t>
            </a:r>
          </a:p>
          <a:p>
            <a:pPr marL="800100" lvl="1" indent="-342900" eaLnBrk="0" hangingPunct="0">
              <a:spcBef>
                <a:spcPct val="20000"/>
              </a:spcBef>
              <a:buClr>
                <a:schemeClr val="hlink"/>
              </a:buClr>
              <a:defRPr/>
            </a:pPr>
            <a:r>
              <a:rPr lang="en-US" altLang="zh-CN" sz="2800" kern="0" dirty="0">
                <a:latin typeface="微软雅黑" pitchFamily="34" charset="-122"/>
                <a:ea typeface="微软雅黑" pitchFamily="34" charset="-122"/>
              </a:rPr>
              <a:t>3</a:t>
            </a:r>
            <a:r>
              <a:rPr lang="zh-CN" altLang="en-US" sz="2800" kern="0" dirty="0">
                <a:latin typeface="微软雅黑" pitchFamily="34" charset="-122"/>
                <a:ea typeface="微软雅黑" pitchFamily="34" charset="-122"/>
              </a:rPr>
              <a:t>、多栏式日记账编制方法（附件</a:t>
            </a:r>
            <a:r>
              <a:rPr lang="en-US" altLang="zh-CN" sz="2800" kern="0" dirty="0">
                <a:latin typeface="微软雅黑" pitchFamily="34" charset="-122"/>
                <a:ea typeface="微软雅黑" pitchFamily="34" charset="-122"/>
              </a:rPr>
              <a:t>2</a:t>
            </a:r>
            <a:r>
              <a:rPr lang="zh-CN" altLang="en-US" sz="2800" kern="0" dirty="0">
                <a:latin typeface="微软雅黑" pitchFamily="34" charset="-122"/>
                <a:ea typeface="微软雅黑" pitchFamily="34" charset="-122"/>
              </a:rPr>
              <a:t>）</a:t>
            </a:r>
          </a:p>
        </p:txBody>
      </p:sp>
      <p:grpSp>
        <p:nvGrpSpPr>
          <p:cNvPr id="2" name="组合 4"/>
          <p:cNvGrpSpPr/>
          <p:nvPr/>
        </p:nvGrpSpPr>
        <p:grpSpPr>
          <a:xfrm>
            <a:off x="1079064" y="895339"/>
            <a:ext cx="5136010" cy="962025"/>
            <a:chOff x="2122986" y="1643072"/>
            <a:chExt cx="5136010" cy="962025"/>
          </a:xfrm>
          <a:solidFill>
            <a:schemeClr val="tx1">
              <a:lumMod val="20000"/>
              <a:lumOff val="80000"/>
            </a:schemeClr>
          </a:solidFill>
        </p:grpSpPr>
        <p:sp>
          <p:nvSpPr>
            <p:cNvPr id="6" name="圆角矩形 5"/>
            <p:cNvSpPr/>
            <p:nvPr/>
          </p:nvSpPr>
          <p:spPr>
            <a:xfrm>
              <a:off x="2122986" y="1643072"/>
              <a:ext cx="5136010" cy="962025"/>
            </a:xfrm>
            <a:prstGeom prst="roundRect">
              <a:avLst/>
            </a:prstGeom>
            <a:grp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7" name="圆角矩形 4"/>
            <p:cNvSpPr/>
            <p:nvPr/>
          </p:nvSpPr>
          <p:spPr>
            <a:xfrm>
              <a:off x="2169948" y="1690034"/>
              <a:ext cx="5042086" cy="868101"/>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0" tIns="152400" rIns="152400" bIns="152400" spcCol="1270" anchor="ctr"/>
            <a:lstStyle/>
            <a:p>
              <a:pPr algn="ctr" defTabSz="1778000">
                <a:lnSpc>
                  <a:spcPct val="90000"/>
                </a:lnSpc>
                <a:spcAft>
                  <a:spcPct val="35000"/>
                </a:spcAft>
                <a:defRPr/>
              </a:pPr>
              <a:r>
                <a:rPr lang="zh-CN" altLang="en-US" sz="4000" b="1" dirty="0">
                  <a:effectLst>
                    <a:outerShdw blurRad="38100" dist="38100" dir="2700000" algn="tl">
                      <a:srgbClr val="000000">
                        <a:alpha val="43137"/>
                      </a:srgbClr>
                    </a:outerShdw>
                  </a:effectLst>
                  <a:latin typeface="微软雅黑" pitchFamily="34" charset="-122"/>
                  <a:ea typeface="微软雅黑" pitchFamily="34" charset="-122"/>
                </a:rPr>
                <a:t>会计实务</a:t>
              </a:r>
            </a:p>
          </p:txBody>
        </p:sp>
      </p:grpSp>
      <p:sp>
        <p:nvSpPr>
          <p:cNvPr id="8" name="矩形 7"/>
          <p:cNvSpPr/>
          <p:nvPr/>
        </p:nvSpPr>
        <p:spPr>
          <a:xfrm>
            <a:off x="1000139" y="2071678"/>
            <a:ext cx="5572125" cy="584200"/>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  现金流量表编制</a:t>
            </a:r>
            <a:endParaRPr lang="en-US" altLang="zh-CN" sz="3200" b="1" kern="0" dirty="0">
              <a:latin typeface="微软雅黑" pitchFamily="34" charset="-122"/>
              <a:ea typeface="微软雅黑" pitchFamily="34" charset="-122"/>
            </a:endParaRPr>
          </a:p>
        </p:txBody>
      </p:sp>
      <p:sp>
        <p:nvSpPr>
          <p:cNvPr id="9" name="TextBox 8"/>
          <p:cNvSpPr txBox="1"/>
          <p:nvPr/>
        </p:nvSpPr>
        <p:spPr>
          <a:xfrm>
            <a:off x="0" y="6488668"/>
            <a:ext cx="571472" cy="369332"/>
          </a:xfrm>
          <a:prstGeom prst="rect">
            <a:avLst/>
          </a:prstGeom>
          <a:noFill/>
        </p:spPr>
        <p:txBody>
          <a:bodyPr wrap="square" rtlCol="0">
            <a:spAutoFit/>
          </a:bodyPr>
          <a:lstStyle/>
          <a:p>
            <a:r>
              <a:rPr lang="en-US" altLang="zh-CN" dirty="0" smtClean="0"/>
              <a:t>48</a:t>
            </a:r>
            <a:endParaRPr lang="zh-CN" altLang="en-US" dirty="0"/>
          </a:p>
        </p:txBody>
      </p:sp>
    </p:spTree>
  </p:cSld>
  <p:clrMapOvr>
    <a:masterClrMapping/>
  </p:clrMapOvr>
  <p:transition>
    <p:rand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Rectangle 3"/>
          <p:cNvSpPr>
            <a:spLocks noGrp="1" noChangeArrowheads="1"/>
          </p:cNvSpPr>
          <p:nvPr>
            <p:ph idx="1"/>
          </p:nvPr>
        </p:nvSpPr>
        <p:spPr bwMode="auto">
          <a:xfrm>
            <a:off x="1357290" y="1785926"/>
            <a:ext cx="6042042" cy="2336800"/>
          </a:xfrm>
          <a:noFill/>
          <a:ln>
            <a:miter lim="800000"/>
            <a:headEnd/>
            <a:tailEnd/>
          </a:ln>
        </p:spPr>
        <p:txBody>
          <a:bodyPr vert="horz" wrap="square" lIns="91440" tIns="45720" rIns="91440" bIns="45720" numCol="1" anchor="t" anchorCtr="0" compatLnSpc="1">
            <a:prstTxWarp prst="textNoShape">
              <a:avLst/>
            </a:prstTxWarp>
          </a:bodyPr>
          <a:lstStyle/>
          <a:p>
            <a:pPr>
              <a:buNone/>
            </a:pPr>
            <a:endParaRPr lang="zh-CN" altLang="en-US" dirty="0" smtClean="0">
              <a:latin typeface="微软雅黑" pitchFamily="34" charset="-122"/>
              <a:ea typeface="微软雅黑" pitchFamily="34" charset="-122"/>
            </a:endParaRPr>
          </a:p>
          <a:p>
            <a:pPr>
              <a:buNone/>
            </a:pPr>
            <a:r>
              <a:rPr lang="zh-CN" altLang="en-US" dirty="0" smtClean="0">
                <a:latin typeface="微软雅黑" pitchFamily="34" charset="-122"/>
                <a:ea typeface="微软雅黑" pitchFamily="34" charset="-122"/>
              </a:rPr>
              <a:t>   建议：</a:t>
            </a:r>
          </a:p>
          <a:p>
            <a:pPr>
              <a:buNone/>
            </a:pPr>
            <a:r>
              <a:rPr lang="zh-CN" altLang="en-US" dirty="0" smtClean="0">
                <a:latin typeface="微软雅黑" pitchFamily="34" charset="-122"/>
                <a:ea typeface="微软雅黑" pitchFamily="34" charset="-122"/>
              </a:rPr>
              <a:t>           现金</a:t>
            </a:r>
            <a:r>
              <a:rPr lang="zh-CN" altLang="en-US" dirty="0" smtClean="0">
                <a:solidFill>
                  <a:srgbClr val="17347D"/>
                </a:solidFill>
                <a:latin typeface="微软雅黑" pitchFamily="34" charset="-122"/>
                <a:ea typeface="微软雅黑" pitchFamily="34" charset="-122"/>
              </a:rPr>
              <a:t>现金流量表上各项目金额为含增值税的总价</a:t>
            </a:r>
          </a:p>
        </p:txBody>
      </p:sp>
      <p:sp>
        <p:nvSpPr>
          <p:cNvPr id="3" name="TextBox 2"/>
          <p:cNvSpPr txBox="1"/>
          <p:nvPr/>
        </p:nvSpPr>
        <p:spPr>
          <a:xfrm>
            <a:off x="0" y="6488668"/>
            <a:ext cx="571472" cy="369332"/>
          </a:xfrm>
          <a:prstGeom prst="rect">
            <a:avLst/>
          </a:prstGeom>
          <a:noFill/>
        </p:spPr>
        <p:txBody>
          <a:bodyPr wrap="square" rtlCol="0">
            <a:spAutoFit/>
          </a:bodyPr>
          <a:lstStyle/>
          <a:p>
            <a:r>
              <a:rPr lang="en-US" altLang="zh-CN" dirty="0" smtClean="0"/>
              <a:t>49</a:t>
            </a:r>
            <a:endParaRPr lang="zh-CN" altLang="en-US" dirty="0"/>
          </a:p>
        </p:txBody>
      </p:sp>
    </p:spTree>
  </p:cSld>
  <p:clrMapOvr>
    <a:masterClrMapping/>
  </p:clrMapOvr>
  <p:transition>
    <p:rand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示 1"/>
          <p:cNvGraphicFramePr/>
          <p:nvPr/>
        </p:nvGraphicFramePr>
        <p:xfrm>
          <a:off x="1214414" y="1779562"/>
          <a:ext cx="7643866"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txBox="1">
            <a:spLocks noChangeArrowheads="1"/>
          </p:cNvSpPr>
          <p:nvPr/>
        </p:nvSpPr>
        <p:spPr>
          <a:xfrm>
            <a:off x="1428728" y="1000108"/>
            <a:ext cx="1428760" cy="565150"/>
          </a:xfrm>
          <a:prstGeom prst="rect">
            <a:avLst/>
          </a:prstGeom>
        </p:spPr>
        <p:txBody>
          <a:bodyPr/>
          <a:lstStyle/>
          <a:p>
            <a:pPr eaLnBrk="0" hangingPunct="0">
              <a:defRPr/>
            </a:pPr>
            <a:r>
              <a:rPr lang="zh-CN" altLang="en-US" sz="3200" b="1" kern="0" dirty="0" smtClean="0">
                <a:latin typeface="微软雅黑" pitchFamily="34" charset="-122"/>
                <a:ea typeface="微软雅黑" pitchFamily="34" charset="-122"/>
                <a:cs typeface="+mj-cs"/>
              </a:rPr>
              <a:t>目录：</a:t>
            </a:r>
            <a:endParaRPr lang="zh-CN" altLang="en-US" sz="3200" b="1" kern="0" dirty="0">
              <a:latin typeface="微软雅黑" pitchFamily="34" charset="-122"/>
              <a:ea typeface="微软雅黑" pitchFamily="34" charset="-122"/>
              <a:cs typeface="+mj-cs"/>
            </a:endParaRPr>
          </a:p>
        </p:txBody>
      </p:sp>
      <p:sp>
        <p:nvSpPr>
          <p:cNvPr id="4" name="TextBox 3"/>
          <p:cNvSpPr txBox="1"/>
          <p:nvPr/>
        </p:nvSpPr>
        <p:spPr>
          <a:xfrm>
            <a:off x="0" y="6488668"/>
            <a:ext cx="428596" cy="369332"/>
          </a:xfrm>
          <a:prstGeom prst="rect">
            <a:avLst/>
          </a:prstGeom>
          <a:noFill/>
        </p:spPr>
        <p:txBody>
          <a:bodyPr wrap="square" rtlCol="0">
            <a:spAutoFit/>
          </a:bodyPr>
          <a:lstStyle/>
          <a:p>
            <a:r>
              <a:rPr lang="en-US" altLang="zh-CN" dirty="0" smtClean="0"/>
              <a:t>1</a:t>
            </a:r>
            <a:endParaRPr lang="zh-CN" altLang="en-US" dirty="0"/>
          </a:p>
        </p:txBody>
      </p:sp>
    </p:spTree>
  </p:cSld>
  <p:clrMapOvr>
    <a:masterClrMapping/>
  </p:clrMapOvr>
  <p:transition>
    <p:rand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785957" y="2662244"/>
            <a:ext cx="3857613" cy="1766888"/>
          </a:xfrm>
          <a:prstGeom prst="rect">
            <a:avLst/>
          </a:prstGeom>
        </p:spPr>
        <p:txBody>
          <a:bodyPr wrap="square">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  税种分析</a:t>
            </a:r>
            <a:endParaRPr lang="en-US" altLang="zh-CN" sz="3200" b="1" kern="0" dirty="0">
              <a:latin typeface="微软雅黑" pitchFamily="34" charset="-122"/>
              <a:ea typeface="微软雅黑" pitchFamily="34" charset="-122"/>
            </a:endParaRPr>
          </a:p>
          <a:p>
            <a:pPr marL="342900" indent="-342900" eaLnBrk="0" hangingPunct="0">
              <a:spcBef>
                <a:spcPct val="20000"/>
              </a:spcBef>
              <a:buClr>
                <a:schemeClr val="hlink"/>
              </a:buClr>
              <a:defRPr/>
            </a:pPr>
            <a:endParaRPr lang="zh-CN" altLang="en-US" sz="3200" b="1" kern="0" dirty="0">
              <a:latin typeface="微软雅黑" pitchFamily="34" charset="-122"/>
              <a:ea typeface="微软雅黑" pitchFamily="34" charset="-122"/>
            </a:endParaRPr>
          </a:p>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  核心问题解析</a:t>
            </a:r>
          </a:p>
        </p:txBody>
      </p:sp>
      <p:sp>
        <p:nvSpPr>
          <p:cNvPr id="6" name="TextBox 5"/>
          <p:cNvSpPr txBox="1"/>
          <p:nvPr/>
        </p:nvSpPr>
        <p:spPr>
          <a:xfrm>
            <a:off x="0" y="6488668"/>
            <a:ext cx="571472" cy="369332"/>
          </a:xfrm>
          <a:prstGeom prst="rect">
            <a:avLst/>
          </a:prstGeom>
          <a:noFill/>
        </p:spPr>
        <p:txBody>
          <a:bodyPr wrap="square" rtlCol="0">
            <a:spAutoFit/>
          </a:bodyPr>
          <a:lstStyle/>
          <a:p>
            <a:r>
              <a:rPr lang="en-US" altLang="zh-CN" dirty="0" smtClean="0"/>
              <a:t>51</a:t>
            </a:r>
            <a:endParaRPr lang="zh-CN" altLang="en-US" dirty="0"/>
          </a:p>
        </p:txBody>
      </p:sp>
      <p:grpSp>
        <p:nvGrpSpPr>
          <p:cNvPr id="7" name="组合 6"/>
          <p:cNvGrpSpPr/>
          <p:nvPr/>
        </p:nvGrpSpPr>
        <p:grpSpPr>
          <a:xfrm>
            <a:off x="1071538" y="895339"/>
            <a:ext cx="5136010" cy="962025"/>
            <a:chOff x="1646325" y="2895629"/>
            <a:chExt cx="5136010" cy="962025"/>
          </a:xfrm>
        </p:grpSpPr>
        <p:sp>
          <p:nvSpPr>
            <p:cNvPr id="8" name="圆角矩形 7"/>
            <p:cNvSpPr/>
            <p:nvPr/>
          </p:nvSpPr>
          <p:spPr>
            <a:xfrm>
              <a:off x="1646325" y="2895629"/>
              <a:ext cx="5136010" cy="962025"/>
            </a:xfrm>
            <a:prstGeom prst="roundRect">
              <a:avLst/>
            </a:prstGeom>
            <a:solidFill>
              <a:schemeClr val="accent4">
                <a:lumMod val="60000"/>
                <a:lumOff val="4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9" name="圆角矩形 4"/>
            <p:cNvSpPr/>
            <p:nvPr/>
          </p:nvSpPr>
          <p:spPr>
            <a:xfrm>
              <a:off x="1693287" y="2942591"/>
              <a:ext cx="504208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kumimoji="0" lang="zh-CN" alt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涉税实务</a:t>
              </a:r>
              <a:endParaRPr lang="zh-CN" altLang="en-US" sz="4000" kern="1200" dirty="0">
                <a:solidFill>
                  <a:schemeClr val="tx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spTree>
  </p:cSld>
  <p:clrMapOvr>
    <a:masterClrMapping/>
  </p:clrMapOvr>
  <p:transition>
    <p:rand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143007" y="3071810"/>
            <a:ext cx="7572397" cy="2786080"/>
          </a:xfrm>
          <a:prstGeom prst="rect">
            <a:avLst/>
          </a:prstGeom>
        </p:spPr>
        <p:txBody>
          <a:bodyPr/>
          <a:lstStyle/>
          <a:p>
            <a:pPr marL="342900" indent="-342900" eaLnBrk="0" hangingPunct="0">
              <a:lnSpc>
                <a:spcPct val="80000"/>
              </a:lnSpc>
              <a:spcBef>
                <a:spcPct val="20000"/>
              </a:spcBef>
              <a:buClr>
                <a:schemeClr val="hlink"/>
              </a:buClr>
              <a:defRPr/>
            </a:pPr>
            <a:r>
              <a:rPr lang="en-US" altLang="zh-CN" sz="2800" kern="0" dirty="0">
                <a:latin typeface="微软雅黑" pitchFamily="34" charset="-122"/>
                <a:ea typeface="微软雅黑" pitchFamily="34" charset="-122"/>
              </a:rPr>
              <a:t>    </a:t>
            </a:r>
            <a:r>
              <a:rPr lang="en-US" altLang="zh-CN" sz="2800" kern="0" dirty="0" smtClean="0">
                <a:latin typeface="微软雅黑" pitchFamily="34" charset="-122"/>
                <a:ea typeface="微软雅黑" pitchFamily="34" charset="-122"/>
              </a:rPr>
              <a:t> </a:t>
            </a:r>
            <a:r>
              <a:rPr lang="en-US" altLang="zh-CN" sz="2800" kern="0" dirty="0">
                <a:latin typeface="微软雅黑" pitchFamily="34" charset="-122"/>
                <a:ea typeface="微软雅黑" pitchFamily="34" charset="-122"/>
              </a:rPr>
              <a:t>1</a:t>
            </a:r>
            <a:r>
              <a:rPr lang="zh-CN" altLang="en-US" sz="2800" kern="0" dirty="0">
                <a:latin typeface="微软雅黑" pitchFamily="34" charset="-122"/>
                <a:ea typeface="微软雅黑" pitchFamily="34" charset="-122"/>
              </a:rPr>
              <a:t>、从事货物生产或者提供应税劳务的</a:t>
            </a:r>
            <a:r>
              <a:rPr lang="zh-CN" altLang="en-US" sz="2800" kern="0" dirty="0" smtClean="0">
                <a:latin typeface="微软雅黑" pitchFamily="34" charset="-122"/>
                <a:ea typeface="微软雅黑" pitchFamily="34" charset="-122"/>
              </a:rPr>
              <a:t>纳税</a:t>
            </a:r>
            <a:endParaRPr lang="en-US" altLang="zh-CN" sz="2800" kern="0" dirty="0" smtClean="0">
              <a:latin typeface="微软雅黑" pitchFamily="34" charset="-122"/>
              <a:ea typeface="微软雅黑" pitchFamily="34" charset="-122"/>
            </a:endParaRPr>
          </a:p>
          <a:p>
            <a:pPr marL="342900" indent="-342900" eaLnBrk="0" hangingPunct="0">
              <a:lnSpc>
                <a:spcPct val="80000"/>
              </a:lnSpc>
              <a:spcBef>
                <a:spcPct val="20000"/>
              </a:spcBef>
              <a:buClr>
                <a:schemeClr val="hlink"/>
              </a:buClr>
              <a:defRPr/>
            </a:pPr>
            <a:r>
              <a:rPr lang="zh-CN" altLang="en-US" sz="2800" kern="0" dirty="0" smtClean="0">
                <a:latin typeface="微软雅黑" pitchFamily="34" charset="-122"/>
                <a:ea typeface="微软雅黑" pitchFamily="34" charset="-122"/>
              </a:rPr>
              <a:t>人</a:t>
            </a:r>
            <a:r>
              <a:rPr lang="zh-CN" altLang="en-US" sz="2800" kern="0" dirty="0">
                <a:latin typeface="微软雅黑" pitchFamily="34" charset="-122"/>
                <a:ea typeface="微软雅黑" pitchFamily="34" charset="-122"/>
              </a:rPr>
              <a:t>，</a:t>
            </a:r>
            <a:r>
              <a:rPr lang="zh-CN" altLang="en-US" sz="2800" kern="0" dirty="0" smtClean="0">
                <a:latin typeface="微软雅黑" pitchFamily="34" charset="-122"/>
                <a:ea typeface="微软雅黑" pitchFamily="34" charset="-122"/>
              </a:rPr>
              <a:t>以及</a:t>
            </a:r>
            <a:r>
              <a:rPr lang="zh-CN" altLang="en-US" sz="2800" kern="0" dirty="0">
                <a:latin typeface="微软雅黑" pitchFamily="34" charset="-122"/>
                <a:ea typeface="微软雅黑" pitchFamily="34" charset="-122"/>
              </a:rPr>
              <a:t>以从事货物生产或者提供应税劳务</a:t>
            </a:r>
            <a:r>
              <a:rPr lang="zh-CN" altLang="en-US" sz="2800" kern="0" dirty="0" smtClean="0">
                <a:latin typeface="微软雅黑" pitchFamily="34" charset="-122"/>
                <a:ea typeface="微软雅黑" pitchFamily="34" charset="-122"/>
              </a:rPr>
              <a:t>为</a:t>
            </a:r>
            <a:endParaRPr lang="en-US" altLang="zh-CN" sz="2800" kern="0" dirty="0" smtClean="0">
              <a:latin typeface="微软雅黑" pitchFamily="34" charset="-122"/>
              <a:ea typeface="微软雅黑" pitchFamily="34" charset="-122"/>
            </a:endParaRPr>
          </a:p>
          <a:p>
            <a:pPr marL="342900" indent="-342900" eaLnBrk="0" hangingPunct="0">
              <a:lnSpc>
                <a:spcPct val="80000"/>
              </a:lnSpc>
              <a:spcBef>
                <a:spcPct val="20000"/>
              </a:spcBef>
              <a:buClr>
                <a:schemeClr val="hlink"/>
              </a:buClr>
              <a:defRPr/>
            </a:pPr>
            <a:r>
              <a:rPr lang="zh-CN" altLang="en-US" sz="2800" kern="0" dirty="0" smtClean="0">
                <a:latin typeface="微软雅黑" pitchFamily="34" charset="-122"/>
                <a:ea typeface="微软雅黑" pitchFamily="34" charset="-122"/>
              </a:rPr>
              <a:t>主</a:t>
            </a:r>
            <a:r>
              <a:rPr lang="zh-CN" altLang="en-US" sz="2800" kern="0" dirty="0">
                <a:latin typeface="微软雅黑" pitchFamily="34" charset="-122"/>
                <a:ea typeface="微软雅黑" pitchFamily="34" charset="-122"/>
              </a:rPr>
              <a:t>，并兼营</a:t>
            </a:r>
            <a:r>
              <a:rPr lang="zh-CN" altLang="en-US" sz="2800" kern="0" dirty="0" smtClean="0">
                <a:latin typeface="微软雅黑" pitchFamily="34" charset="-122"/>
                <a:ea typeface="微软雅黑" pitchFamily="34" charset="-122"/>
              </a:rPr>
              <a:t>货物</a:t>
            </a:r>
            <a:r>
              <a:rPr lang="zh-CN" altLang="en-US" sz="2800" kern="0" dirty="0">
                <a:latin typeface="微软雅黑" pitchFamily="34" charset="-122"/>
                <a:ea typeface="微软雅黑" pitchFamily="34" charset="-122"/>
              </a:rPr>
              <a:t>批发或者零售的纳税人，年</a:t>
            </a:r>
            <a:r>
              <a:rPr lang="zh-CN" altLang="en-US" sz="2800" kern="0" dirty="0" smtClean="0">
                <a:latin typeface="微软雅黑" pitchFamily="34" charset="-122"/>
                <a:ea typeface="微软雅黑" pitchFamily="34" charset="-122"/>
              </a:rPr>
              <a:t>应</a:t>
            </a:r>
            <a:endParaRPr lang="en-US" altLang="zh-CN" sz="2800" kern="0" dirty="0" smtClean="0">
              <a:latin typeface="微软雅黑" pitchFamily="34" charset="-122"/>
              <a:ea typeface="微软雅黑" pitchFamily="34" charset="-122"/>
            </a:endParaRPr>
          </a:p>
          <a:p>
            <a:pPr marL="342900" indent="-342900" eaLnBrk="0" hangingPunct="0">
              <a:lnSpc>
                <a:spcPct val="80000"/>
              </a:lnSpc>
              <a:spcBef>
                <a:spcPct val="20000"/>
              </a:spcBef>
              <a:buClr>
                <a:schemeClr val="hlink"/>
              </a:buClr>
              <a:defRPr/>
            </a:pPr>
            <a:r>
              <a:rPr lang="zh-CN" altLang="en-US" sz="2800" kern="0" dirty="0" smtClean="0">
                <a:latin typeface="微软雅黑" pitchFamily="34" charset="-122"/>
                <a:ea typeface="微软雅黑" pitchFamily="34" charset="-122"/>
              </a:rPr>
              <a:t>征</a:t>
            </a:r>
            <a:r>
              <a:rPr lang="zh-CN" altLang="en-US" sz="2800" kern="0" dirty="0">
                <a:latin typeface="微软雅黑" pitchFamily="34" charset="-122"/>
                <a:ea typeface="微软雅黑" pitchFamily="34" charset="-122"/>
              </a:rPr>
              <a:t>增值税销售额（</a:t>
            </a:r>
            <a:r>
              <a:rPr lang="zh-CN" altLang="en-US" sz="2800" kern="0" dirty="0" smtClean="0">
                <a:latin typeface="微软雅黑" pitchFamily="34" charset="-122"/>
                <a:ea typeface="微软雅黑" pitchFamily="34" charset="-122"/>
              </a:rPr>
              <a:t>以下</a:t>
            </a:r>
            <a:r>
              <a:rPr lang="zh-CN" altLang="en-US" sz="2800" kern="0" dirty="0">
                <a:latin typeface="微软雅黑" pitchFamily="34" charset="-122"/>
                <a:ea typeface="微软雅黑" pitchFamily="34" charset="-122"/>
              </a:rPr>
              <a:t>简称应税销售额）在</a:t>
            </a:r>
            <a:r>
              <a:rPr lang="en-US" altLang="zh-CN" sz="2800" kern="0" dirty="0" smtClean="0">
                <a:latin typeface="微软雅黑" pitchFamily="34" charset="-122"/>
                <a:ea typeface="微软雅黑" pitchFamily="34" charset="-122"/>
              </a:rPr>
              <a:t>50</a:t>
            </a:r>
          </a:p>
          <a:p>
            <a:pPr marL="342900" indent="-342900" eaLnBrk="0" hangingPunct="0">
              <a:lnSpc>
                <a:spcPct val="80000"/>
              </a:lnSpc>
              <a:spcBef>
                <a:spcPct val="20000"/>
              </a:spcBef>
              <a:buClr>
                <a:schemeClr val="hlink"/>
              </a:buClr>
              <a:defRPr/>
            </a:pPr>
            <a:r>
              <a:rPr lang="zh-CN" altLang="en-US" sz="2800" kern="0" dirty="0" smtClean="0">
                <a:latin typeface="微软雅黑" pitchFamily="34" charset="-122"/>
                <a:ea typeface="微软雅黑" pitchFamily="34" charset="-122"/>
              </a:rPr>
              <a:t>万元</a:t>
            </a:r>
            <a:r>
              <a:rPr lang="zh-CN" altLang="en-US" sz="2800" kern="0" dirty="0">
                <a:latin typeface="微软雅黑" pitchFamily="34" charset="-122"/>
                <a:ea typeface="微软雅黑" pitchFamily="34" charset="-122"/>
              </a:rPr>
              <a:t>以下（含本数，下同</a:t>
            </a:r>
            <a:r>
              <a:rPr lang="zh-CN" altLang="en-US" sz="2800" kern="0" dirty="0" smtClean="0">
                <a:latin typeface="微软雅黑" pitchFamily="34" charset="-122"/>
                <a:ea typeface="微软雅黑" pitchFamily="34" charset="-122"/>
              </a:rPr>
              <a:t>）的</a:t>
            </a:r>
            <a:r>
              <a:rPr lang="zh-CN" altLang="en-US" sz="2800" kern="0" dirty="0">
                <a:latin typeface="微软雅黑" pitchFamily="34" charset="-122"/>
                <a:ea typeface="微软雅黑" pitchFamily="34" charset="-122"/>
              </a:rPr>
              <a:t>； </a:t>
            </a:r>
          </a:p>
        </p:txBody>
      </p:sp>
      <p:sp>
        <p:nvSpPr>
          <p:cNvPr id="7" name="矩形 6"/>
          <p:cNvSpPr/>
          <p:nvPr/>
        </p:nvSpPr>
        <p:spPr>
          <a:xfrm>
            <a:off x="1000139" y="2130420"/>
            <a:ext cx="5572125" cy="584200"/>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  增值税</a:t>
            </a:r>
            <a:endParaRPr lang="en-US" altLang="zh-CN" sz="3200" b="1" kern="0" dirty="0">
              <a:latin typeface="微软雅黑" pitchFamily="34" charset="-122"/>
              <a:ea typeface="微软雅黑" pitchFamily="34" charset="-122"/>
            </a:endParaRPr>
          </a:p>
        </p:txBody>
      </p:sp>
      <p:sp>
        <p:nvSpPr>
          <p:cNvPr id="8" name="TextBox 7"/>
          <p:cNvSpPr txBox="1"/>
          <p:nvPr/>
        </p:nvSpPr>
        <p:spPr>
          <a:xfrm>
            <a:off x="0" y="6488668"/>
            <a:ext cx="571472" cy="369332"/>
          </a:xfrm>
          <a:prstGeom prst="rect">
            <a:avLst/>
          </a:prstGeom>
          <a:noFill/>
        </p:spPr>
        <p:txBody>
          <a:bodyPr wrap="square" rtlCol="0">
            <a:spAutoFit/>
          </a:bodyPr>
          <a:lstStyle/>
          <a:p>
            <a:r>
              <a:rPr lang="en-US" altLang="zh-CN" dirty="0" smtClean="0"/>
              <a:t>52</a:t>
            </a:r>
            <a:endParaRPr lang="zh-CN" altLang="en-US" dirty="0"/>
          </a:p>
        </p:txBody>
      </p:sp>
      <p:grpSp>
        <p:nvGrpSpPr>
          <p:cNvPr id="9" name="组合 8"/>
          <p:cNvGrpSpPr/>
          <p:nvPr/>
        </p:nvGrpSpPr>
        <p:grpSpPr>
          <a:xfrm>
            <a:off x="1071538" y="895339"/>
            <a:ext cx="5136010" cy="962025"/>
            <a:chOff x="1646325" y="2895629"/>
            <a:chExt cx="5136010" cy="962025"/>
          </a:xfrm>
        </p:grpSpPr>
        <p:sp>
          <p:nvSpPr>
            <p:cNvPr id="10" name="圆角矩形 9"/>
            <p:cNvSpPr/>
            <p:nvPr/>
          </p:nvSpPr>
          <p:spPr>
            <a:xfrm>
              <a:off x="1646325" y="2895629"/>
              <a:ext cx="5136010" cy="962025"/>
            </a:xfrm>
            <a:prstGeom prst="roundRect">
              <a:avLst/>
            </a:prstGeom>
            <a:solidFill>
              <a:schemeClr val="accent4">
                <a:lumMod val="60000"/>
                <a:lumOff val="4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11" name="圆角矩形 4"/>
            <p:cNvSpPr/>
            <p:nvPr/>
          </p:nvSpPr>
          <p:spPr>
            <a:xfrm>
              <a:off x="1693287" y="2942591"/>
              <a:ext cx="504208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kumimoji="0" lang="zh-CN" alt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涉税实务</a:t>
              </a:r>
              <a:endParaRPr lang="zh-CN" altLang="en-US" sz="4000" kern="1200" dirty="0">
                <a:solidFill>
                  <a:schemeClr val="tx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spTree>
  </p:cSld>
  <p:clrMapOvr>
    <a:masterClrMapping/>
  </p:clrMapOvr>
  <p:transition>
    <p:random/>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8625" y="3117850"/>
            <a:ext cx="8429625" cy="774700"/>
          </a:xfrm>
          <a:prstGeom prst="rect">
            <a:avLst/>
          </a:prstGeom>
        </p:spPr>
        <p:txBody>
          <a:bodyPr>
            <a:spAutoFit/>
          </a:bodyPr>
          <a:lstStyle/>
          <a:p>
            <a:pPr marL="342900" indent="-342900" eaLnBrk="0" hangingPunct="0">
              <a:lnSpc>
                <a:spcPct val="80000"/>
              </a:lnSpc>
              <a:spcBef>
                <a:spcPct val="20000"/>
              </a:spcBef>
              <a:buClr>
                <a:schemeClr val="hlink"/>
              </a:buClr>
            </a:pPr>
            <a:r>
              <a:rPr lang="en-US" altLang="zh-CN" sz="2800">
                <a:latin typeface="微软雅黑" pitchFamily="34" charset="-122"/>
                <a:ea typeface="微软雅黑" pitchFamily="34" charset="-122"/>
              </a:rPr>
              <a:t>      2</a:t>
            </a:r>
            <a:r>
              <a:rPr lang="zh-CN" altLang="en-US" sz="2800">
                <a:latin typeface="微软雅黑" pitchFamily="34" charset="-122"/>
                <a:ea typeface="微软雅黑" pitchFamily="34" charset="-122"/>
              </a:rPr>
              <a:t>、以上规定以外 ，年应税销售额在</a:t>
            </a:r>
            <a:r>
              <a:rPr lang="en-US" altLang="zh-CN" sz="2800">
                <a:latin typeface="微软雅黑" pitchFamily="34" charset="-122"/>
                <a:ea typeface="微软雅黑" pitchFamily="34" charset="-122"/>
              </a:rPr>
              <a:t>80</a:t>
            </a:r>
            <a:r>
              <a:rPr lang="zh-CN" altLang="en-US" sz="2800">
                <a:latin typeface="微软雅黑" pitchFamily="34" charset="-122"/>
                <a:ea typeface="微软雅黑" pitchFamily="34" charset="-122"/>
              </a:rPr>
              <a:t>万元以下的一般纳税人实行扣除法 </a:t>
            </a:r>
            <a:endParaRPr lang="en-US" altLang="zh-CN" sz="2800">
              <a:latin typeface="微软雅黑" pitchFamily="34" charset="-122"/>
              <a:ea typeface="微软雅黑" pitchFamily="34" charset="-122"/>
            </a:endParaRPr>
          </a:p>
        </p:txBody>
      </p:sp>
      <p:sp>
        <p:nvSpPr>
          <p:cNvPr id="6" name="矩形 5"/>
          <p:cNvSpPr/>
          <p:nvPr/>
        </p:nvSpPr>
        <p:spPr>
          <a:xfrm>
            <a:off x="1000139" y="2071678"/>
            <a:ext cx="5572125" cy="584200"/>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  增值税</a:t>
            </a:r>
            <a:endParaRPr lang="en-US" altLang="zh-CN" sz="3200" b="1" kern="0" dirty="0">
              <a:latin typeface="微软雅黑" pitchFamily="34" charset="-122"/>
              <a:ea typeface="微软雅黑" pitchFamily="34" charset="-122"/>
            </a:endParaRPr>
          </a:p>
        </p:txBody>
      </p:sp>
      <p:sp>
        <p:nvSpPr>
          <p:cNvPr id="7" name="矩形 6"/>
          <p:cNvSpPr/>
          <p:nvPr/>
        </p:nvSpPr>
        <p:spPr>
          <a:xfrm>
            <a:off x="857224" y="5072074"/>
            <a:ext cx="8072437" cy="46166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zh-CN" altLang="en-US" sz="2400" dirty="0">
                <a:solidFill>
                  <a:srgbClr val="17347D"/>
                </a:solidFill>
                <a:latin typeface="微软雅黑" pitchFamily="34" charset="-122"/>
                <a:ea typeface="微软雅黑" pitchFamily="34" charset="-122"/>
              </a:rPr>
              <a:t>应纳税额</a:t>
            </a:r>
            <a:r>
              <a:rPr lang="en-US" altLang="zh-CN" sz="2400" dirty="0">
                <a:solidFill>
                  <a:srgbClr val="17347D"/>
                </a:solidFill>
                <a:latin typeface="微软雅黑" pitchFamily="34" charset="-122"/>
                <a:ea typeface="微软雅黑" pitchFamily="34" charset="-122"/>
              </a:rPr>
              <a:t>=</a:t>
            </a:r>
            <a:r>
              <a:rPr lang="zh-CN" altLang="en-US" sz="2400" dirty="0">
                <a:solidFill>
                  <a:srgbClr val="17347D"/>
                </a:solidFill>
                <a:latin typeface="微软雅黑" pitchFamily="34" charset="-122"/>
                <a:ea typeface="微软雅黑" pitchFamily="34" charset="-122"/>
              </a:rPr>
              <a:t>当期销项</a:t>
            </a:r>
            <a:r>
              <a:rPr lang="en-US" altLang="zh-CN" sz="2400" dirty="0">
                <a:solidFill>
                  <a:srgbClr val="17347D"/>
                </a:solidFill>
                <a:latin typeface="微软雅黑" pitchFamily="34" charset="-122"/>
                <a:ea typeface="微软雅黑" pitchFamily="34" charset="-122"/>
              </a:rPr>
              <a:t>-</a:t>
            </a:r>
            <a:r>
              <a:rPr lang="zh-CN" altLang="en-US" sz="2400" dirty="0">
                <a:solidFill>
                  <a:srgbClr val="17347D"/>
                </a:solidFill>
                <a:latin typeface="微软雅黑" pitchFamily="34" charset="-122"/>
                <a:ea typeface="微软雅黑" pitchFamily="34" charset="-122"/>
              </a:rPr>
              <a:t>当期进项</a:t>
            </a:r>
            <a:r>
              <a:rPr lang="en-US" altLang="zh-CN" sz="2400" dirty="0">
                <a:solidFill>
                  <a:srgbClr val="17347D"/>
                </a:solidFill>
                <a:latin typeface="微软雅黑" pitchFamily="34" charset="-122"/>
                <a:ea typeface="微软雅黑" pitchFamily="34" charset="-122"/>
              </a:rPr>
              <a:t>-</a:t>
            </a:r>
            <a:r>
              <a:rPr lang="zh-CN" altLang="en-US" sz="2400" dirty="0">
                <a:solidFill>
                  <a:srgbClr val="17347D"/>
                </a:solidFill>
                <a:latin typeface="微软雅黑" pitchFamily="34" charset="-122"/>
                <a:ea typeface="微软雅黑" pitchFamily="34" charset="-122"/>
              </a:rPr>
              <a:t>已交</a:t>
            </a:r>
            <a:r>
              <a:rPr lang="en-US" altLang="zh-CN" sz="2400" dirty="0">
                <a:solidFill>
                  <a:srgbClr val="17347D"/>
                </a:solidFill>
                <a:latin typeface="微软雅黑" pitchFamily="34" charset="-122"/>
                <a:ea typeface="微软雅黑" pitchFamily="34" charset="-122"/>
              </a:rPr>
              <a:t>+</a:t>
            </a:r>
            <a:r>
              <a:rPr lang="zh-CN" altLang="en-US" sz="2400" dirty="0">
                <a:solidFill>
                  <a:srgbClr val="17347D"/>
                </a:solidFill>
                <a:latin typeface="微软雅黑" pitchFamily="34" charset="-122"/>
                <a:ea typeface="微软雅黑" pitchFamily="34" charset="-122"/>
              </a:rPr>
              <a:t>进项税转出</a:t>
            </a:r>
            <a:r>
              <a:rPr lang="en-US" altLang="zh-CN" sz="2400" dirty="0">
                <a:solidFill>
                  <a:srgbClr val="17347D"/>
                </a:solidFill>
                <a:latin typeface="微软雅黑" pitchFamily="34" charset="-122"/>
                <a:ea typeface="微软雅黑" pitchFamily="34" charset="-122"/>
              </a:rPr>
              <a:t>-</a:t>
            </a:r>
            <a:r>
              <a:rPr lang="zh-CN" altLang="en-US" sz="2400" dirty="0">
                <a:solidFill>
                  <a:srgbClr val="17347D"/>
                </a:solidFill>
                <a:latin typeface="微软雅黑" pitchFamily="34" charset="-122"/>
                <a:ea typeface="微软雅黑" pitchFamily="34" charset="-122"/>
              </a:rPr>
              <a:t>上期留抵 </a:t>
            </a:r>
            <a:endParaRPr lang="zh-CN" altLang="en-US" sz="2400" dirty="0">
              <a:solidFill>
                <a:srgbClr val="17347D"/>
              </a:solidFill>
              <a:ea typeface="宋体" pitchFamily="2" charset="-122"/>
            </a:endParaRPr>
          </a:p>
        </p:txBody>
      </p:sp>
      <p:sp>
        <p:nvSpPr>
          <p:cNvPr id="8" name="TextBox 7"/>
          <p:cNvSpPr txBox="1"/>
          <p:nvPr/>
        </p:nvSpPr>
        <p:spPr>
          <a:xfrm>
            <a:off x="0" y="6488668"/>
            <a:ext cx="571472" cy="369332"/>
          </a:xfrm>
          <a:prstGeom prst="rect">
            <a:avLst/>
          </a:prstGeom>
          <a:noFill/>
        </p:spPr>
        <p:txBody>
          <a:bodyPr wrap="square" rtlCol="0">
            <a:spAutoFit/>
          </a:bodyPr>
          <a:lstStyle/>
          <a:p>
            <a:r>
              <a:rPr lang="en-US" altLang="zh-CN" dirty="0" smtClean="0"/>
              <a:t>53</a:t>
            </a:r>
            <a:endParaRPr lang="zh-CN" altLang="en-US" dirty="0"/>
          </a:p>
        </p:txBody>
      </p:sp>
      <p:grpSp>
        <p:nvGrpSpPr>
          <p:cNvPr id="9" name="组合 8"/>
          <p:cNvGrpSpPr/>
          <p:nvPr/>
        </p:nvGrpSpPr>
        <p:grpSpPr>
          <a:xfrm>
            <a:off x="1071538" y="895339"/>
            <a:ext cx="5136010" cy="962025"/>
            <a:chOff x="1646325" y="2895629"/>
            <a:chExt cx="5136010" cy="962025"/>
          </a:xfrm>
        </p:grpSpPr>
        <p:sp>
          <p:nvSpPr>
            <p:cNvPr id="10" name="圆角矩形 9"/>
            <p:cNvSpPr/>
            <p:nvPr/>
          </p:nvSpPr>
          <p:spPr>
            <a:xfrm>
              <a:off x="1646325" y="2895629"/>
              <a:ext cx="5136010" cy="962025"/>
            </a:xfrm>
            <a:prstGeom prst="roundRect">
              <a:avLst/>
            </a:prstGeom>
            <a:solidFill>
              <a:schemeClr val="accent4">
                <a:lumMod val="60000"/>
                <a:lumOff val="4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11" name="圆角矩形 4"/>
            <p:cNvSpPr/>
            <p:nvPr/>
          </p:nvSpPr>
          <p:spPr>
            <a:xfrm>
              <a:off x="1693287" y="2942591"/>
              <a:ext cx="504208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kumimoji="0" lang="zh-CN" alt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涉税实务</a:t>
              </a:r>
              <a:endParaRPr lang="zh-CN" altLang="en-US" sz="4000" kern="1200" dirty="0">
                <a:solidFill>
                  <a:schemeClr val="tx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spTree>
  </p:cSld>
  <p:clrMapOvr>
    <a:masterClrMapping/>
  </p:clrMapOvr>
  <p:transition>
    <p:rand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271622" y="2786058"/>
            <a:ext cx="6443650" cy="785818"/>
          </a:xfrm>
          <a:prstGeom prst="rect">
            <a:avLst/>
          </a:prstGeom>
        </p:spPr>
        <p:txBody>
          <a:bodyPr/>
          <a:lstStyle/>
          <a:p>
            <a:pPr marL="342900" indent="-342900" eaLnBrk="0" hangingPunct="0">
              <a:lnSpc>
                <a:spcPct val="80000"/>
              </a:lnSpc>
              <a:spcBef>
                <a:spcPct val="20000"/>
              </a:spcBef>
              <a:buClr>
                <a:schemeClr val="hlink"/>
              </a:buClr>
              <a:defRPr/>
            </a:pPr>
            <a:r>
              <a:rPr lang="en-US" altLang="zh-CN" sz="2800" kern="0" dirty="0">
                <a:latin typeface="微软雅黑" pitchFamily="34" charset="-122"/>
                <a:ea typeface="微软雅黑" pitchFamily="34" charset="-122"/>
              </a:rPr>
              <a:t>3</a:t>
            </a:r>
            <a:r>
              <a:rPr lang="zh-CN" altLang="en-US" sz="2800" kern="0" dirty="0">
                <a:latin typeface="微软雅黑" pitchFamily="34" charset="-122"/>
                <a:ea typeface="微软雅黑" pitchFamily="34" charset="-122"/>
              </a:rPr>
              <a:t>、单位或者个体工商户的下列行为，视同销售货物： </a:t>
            </a:r>
          </a:p>
          <a:p>
            <a:pPr marL="342900" indent="-342900" eaLnBrk="0" hangingPunct="0">
              <a:lnSpc>
                <a:spcPct val="80000"/>
              </a:lnSpc>
              <a:spcBef>
                <a:spcPct val="20000"/>
              </a:spcBef>
              <a:buClr>
                <a:schemeClr val="hlink"/>
              </a:buClr>
              <a:defRPr/>
            </a:pPr>
            <a:r>
              <a:rPr lang="zh-CN" altLang="en-US" sz="2800" kern="0" dirty="0">
                <a:latin typeface="微软雅黑" pitchFamily="34" charset="-122"/>
                <a:ea typeface="微软雅黑" pitchFamily="34" charset="-122"/>
              </a:rPr>
              <a:t>　　</a:t>
            </a:r>
          </a:p>
        </p:txBody>
      </p:sp>
      <p:sp>
        <p:nvSpPr>
          <p:cNvPr id="3" name="矩形 2"/>
          <p:cNvSpPr/>
          <p:nvPr/>
        </p:nvSpPr>
        <p:spPr>
          <a:xfrm>
            <a:off x="928692" y="3804711"/>
            <a:ext cx="8001026" cy="2696123"/>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342900" indent="-342900" eaLnBrk="0" hangingPunct="0">
              <a:lnSpc>
                <a:spcPct val="80000"/>
              </a:lnSpc>
              <a:spcBef>
                <a:spcPct val="20000"/>
              </a:spcBef>
              <a:buClr>
                <a:schemeClr val="hlink"/>
              </a:buClr>
              <a:defRPr/>
            </a:pPr>
            <a:r>
              <a:rPr lang="zh-CN" altLang="en-US" kern="0" dirty="0">
                <a:latin typeface="微软雅黑" pitchFamily="34" charset="-122"/>
                <a:ea typeface="微软雅黑" pitchFamily="34" charset="-122"/>
              </a:rPr>
              <a:t>（一）将货物交付其他单位或者个人代销； </a:t>
            </a:r>
          </a:p>
          <a:p>
            <a:pPr marL="342900" indent="-342900" eaLnBrk="0" hangingPunct="0">
              <a:lnSpc>
                <a:spcPct val="80000"/>
              </a:lnSpc>
              <a:spcBef>
                <a:spcPct val="20000"/>
              </a:spcBef>
              <a:buClr>
                <a:schemeClr val="hlink"/>
              </a:buClr>
              <a:defRPr/>
            </a:pPr>
            <a:r>
              <a:rPr lang="zh-CN" altLang="en-US" kern="0" dirty="0">
                <a:latin typeface="微软雅黑" pitchFamily="34" charset="-122"/>
                <a:ea typeface="微软雅黑" pitchFamily="34" charset="-122"/>
              </a:rPr>
              <a:t>（二）销售代销货物； </a:t>
            </a:r>
          </a:p>
          <a:p>
            <a:pPr marL="342900" indent="-342900" eaLnBrk="0" hangingPunct="0">
              <a:lnSpc>
                <a:spcPct val="80000"/>
              </a:lnSpc>
              <a:spcBef>
                <a:spcPct val="20000"/>
              </a:spcBef>
              <a:buClr>
                <a:schemeClr val="hlink"/>
              </a:buClr>
              <a:defRPr/>
            </a:pPr>
            <a:r>
              <a:rPr lang="zh-CN" altLang="en-US" kern="0" dirty="0">
                <a:latin typeface="微软雅黑" pitchFamily="34" charset="-122"/>
                <a:ea typeface="微软雅黑" pitchFamily="34" charset="-122"/>
              </a:rPr>
              <a:t>（三）设有两个以上机构并实行统一核算的纳税人，将货物从一个机构移送其他机构用于销售，但相关机构设在同 一县（市）的除外； </a:t>
            </a:r>
          </a:p>
          <a:p>
            <a:pPr marL="342900" indent="-342900" eaLnBrk="0" hangingPunct="0">
              <a:lnSpc>
                <a:spcPct val="80000"/>
              </a:lnSpc>
              <a:spcBef>
                <a:spcPct val="20000"/>
              </a:spcBef>
              <a:buClr>
                <a:schemeClr val="hlink"/>
              </a:buClr>
              <a:defRPr/>
            </a:pPr>
            <a:r>
              <a:rPr lang="zh-CN" altLang="en-US" kern="0" dirty="0">
                <a:latin typeface="微软雅黑" pitchFamily="34" charset="-122"/>
                <a:ea typeface="微软雅黑" pitchFamily="34" charset="-122"/>
              </a:rPr>
              <a:t>（四）将自产或者委托加工的货物用于非增值税应税项目； </a:t>
            </a:r>
          </a:p>
          <a:p>
            <a:pPr marL="342900" indent="-342900" eaLnBrk="0" hangingPunct="0">
              <a:lnSpc>
                <a:spcPct val="80000"/>
              </a:lnSpc>
              <a:spcBef>
                <a:spcPct val="20000"/>
              </a:spcBef>
              <a:buClr>
                <a:schemeClr val="hlink"/>
              </a:buClr>
              <a:defRPr/>
            </a:pPr>
            <a:r>
              <a:rPr lang="zh-CN" altLang="en-US" kern="0" dirty="0">
                <a:latin typeface="微软雅黑" pitchFamily="34" charset="-122"/>
                <a:ea typeface="微软雅黑" pitchFamily="34" charset="-122"/>
              </a:rPr>
              <a:t>（五）将自产、委托加工的货物用于集体福利或者个人消费 </a:t>
            </a:r>
          </a:p>
          <a:p>
            <a:pPr marL="342900" indent="-342900" eaLnBrk="0" hangingPunct="0">
              <a:lnSpc>
                <a:spcPct val="80000"/>
              </a:lnSpc>
              <a:spcBef>
                <a:spcPct val="20000"/>
              </a:spcBef>
              <a:buClr>
                <a:schemeClr val="hlink"/>
              </a:buClr>
              <a:defRPr/>
            </a:pPr>
            <a:r>
              <a:rPr lang="zh-CN" altLang="en-US" kern="0" dirty="0">
                <a:latin typeface="微软雅黑" pitchFamily="34" charset="-122"/>
                <a:ea typeface="微软雅黑" pitchFamily="34" charset="-122"/>
              </a:rPr>
              <a:t>（六）将自产、委托加工或者购进的货物作为投资，提供给其他单位或者个体工商户</a:t>
            </a:r>
          </a:p>
          <a:p>
            <a:pPr marL="342900" indent="-342900" eaLnBrk="0" hangingPunct="0">
              <a:lnSpc>
                <a:spcPct val="80000"/>
              </a:lnSpc>
              <a:spcBef>
                <a:spcPct val="20000"/>
              </a:spcBef>
              <a:buClr>
                <a:schemeClr val="hlink"/>
              </a:buClr>
              <a:defRPr/>
            </a:pPr>
            <a:r>
              <a:rPr lang="zh-CN" altLang="en-US" kern="0" dirty="0">
                <a:latin typeface="微软雅黑" pitchFamily="34" charset="-122"/>
                <a:ea typeface="微软雅黑" pitchFamily="34" charset="-122"/>
              </a:rPr>
              <a:t>（七）将自产、委托加工或者购进的货物分配给股东或者投资者； </a:t>
            </a:r>
          </a:p>
          <a:p>
            <a:pPr marL="342900" indent="-342900" eaLnBrk="0" hangingPunct="0">
              <a:lnSpc>
                <a:spcPct val="80000"/>
              </a:lnSpc>
              <a:spcBef>
                <a:spcPct val="20000"/>
              </a:spcBef>
              <a:buClr>
                <a:schemeClr val="hlink"/>
              </a:buClr>
              <a:defRPr/>
            </a:pPr>
            <a:r>
              <a:rPr lang="zh-CN" altLang="en-US" kern="0" dirty="0">
                <a:latin typeface="微软雅黑" pitchFamily="34" charset="-122"/>
                <a:ea typeface="微软雅黑" pitchFamily="34" charset="-122"/>
              </a:rPr>
              <a:t>（八）将自产、委托加工或者购进的货物无偿赠送其他单位或者个人。</a:t>
            </a:r>
          </a:p>
        </p:txBody>
      </p:sp>
      <p:sp>
        <p:nvSpPr>
          <p:cNvPr id="7" name="矩形 6"/>
          <p:cNvSpPr/>
          <p:nvPr/>
        </p:nvSpPr>
        <p:spPr>
          <a:xfrm>
            <a:off x="1000139" y="2071678"/>
            <a:ext cx="5572125" cy="584200"/>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  增值税</a:t>
            </a:r>
            <a:endParaRPr lang="en-US" altLang="zh-CN" sz="3200" b="1" kern="0" dirty="0">
              <a:latin typeface="微软雅黑" pitchFamily="34" charset="-122"/>
              <a:ea typeface="微软雅黑" pitchFamily="34" charset="-122"/>
            </a:endParaRPr>
          </a:p>
        </p:txBody>
      </p:sp>
      <p:sp>
        <p:nvSpPr>
          <p:cNvPr id="8" name="TextBox 7"/>
          <p:cNvSpPr txBox="1"/>
          <p:nvPr/>
        </p:nvSpPr>
        <p:spPr>
          <a:xfrm>
            <a:off x="0" y="6488668"/>
            <a:ext cx="571472" cy="369332"/>
          </a:xfrm>
          <a:prstGeom prst="rect">
            <a:avLst/>
          </a:prstGeom>
          <a:noFill/>
        </p:spPr>
        <p:txBody>
          <a:bodyPr wrap="square" rtlCol="0">
            <a:spAutoFit/>
          </a:bodyPr>
          <a:lstStyle/>
          <a:p>
            <a:r>
              <a:rPr lang="en-US" altLang="zh-CN" dirty="0" smtClean="0"/>
              <a:t>54</a:t>
            </a:r>
            <a:endParaRPr lang="zh-CN" altLang="en-US" dirty="0"/>
          </a:p>
        </p:txBody>
      </p:sp>
      <p:grpSp>
        <p:nvGrpSpPr>
          <p:cNvPr id="9" name="组合 8"/>
          <p:cNvGrpSpPr/>
          <p:nvPr/>
        </p:nvGrpSpPr>
        <p:grpSpPr>
          <a:xfrm>
            <a:off x="1071538" y="895339"/>
            <a:ext cx="5136010" cy="962025"/>
            <a:chOff x="1646325" y="2895629"/>
            <a:chExt cx="5136010" cy="962025"/>
          </a:xfrm>
        </p:grpSpPr>
        <p:sp>
          <p:nvSpPr>
            <p:cNvPr id="10" name="圆角矩形 9"/>
            <p:cNvSpPr/>
            <p:nvPr/>
          </p:nvSpPr>
          <p:spPr>
            <a:xfrm>
              <a:off x="1646325" y="2895629"/>
              <a:ext cx="5136010" cy="962025"/>
            </a:xfrm>
            <a:prstGeom prst="roundRect">
              <a:avLst/>
            </a:prstGeom>
            <a:solidFill>
              <a:schemeClr val="accent4">
                <a:lumMod val="60000"/>
                <a:lumOff val="4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11" name="圆角矩形 4"/>
            <p:cNvSpPr/>
            <p:nvPr/>
          </p:nvSpPr>
          <p:spPr>
            <a:xfrm>
              <a:off x="1693287" y="2942591"/>
              <a:ext cx="504208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kumimoji="0" lang="zh-CN" alt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涉税实务</a:t>
              </a:r>
              <a:endParaRPr lang="zh-CN" altLang="en-US" sz="4000" kern="1200" dirty="0">
                <a:solidFill>
                  <a:schemeClr val="tx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spTree>
  </p:cSld>
  <p:clrMapOvr>
    <a:masterClrMapping/>
  </p:clrMapOvr>
  <p:transition>
    <p:rand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965205" y="3671905"/>
            <a:ext cx="7750199" cy="2257425"/>
          </a:xfrm>
          <a:prstGeom prst="rect">
            <a:avLst/>
          </a:prstGeom>
        </p:spPr>
        <p:style>
          <a:lnRef idx="1">
            <a:schemeClr val="accent2"/>
          </a:lnRef>
          <a:fillRef idx="2">
            <a:schemeClr val="accent2"/>
          </a:fillRef>
          <a:effectRef idx="1">
            <a:schemeClr val="accent2"/>
          </a:effectRef>
          <a:fontRef idx="minor">
            <a:schemeClr val="dk1"/>
          </a:fontRef>
        </p:style>
        <p:txBody>
          <a:bodyPr/>
          <a:lstStyle/>
          <a:p>
            <a:pPr marL="342900" indent="-342900" eaLnBrk="0" hangingPunct="0">
              <a:lnSpc>
                <a:spcPct val="90000"/>
              </a:lnSpc>
              <a:spcBef>
                <a:spcPct val="20000"/>
              </a:spcBef>
              <a:buClr>
                <a:schemeClr val="hlink"/>
              </a:buClr>
            </a:pPr>
            <a:r>
              <a:rPr lang="zh-CN" altLang="en-US" dirty="0">
                <a:solidFill>
                  <a:schemeClr val="tx1"/>
                </a:solidFill>
                <a:latin typeface="微软雅黑" pitchFamily="34" charset="-122"/>
                <a:ea typeface="微软雅黑" pitchFamily="34" charset="-122"/>
              </a:rPr>
              <a:t>    （一）用于非增值税应税项目、免征增值税项目、集体福利或者个人</a:t>
            </a:r>
            <a:r>
              <a:rPr lang="zh-CN" altLang="en-US" dirty="0">
                <a:solidFill>
                  <a:schemeClr val="tx1"/>
                </a:solidFill>
                <a:latin typeface="微软雅黑" pitchFamily="34" charset="-122"/>
                <a:ea typeface="微软雅黑" pitchFamily="34" charset="-122"/>
                <a:hlinkClick r:id="rId2"/>
              </a:rPr>
              <a:t>消费</a:t>
            </a:r>
            <a:r>
              <a:rPr lang="zh-CN" altLang="en-US" dirty="0">
                <a:solidFill>
                  <a:schemeClr val="tx1"/>
                </a:solidFill>
                <a:latin typeface="微软雅黑" pitchFamily="34" charset="-122"/>
                <a:ea typeface="微软雅黑" pitchFamily="34" charset="-122"/>
              </a:rPr>
              <a:t>的</a:t>
            </a:r>
            <a:r>
              <a:rPr lang="zh-CN" altLang="en-US" dirty="0" smtClean="0">
                <a:solidFill>
                  <a:schemeClr val="tx1"/>
                </a:solidFill>
                <a:latin typeface="微软雅黑" pitchFamily="34" charset="-122"/>
                <a:ea typeface="微软雅黑" pitchFamily="34" charset="-122"/>
              </a:rPr>
              <a:t>购进货物</a:t>
            </a:r>
            <a:r>
              <a:rPr lang="zh-CN" altLang="en-US" dirty="0">
                <a:solidFill>
                  <a:schemeClr val="tx1"/>
                </a:solidFill>
                <a:latin typeface="微软雅黑" pitchFamily="34" charset="-122"/>
                <a:ea typeface="微软雅黑" pitchFamily="34" charset="-122"/>
              </a:rPr>
              <a:t>或者应税劳务； </a:t>
            </a:r>
          </a:p>
          <a:p>
            <a:pPr marL="342900" indent="-342900" eaLnBrk="0" hangingPunct="0">
              <a:lnSpc>
                <a:spcPct val="90000"/>
              </a:lnSpc>
              <a:spcBef>
                <a:spcPct val="20000"/>
              </a:spcBef>
              <a:buClr>
                <a:schemeClr val="hlink"/>
              </a:buClr>
            </a:pPr>
            <a:r>
              <a:rPr lang="zh-CN" altLang="en-US" dirty="0">
                <a:solidFill>
                  <a:schemeClr val="tx1"/>
                </a:solidFill>
                <a:latin typeface="微软雅黑" pitchFamily="34" charset="-122"/>
                <a:ea typeface="微软雅黑" pitchFamily="34" charset="-122"/>
              </a:rPr>
              <a:t>    （二）非正常损失的购进货物及相关的应税劳务； </a:t>
            </a:r>
          </a:p>
          <a:p>
            <a:pPr marL="342900" indent="-342900" eaLnBrk="0" hangingPunct="0">
              <a:lnSpc>
                <a:spcPct val="90000"/>
              </a:lnSpc>
              <a:spcBef>
                <a:spcPct val="20000"/>
              </a:spcBef>
              <a:buClr>
                <a:schemeClr val="hlink"/>
              </a:buClr>
            </a:pPr>
            <a:r>
              <a:rPr lang="zh-CN" altLang="en-US" dirty="0">
                <a:solidFill>
                  <a:schemeClr val="tx1"/>
                </a:solidFill>
                <a:latin typeface="微软雅黑" pitchFamily="34" charset="-122"/>
                <a:ea typeface="微软雅黑" pitchFamily="34" charset="-122"/>
              </a:rPr>
              <a:t>    （三）非正常损失的在产品、产成品所耗用的购进货物或者应税劳务； </a:t>
            </a:r>
          </a:p>
          <a:p>
            <a:pPr marL="342900" indent="-342900" eaLnBrk="0" hangingPunct="0">
              <a:lnSpc>
                <a:spcPct val="90000"/>
              </a:lnSpc>
              <a:spcBef>
                <a:spcPct val="20000"/>
              </a:spcBef>
              <a:buClr>
                <a:schemeClr val="hlink"/>
              </a:buClr>
            </a:pPr>
            <a:r>
              <a:rPr lang="zh-CN" altLang="en-US" dirty="0">
                <a:solidFill>
                  <a:schemeClr val="tx1"/>
                </a:solidFill>
                <a:latin typeface="微软雅黑" pitchFamily="34" charset="-122"/>
                <a:ea typeface="微软雅黑" pitchFamily="34" charset="-122"/>
              </a:rPr>
              <a:t>    （四）国务院财政、税务主管部门规定的纳税人自用消费品； </a:t>
            </a:r>
          </a:p>
          <a:p>
            <a:pPr marL="342900" indent="-342900" eaLnBrk="0" hangingPunct="0">
              <a:lnSpc>
                <a:spcPct val="90000"/>
              </a:lnSpc>
              <a:spcBef>
                <a:spcPct val="20000"/>
              </a:spcBef>
              <a:buClr>
                <a:schemeClr val="hlink"/>
              </a:buClr>
            </a:pPr>
            <a:r>
              <a:rPr lang="zh-CN" altLang="en-US" dirty="0">
                <a:solidFill>
                  <a:schemeClr val="tx1"/>
                </a:solidFill>
                <a:latin typeface="微软雅黑" pitchFamily="34" charset="-122"/>
                <a:ea typeface="微软雅黑" pitchFamily="34" charset="-122"/>
              </a:rPr>
              <a:t>    （五）本条第（一）项至第（四）项规定的货物的运输费用和销售免税货物的运输费用。</a:t>
            </a:r>
          </a:p>
        </p:txBody>
      </p:sp>
      <p:sp>
        <p:nvSpPr>
          <p:cNvPr id="6" name="矩形 5"/>
          <p:cNvSpPr/>
          <p:nvPr/>
        </p:nvSpPr>
        <p:spPr>
          <a:xfrm>
            <a:off x="1000139" y="2130420"/>
            <a:ext cx="5572125" cy="584200"/>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  增值税</a:t>
            </a:r>
            <a:endParaRPr lang="en-US" altLang="zh-CN" sz="3200" b="1" kern="0" dirty="0">
              <a:latin typeface="微软雅黑" pitchFamily="34" charset="-122"/>
              <a:ea typeface="微软雅黑" pitchFamily="34" charset="-122"/>
            </a:endParaRPr>
          </a:p>
        </p:txBody>
      </p:sp>
      <p:sp>
        <p:nvSpPr>
          <p:cNvPr id="7" name="矩形 6"/>
          <p:cNvSpPr/>
          <p:nvPr/>
        </p:nvSpPr>
        <p:spPr>
          <a:xfrm>
            <a:off x="1285903" y="2857496"/>
            <a:ext cx="7358063" cy="479425"/>
          </a:xfrm>
          <a:prstGeom prst="rect">
            <a:avLst/>
          </a:prstGeom>
        </p:spPr>
        <p:txBody>
          <a:bodyPr>
            <a:spAutoFit/>
          </a:bodyPr>
          <a:lstStyle/>
          <a:p>
            <a:pPr marL="342900" indent="-342900" eaLnBrk="0" hangingPunct="0">
              <a:lnSpc>
                <a:spcPct val="90000"/>
              </a:lnSpc>
              <a:spcBef>
                <a:spcPct val="20000"/>
              </a:spcBef>
              <a:buClr>
                <a:schemeClr val="hlink"/>
              </a:buClr>
              <a:defRPr/>
            </a:pPr>
            <a:r>
              <a:rPr lang="zh-CN" altLang="en-US" sz="2800" kern="0" dirty="0">
                <a:latin typeface="微软雅黑" pitchFamily="34" charset="-122"/>
                <a:ea typeface="微软雅黑" pitchFamily="34" charset="-122"/>
              </a:rPr>
              <a:t>下列项目的进项税额不得从销项税额中抵扣： </a:t>
            </a:r>
          </a:p>
        </p:txBody>
      </p:sp>
      <p:sp>
        <p:nvSpPr>
          <p:cNvPr id="8" name="TextBox 7"/>
          <p:cNvSpPr txBox="1"/>
          <p:nvPr/>
        </p:nvSpPr>
        <p:spPr>
          <a:xfrm>
            <a:off x="0" y="6488668"/>
            <a:ext cx="571472" cy="369332"/>
          </a:xfrm>
          <a:prstGeom prst="rect">
            <a:avLst/>
          </a:prstGeom>
          <a:noFill/>
        </p:spPr>
        <p:txBody>
          <a:bodyPr wrap="square" rtlCol="0">
            <a:spAutoFit/>
          </a:bodyPr>
          <a:lstStyle/>
          <a:p>
            <a:r>
              <a:rPr lang="en-US" altLang="zh-CN" dirty="0" smtClean="0"/>
              <a:t>55</a:t>
            </a:r>
            <a:endParaRPr lang="zh-CN" altLang="en-US" dirty="0"/>
          </a:p>
        </p:txBody>
      </p:sp>
      <p:grpSp>
        <p:nvGrpSpPr>
          <p:cNvPr id="9" name="组合 8"/>
          <p:cNvGrpSpPr/>
          <p:nvPr/>
        </p:nvGrpSpPr>
        <p:grpSpPr>
          <a:xfrm>
            <a:off x="1071538" y="895339"/>
            <a:ext cx="5136010" cy="962025"/>
            <a:chOff x="1646325" y="2895629"/>
            <a:chExt cx="5136010" cy="962025"/>
          </a:xfrm>
        </p:grpSpPr>
        <p:sp>
          <p:nvSpPr>
            <p:cNvPr id="10" name="圆角矩形 9"/>
            <p:cNvSpPr/>
            <p:nvPr/>
          </p:nvSpPr>
          <p:spPr>
            <a:xfrm>
              <a:off x="1646325" y="2895629"/>
              <a:ext cx="5136010" cy="962025"/>
            </a:xfrm>
            <a:prstGeom prst="roundRect">
              <a:avLst/>
            </a:prstGeom>
            <a:solidFill>
              <a:schemeClr val="accent4">
                <a:lumMod val="60000"/>
                <a:lumOff val="4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11" name="圆角矩形 4"/>
            <p:cNvSpPr/>
            <p:nvPr/>
          </p:nvSpPr>
          <p:spPr>
            <a:xfrm>
              <a:off x="1693287" y="2942591"/>
              <a:ext cx="504208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kumimoji="0" lang="zh-CN" alt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涉税实务</a:t>
              </a:r>
              <a:endParaRPr lang="zh-CN" altLang="en-US" sz="4000" kern="1200" dirty="0">
                <a:solidFill>
                  <a:schemeClr val="tx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spTree>
  </p:cSld>
  <p:clrMapOvr>
    <a:masterClrMapping/>
  </p:clrMapOvr>
  <p:transition>
    <p:rand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143034" y="3000388"/>
            <a:ext cx="7643808" cy="2500314"/>
          </a:xfrm>
          <a:prstGeom prst="rect">
            <a:avLst/>
          </a:prstGeom>
        </p:spPr>
        <p:txBody>
          <a:bodyPr/>
          <a:lstStyle/>
          <a:p>
            <a:pPr marL="342900" indent="-342900" eaLnBrk="0" hangingPunct="0">
              <a:spcBef>
                <a:spcPct val="20000"/>
              </a:spcBef>
              <a:buClr>
                <a:schemeClr val="hlink"/>
              </a:buClr>
              <a:defRPr/>
            </a:pPr>
            <a:r>
              <a:rPr lang="zh-CN" altLang="en-US" sz="2800" kern="0" dirty="0">
                <a:latin typeface="微软雅黑" pitchFamily="34" charset="-122"/>
                <a:ea typeface="微软雅黑" pitchFamily="34" charset="-122"/>
              </a:rPr>
              <a:t>     </a:t>
            </a:r>
            <a:r>
              <a:rPr lang="zh-CN" altLang="en-US" sz="2800" kern="0" dirty="0" smtClean="0">
                <a:latin typeface="微软雅黑" pitchFamily="34" charset="-122"/>
                <a:ea typeface="微软雅黑" pitchFamily="34" charset="-122"/>
              </a:rPr>
              <a:t>购进</a:t>
            </a:r>
            <a:r>
              <a:rPr lang="zh-CN" altLang="en-US" sz="2800" kern="0" dirty="0">
                <a:latin typeface="微软雅黑" pitchFamily="34" charset="-122"/>
                <a:ea typeface="微软雅黑" pitchFamily="34" charset="-122"/>
              </a:rPr>
              <a:t>农产品，除取得增值税专用发票</a:t>
            </a:r>
            <a:r>
              <a:rPr lang="zh-CN" altLang="en-US" sz="2800" kern="0" dirty="0" smtClean="0">
                <a:latin typeface="微软雅黑" pitchFamily="34" charset="-122"/>
                <a:ea typeface="微软雅黑" pitchFamily="34" charset="-122"/>
              </a:rPr>
              <a:t>或者</a:t>
            </a:r>
            <a:endParaRPr lang="en-US" altLang="zh-CN" sz="2800" kern="0" dirty="0" smtClean="0">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800" kern="0" dirty="0" smtClean="0">
                <a:latin typeface="微软雅黑" pitchFamily="34" charset="-122"/>
                <a:ea typeface="微软雅黑" pitchFamily="34" charset="-122"/>
              </a:rPr>
              <a:t>海关</a:t>
            </a:r>
            <a:r>
              <a:rPr lang="zh-CN" altLang="en-US" sz="2800" kern="0" dirty="0">
                <a:latin typeface="微软雅黑" pitchFamily="34" charset="-122"/>
                <a:ea typeface="微软雅黑" pitchFamily="34" charset="-122"/>
              </a:rPr>
              <a:t>进口增值税专用缴款书外，按照农产品</a:t>
            </a:r>
            <a:r>
              <a:rPr lang="zh-CN" altLang="en-US" sz="2800" kern="0" dirty="0" smtClean="0">
                <a:latin typeface="微软雅黑" pitchFamily="34" charset="-122"/>
                <a:ea typeface="微软雅黑" pitchFamily="34" charset="-122"/>
              </a:rPr>
              <a:t>收</a:t>
            </a:r>
            <a:endParaRPr lang="en-US" altLang="zh-CN" sz="2800" kern="0" dirty="0" smtClean="0">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800" kern="0" dirty="0" smtClean="0">
                <a:latin typeface="微软雅黑" pitchFamily="34" charset="-122"/>
                <a:ea typeface="微软雅黑" pitchFamily="34" charset="-122"/>
              </a:rPr>
              <a:t>购发票或者</a:t>
            </a:r>
            <a:r>
              <a:rPr lang="zh-CN" altLang="en-US" sz="2800" kern="0" dirty="0">
                <a:latin typeface="微软雅黑" pitchFamily="34" charset="-122"/>
                <a:ea typeface="微软雅黑" pitchFamily="34" charset="-122"/>
              </a:rPr>
              <a:t>销售发票上注明的农产品买价</a:t>
            </a:r>
            <a:r>
              <a:rPr lang="zh-CN" altLang="en-US" sz="2800" kern="0" dirty="0" smtClean="0">
                <a:latin typeface="微软雅黑" pitchFamily="34" charset="-122"/>
                <a:ea typeface="微软雅黑" pitchFamily="34" charset="-122"/>
              </a:rPr>
              <a:t>和</a:t>
            </a:r>
            <a:endParaRPr lang="en-US" altLang="zh-CN" sz="2800" kern="0" dirty="0" smtClean="0">
              <a:latin typeface="微软雅黑" pitchFamily="34" charset="-122"/>
              <a:ea typeface="微软雅黑" pitchFamily="34" charset="-122"/>
            </a:endParaRPr>
          </a:p>
          <a:p>
            <a:pPr marL="342900" indent="-342900" eaLnBrk="0" hangingPunct="0">
              <a:spcBef>
                <a:spcPct val="20000"/>
              </a:spcBef>
              <a:buClr>
                <a:schemeClr val="hlink"/>
              </a:buClr>
              <a:defRPr/>
            </a:pPr>
            <a:r>
              <a:rPr lang="en-US" altLang="zh-CN" sz="2800" kern="0" dirty="0" smtClean="0">
                <a:latin typeface="微软雅黑" pitchFamily="34" charset="-122"/>
                <a:ea typeface="微软雅黑" pitchFamily="34" charset="-122"/>
              </a:rPr>
              <a:t>13</a:t>
            </a:r>
            <a:r>
              <a:rPr lang="en-US" altLang="zh-CN" sz="2800" kern="0" dirty="0">
                <a:latin typeface="微软雅黑" pitchFamily="34" charset="-122"/>
                <a:ea typeface="微软雅黑" pitchFamily="34" charset="-122"/>
              </a:rPr>
              <a:t>%</a:t>
            </a:r>
            <a:r>
              <a:rPr lang="zh-CN" altLang="en-US" sz="2800" kern="0" dirty="0">
                <a:latin typeface="微软雅黑" pitchFamily="34" charset="-122"/>
                <a:ea typeface="微软雅黑" pitchFamily="34" charset="-122"/>
              </a:rPr>
              <a:t>的扣除</a:t>
            </a:r>
            <a:r>
              <a:rPr lang="zh-CN" altLang="en-US" sz="2800" kern="0" dirty="0" smtClean="0">
                <a:latin typeface="微软雅黑" pitchFamily="34" charset="-122"/>
                <a:ea typeface="微软雅黑" pitchFamily="34" charset="-122"/>
              </a:rPr>
              <a:t>率计算</a:t>
            </a:r>
            <a:r>
              <a:rPr lang="zh-CN" altLang="en-US" sz="2800" kern="0" dirty="0">
                <a:latin typeface="微软雅黑" pitchFamily="34" charset="-122"/>
                <a:ea typeface="微软雅黑" pitchFamily="34" charset="-122"/>
              </a:rPr>
              <a:t>的进项税额。进项税额</a:t>
            </a:r>
            <a:r>
              <a:rPr lang="zh-CN" altLang="en-US" sz="2800" kern="0" dirty="0" smtClean="0">
                <a:latin typeface="微软雅黑" pitchFamily="34" charset="-122"/>
                <a:ea typeface="微软雅黑" pitchFamily="34" charset="-122"/>
              </a:rPr>
              <a:t>计算</a:t>
            </a:r>
            <a:endParaRPr lang="en-US" altLang="zh-CN" sz="2800" kern="0" dirty="0" smtClean="0">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800" kern="0" dirty="0" smtClean="0">
                <a:latin typeface="微软雅黑" pitchFamily="34" charset="-122"/>
                <a:ea typeface="微软雅黑" pitchFamily="34" charset="-122"/>
              </a:rPr>
              <a:t>公式</a:t>
            </a:r>
            <a:r>
              <a:rPr lang="zh-CN" altLang="en-US" sz="2800" kern="0" dirty="0">
                <a:latin typeface="微软雅黑" pitchFamily="34" charset="-122"/>
                <a:ea typeface="微软雅黑" pitchFamily="34" charset="-122"/>
              </a:rPr>
              <a:t>： </a:t>
            </a:r>
          </a:p>
        </p:txBody>
      </p:sp>
      <p:sp>
        <p:nvSpPr>
          <p:cNvPr id="6" name="矩形 5"/>
          <p:cNvSpPr/>
          <p:nvPr/>
        </p:nvSpPr>
        <p:spPr>
          <a:xfrm>
            <a:off x="1000139" y="2130420"/>
            <a:ext cx="5572125" cy="584200"/>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  增值税</a:t>
            </a:r>
            <a:endParaRPr lang="en-US" altLang="zh-CN" sz="3200" b="1" kern="0" dirty="0">
              <a:latin typeface="微软雅黑" pitchFamily="34" charset="-122"/>
              <a:ea typeface="微软雅黑" pitchFamily="34" charset="-122"/>
            </a:endParaRPr>
          </a:p>
        </p:txBody>
      </p:sp>
      <p:sp>
        <p:nvSpPr>
          <p:cNvPr id="7" name="矩形 6"/>
          <p:cNvSpPr/>
          <p:nvPr/>
        </p:nvSpPr>
        <p:spPr>
          <a:xfrm>
            <a:off x="1911350" y="5691207"/>
            <a:ext cx="4160838" cy="523875"/>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pPr>
              <a:defRPr/>
            </a:pPr>
            <a:r>
              <a:rPr lang="zh-CN" altLang="en-US" sz="2800" kern="0" dirty="0">
                <a:latin typeface="微软雅黑" pitchFamily="34" charset="-122"/>
                <a:ea typeface="微软雅黑" pitchFamily="34" charset="-122"/>
              </a:rPr>
              <a:t> 进项税额</a:t>
            </a:r>
            <a:r>
              <a:rPr lang="en-US" altLang="zh-CN" sz="2800" kern="0" dirty="0">
                <a:latin typeface="微软雅黑" pitchFamily="34" charset="-122"/>
                <a:ea typeface="微软雅黑" pitchFamily="34" charset="-122"/>
              </a:rPr>
              <a:t>=</a:t>
            </a:r>
            <a:r>
              <a:rPr lang="zh-CN" altLang="en-US" sz="2800" kern="0" dirty="0">
                <a:latin typeface="微软雅黑" pitchFamily="34" charset="-122"/>
                <a:ea typeface="微软雅黑" pitchFamily="34" charset="-122"/>
              </a:rPr>
              <a:t>买价</a:t>
            </a:r>
            <a:r>
              <a:rPr lang="en-US" altLang="zh-CN" sz="2800" kern="0" dirty="0">
                <a:latin typeface="微软雅黑" pitchFamily="34" charset="-122"/>
                <a:ea typeface="微软雅黑" pitchFamily="34" charset="-122"/>
              </a:rPr>
              <a:t>×</a:t>
            </a:r>
            <a:r>
              <a:rPr lang="zh-CN" altLang="en-US" sz="2800" kern="0" dirty="0">
                <a:latin typeface="微软雅黑" pitchFamily="34" charset="-122"/>
                <a:ea typeface="微软雅黑" pitchFamily="34" charset="-122"/>
              </a:rPr>
              <a:t>扣除率 </a:t>
            </a:r>
            <a:endParaRPr lang="zh-CN" altLang="en-US" sz="2800" dirty="0"/>
          </a:p>
        </p:txBody>
      </p:sp>
      <p:sp>
        <p:nvSpPr>
          <p:cNvPr id="8" name="TextBox 7"/>
          <p:cNvSpPr txBox="1"/>
          <p:nvPr/>
        </p:nvSpPr>
        <p:spPr>
          <a:xfrm>
            <a:off x="0" y="6488668"/>
            <a:ext cx="571472" cy="369332"/>
          </a:xfrm>
          <a:prstGeom prst="rect">
            <a:avLst/>
          </a:prstGeom>
          <a:noFill/>
        </p:spPr>
        <p:txBody>
          <a:bodyPr wrap="square" rtlCol="0">
            <a:spAutoFit/>
          </a:bodyPr>
          <a:lstStyle/>
          <a:p>
            <a:r>
              <a:rPr lang="en-US" altLang="zh-CN" dirty="0" smtClean="0"/>
              <a:t>56</a:t>
            </a:r>
            <a:endParaRPr lang="zh-CN" altLang="en-US" dirty="0"/>
          </a:p>
        </p:txBody>
      </p:sp>
      <p:grpSp>
        <p:nvGrpSpPr>
          <p:cNvPr id="9" name="组合 8"/>
          <p:cNvGrpSpPr/>
          <p:nvPr/>
        </p:nvGrpSpPr>
        <p:grpSpPr>
          <a:xfrm>
            <a:off x="1071538" y="895339"/>
            <a:ext cx="5136010" cy="962025"/>
            <a:chOff x="1646325" y="2895629"/>
            <a:chExt cx="5136010" cy="962025"/>
          </a:xfrm>
        </p:grpSpPr>
        <p:sp>
          <p:nvSpPr>
            <p:cNvPr id="10" name="圆角矩形 9"/>
            <p:cNvSpPr/>
            <p:nvPr/>
          </p:nvSpPr>
          <p:spPr>
            <a:xfrm>
              <a:off x="1646325" y="2895629"/>
              <a:ext cx="5136010" cy="962025"/>
            </a:xfrm>
            <a:prstGeom prst="roundRect">
              <a:avLst/>
            </a:prstGeom>
            <a:solidFill>
              <a:schemeClr val="accent4">
                <a:lumMod val="60000"/>
                <a:lumOff val="4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11" name="圆角矩形 4"/>
            <p:cNvSpPr/>
            <p:nvPr/>
          </p:nvSpPr>
          <p:spPr>
            <a:xfrm>
              <a:off x="1693287" y="2942591"/>
              <a:ext cx="504208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kumimoji="0" lang="zh-CN" alt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涉税实务</a:t>
              </a:r>
              <a:endParaRPr lang="zh-CN" altLang="en-US" sz="4000" kern="1200" dirty="0">
                <a:solidFill>
                  <a:schemeClr val="tx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spTree>
  </p:cSld>
  <p:clrMapOvr>
    <a:masterClrMapping/>
  </p:clrMapOvr>
  <p:transition>
    <p:random/>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928692" y="2857496"/>
            <a:ext cx="8001026" cy="3429024"/>
          </a:xfrm>
          <a:prstGeom prst="rect">
            <a:avLst/>
          </a:prstGeom>
        </p:spPr>
        <p:txBody>
          <a:bodyPr/>
          <a:lstStyle/>
          <a:p>
            <a:pPr marL="342900" indent="-342900" eaLnBrk="0" hangingPunct="0">
              <a:spcBef>
                <a:spcPct val="20000"/>
              </a:spcBef>
              <a:buClr>
                <a:schemeClr val="hlink"/>
              </a:buClr>
            </a:pPr>
            <a:r>
              <a:rPr lang="zh-CN" altLang="en-US" sz="2800" dirty="0">
                <a:latin typeface="微软雅黑" pitchFamily="34" charset="-122"/>
                <a:ea typeface="微软雅黑" pitchFamily="34" charset="-122"/>
              </a:rPr>
              <a:t>           购进或者销售货物以及在生产经营</a:t>
            </a:r>
            <a:r>
              <a:rPr lang="zh-CN" altLang="en-US" sz="2800" dirty="0" smtClean="0">
                <a:latin typeface="微软雅黑" pitchFamily="34" charset="-122"/>
                <a:ea typeface="微软雅黑" pitchFamily="34" charset="-122"/>
              </a:rPr>
              <a:t>过程中支付</a:t>
            </a:r>
            <a:r>
              <a:rPr lang="zh-CN" altLang="en-US" sz="2800" dirty="0">
                <a:latin typeface="微软雅黑" pitchFamily="34" charset="-122"/>
                <a:ea typeface="微软雅黑" pitchFamily="34" charset="-122"/>
              </a:rPr>
              <a:t>运输费用的，按照运输费用结算单据上注明的运输费</a:t>
            </a:r>
            <a:endParaRPr lang="en-US" altLang="zh-CN" sz="2800" dirty="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smtClean="0">
                <a:latin typeface="微软雅黑" pitchFamily="34" charset="-122"/>
                <a:ea typeface="微软雅黑" pitchFamily="34" charset="-122"/>
              </a:rPr>
              <a:t>         用</a:t>
            </a:r>
            <a:r>
              <a:rPr lang="zh-CN" altLang="en-US" sz="2800" dirty="0">
                <a:latin typeface="微软雅黑" pitchFamily="34" charset="-122"/>
                <a:ea typeface="微软雅黑" pitchFamily="34" charset="-122"/>
              </a:rPr>
              <a:t>金额和</a:t>
            </a:r>
            <a:r>
              <a:rPr lang="en-US" altLang="zh-CN" sz="2800" dirty="0">
                <a:latin typeface="微软雅黑" pitchFamily="34" charset="-122"/>
                <a:ea typeface="微软雅黑" pitchFamily="34" charset="-122"/>
              </a:rPr>
              <a:t>7%</a:t>
            </a:r>
            <a:r>
              <a:rPr lang="zh-CN" altLang="en-US" sz="2800" dirty="0">
                <a:latin typeface="微软雅黑" pitchFamily="34" charset="-122"/>
                <a:ea typeface="微软雅黑" pitchFamily="34" charset="-122"/>
              </a:rPr>
              <a:t>的扣除率计算的进项税额。进项</a:t>
            </a:r>
            <a:r>
              <a:rPr lang="zh-CN" altLang="en-US" sz="2800" dirty="0" smtClean="0">
                <a:latin typeface="微软雅黑" pitchFamily="34" charset="-122"/>
                <a:ea typeface="微软雅黑" pitchFamily="34" charset="-122"/>
              </a:rPr>
              <a:t>税</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smtClean="0">
                <a:latin typeface="微软雅黑" pitchFamily="34" charset="-122"/>
                <a:ea typeface="微软雅黑" pitchFamily="34" charset="-122"/>
              </a:rPr>
              <a:t>         额</a:t>
            </a:r>
            <a:r>
              <a:rPr lang="zh-CN" altLang="en-US" sz="2800" dirty="0" smtClean="0">
                <a:latin typeface="微软雅黑" pitchFamily="34" charset="-122"/>
                <a:ea typeface="微软雅黑" pitchFamily="34" charset="-122"/>
              </a:rPr>
              <a:t>计算公式</a:t>
            </a:r>
            <a:r>
              <a:rPr lang="zh-CN" altLang="en-US" sz="2800" dirty="0">
                <a:latin typeface="微软雅黑" pitchFamily="34" charset="-122"/>
                <a:ea typeface="微软雅黑" pitchFamily="34" charset="-122"/>
              </a:rPr>
              <a:t>： </a:t>
            </a:r>
          </a:p>
          <a:p>
            <a:pPr marL="342900" indent="-342900" eaLnBrk="0" hangingPunct="0">
              <a:spcBef>
                <a:spcPct val="20000"/>
              </a:spcBef>
              <a:buClr>
                <a:schemeClr val="hlink"/>
              </a:buClr>
            </a:pPr>
            <a:r>
              <a:rPr lang="zh-CN" altLang="en-US" sz="2800" dirty="0">
                <a:latin typeface="微软雅黑" pitchFamily="34" charset="-122"/>
                <a:ea typeface="微软雅黑" pitchFamily="34" charset="-122"/>
              </a:rPr>
              <a:t>                  进项税额</a:t>
            </a:r>
            <a:r>
              <a:rPr lang="en-US" altLang="zh-CN" sz="2800" dirty="0">
                <a:latin typeface="微软雅黑" pitchFamily="34" charset="-122"/>
                <a:ea typeface="微软雅黑" pitchFamily="34" charset="-122"/>
              </a:rPr>
              <a:t>=</a:t>
            </a:r>
            <a:r>
              <a:rPr lang="zh-CN" altLang="en-US" sz="2800" dirty="0">
                <a:latin typeface="微软雅黑" pitchFamily="34" charset="-122"/>
                <a:ea typeface="微软雅黑" pitchFamily="34" charset="-122"/>
              </a:rPr>
              <a:t>运输费用金额</a:t>
            </a:r>
            <a:r>
              <a:rPr lang="en-US" altLang="zh-CN" sz="2800" dirty="0">
                <a:latin typeface="微软雅黑" pitchFamily="34" charset="-122"/>
                <a:ea typeface="微软雅黑" pitchFamily="34" charset="-122"/>
              </a:rPr>
              <a:t>×</a:t>
            </a:r>
            <a:r>
              <a:rPr lang="zh-CN" altLang="en-US" sz="2800" dirty="0">
                <a:latin typeface="微软雅黑" pitchFamily="34" charset="-122"/>
                <a:ea typeface="微软雅黑" pitchFamily="34" charset="-122"/>
              </a:rPr>
              <a:t>扣除率</a:t>
            </a:r>
          </a:p>
        </p:txBody>
      </p:sp>
      <p:sp>
        <p:nvSpPr>
          <p:cNvPr id="6" name="矩形 5"/>
          <p:cNvSpPr/>
          <p:nvPr/>
        </p:nvSpPr>
        <p:spPr>
          <a:xfrm>
            <a:off x="1000139" y="2130420"/>
            <a:ext cx="5572125" cy="584200"/>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  增值税</a:t>
            </a:r>
            <a:r>
              <a:rPr lang="en-US" altLang="zh-CN" sz="3200" b="1" kern="0" dirty="0">
                <a:latin typeface="微软雅黑" pitchFamily="34" charset="-122"/>
                <a:ea typeface="微软雅黑" pitchFamily="34" charset="-122"/>
              </a:rPr>
              <a:t>——</a:t>
            </a:r>
            <a:r>
              <a:rPr lang="zh-CN" altLang="en-US" sz="3200" b="1" kern="0" dirty="0">
                <a:latin typeface="微软雅黑" pitchFamily="34" charset="-122"/>
                <a:ea typeface="微软雅黑" pitchFamily="34" charset="-122"/>
              </a:rPr>
              <a:t>原政策</a:t>
            </a:r>
            <a:endParaRPr lang="en-US" altLang="zh-CN" sz="3200" b="1" kern="0" dirty="0">
              <a:latin typeface="微软雅黑" pitchFamily="34" charset="-122"/>
              <a:ea typeface="微软雅黑" pitchFamily="34" charset="-122"/>
            </a:endParaRPr>
          </a:p>
        </p:txBody>
      </p:sp>
      <p:sp>
        <p:nvSpPr>
          <p:cNvPr id="7" name="TextBox 6"/>
          <p:cNvSpPr txBox="1"/>
          <p:nvPr/>
        </p:nvSpPr>
        <p:spPr>
          <a:xfrm>
            <a:off x="0" y="6488668"/>
            <a:ext cx="571472" cy="369332"/>
          </a:xfrm>
          <a:prstGeom prst="rect">
            <a:avLst/>
          </a:prstGeom>
          <a:noFill/>
        </p:spPr>
        <p:txBody>
          <a:bodyPr wrap="square" rtlCol="0">
            <a:spAutoFit/>
          </a:bodyPr>
          <a:lstStyle/>
          <a:p>
            <a:r>
              <a:rPr lang="en-US" altLang="zh-CN" dirty="0" smtClean="0"/>
              <a:t>57</a:t>
            </a:r>
            <a:endParaRPr lang="zh-CN" altLang="en-US" dirty="0"/>
          </a:p>
        </p:txBody>
      </p:sp>
      <p:grpSp>
        <p:nvGrpSpPr>
          <p:cNvPr id="8" name="组合 7"/>
          <p:cNvGrpSpPr/>
          <p:nvPr/>
        </p:nvGrpSpPr>
        <p:grpSpPr>
          <a:xfrm>
            <a:off x="1071538" y="895339"/>
            <a:ext cx="5136010" cy="962025"/>
            <a:chOff x="1646325" y="2895629"/>
            <a:chExt cx="5136010" cy="962025"/>
          </a:xfrm>
        </p:grpSpPr>
        <p:sp>
          <p:nvSpPr>
            <p:cNvPr id="9" name="圆角矩形 8"/>
            <p:cNvSpPr/>
            <p:nvPr/>
          </p:nvSpPr>
          <p:spPr>
            <a:xfrm>
              <a:off x="1646325" y="2895629"/>
              <a:ext cx="5136010" cy="962025"/>
            </a:xfrm>
            <a:prstGeom prst="roundRect">
              <a:avLst/>
            </a:prstGeom>
            <a:solidFill>
              <a:schemeClr val="accent4">
                <a:lumMod val="60000"/>
                <a:lumOff val="4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10" name="圆角矩形 4"/>
            <p:cNvSpPr/>
            <p:nvPr/>
          </p:nvSpPr>
          <p:spPr>
            <a:xfrm>
              <a:off x="1693287" y="2942591"/>
              <a:ext cx="504208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kumimoji="0" lang="zh-CN" alt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涉税实务</a:t>
              </a:r>
              <a:endParaRPr lang="zh-CN" altLang="en-US" sz="4000" kern="1200" dirty="0">
                <a:solidFill>
                  <a:schemeClr val="tx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5816" name="Group 1672"/>
          <p:cNvGraphicFramePr>
            <a:graphicFrameLocks noGrp="1"/>
          </p:cNvGraphicFramePr>
          <p:nvPr>
            <p:ph type="tbl" idx="1"/>
          </p:nvPr>
        </p:nvGraphicFramePr>
        <p:xfrm>
          <a:off x="357157" y="1357301"/>
          <a:ext cx="8501123" cy="5015242"/>
        </p:xfrm>
        <a:graphic>
          <a:graphicData uri="http://schemas.openxmlformats.org/drawingml/2006/table">
            <a:tbl>
              <a:tblPr>
                <a:tableStyleId>{284E427A-3D55-4303-BF80-6455036E1DE7}</a:tableStyleId>
              </a:tblPr>
              <a:tblGrid>
                <a:gridCol w="1000133"/>
                <a:gridCol w="928694"/>
                <a:gridCol w="1214446"/>
                <a:gridCol w="785874"/>
                <a:gridCol w="724826"/>
                <a:gridCol w="1006884"/>
                <a:gridCol w="726466"/>
                <a:gridCol w="569036"/>
                <a:gridCol w="839617"/>
                <a:gridCol w="705147"/>
              </a:tblGrid>
              <a:tr h="475466">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企业类型</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gridSpan="3">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中型企业</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hMerge="1">
                  <a:txBody>
                    <a:bodyPr/>
                    <a:lstStyle/>
                    <a:p>
                      <a:endParaRPr lang="zh-CN" altLang="en-US"/>
                    </a:p>
                  </a:txBody>
                  <a:tcPr/>
                </a:tc>
                <a:tc hMerge="1">
                  <a:txBody>
                    <a:bodyPr/>
                    <a:lstStyle/>
                    <a:p>
                      <a:endParaRPr lang="zh-CN" altLang="en-US"/>
                    </a:p>
                  </a:txBody>
                  <a:tcPr/>
                </a:tc>
                <a:tc gridSpan="3">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小型企业</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hMerge="1">
                  <a:txBody>
                    <a:bodyPr/>
                    <a:lstStyle/>
                    <a:p>
                      <a:endParaRPr lang="zh-CN" altLang="en-US"/>
                    </a:p>
                  </a:txBody>
                  <a:tcPr/>
                </a:tc>
                <a:tc hMerge="1">
                  <a:txBody>
                    <a:bodyPr/>
                    <a:lstStyle/>
                    <a:p>
                      <a:endParaRPr lang="zh-CN" altLang="en-US"/>
                    </a:p>
                  </a:txBody>
                  <a:tcPr/>
                </a:tc>
                <a:tc gridSpan="3">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微型企业</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hMerge="1">
                  <a:txBody>
                    <a:bodyPr/>
                    <a:lstStyle/>
                    <a:p>
                      <a:endParaRPr lang="zh-CN" altLang="en-US"/>
                    </a:p>
                  </a:txBody>
                  <a:tcPr/>
                </a:tc>
                <a:tc hMerge="1">
                  <a:txBody>
                    <a:bodyPr/>
                    <a:lstStyle/>
                    <a:p>
                      <a:endParaRPr lang="zh-CN" altLang="en-US"/>
                    </a:p>
                  </a:txBody>
                  <a:tcPr/>
                </a:tc>
              </a:tr>
              <a:tr h="480470">
                <a:tc rowSpan="2">
                  <a:txBody>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企业划型标准</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ctr" horzOverflow="overflow"/>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从业</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营业收入</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资产总额</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从业</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营业收入</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资产总额</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从业</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营业收入</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资产总额</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r>
              <a:tr h="507163">
                <a:tc vMerge="1">
                  <a:txBody>
                    <a:bodyPr/>
                    <a:lstStyle/>
                    <a:p>
                      <a:endParaRPr lang="zh-CN" altLang="en-US"/>
                    </a:p>
                  </a:txBody>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人数</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（万元）</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（万元）</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人数</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（万元）</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（万元）</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人数</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（万元）</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（万元）</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r>
              <a:tr h="477134">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农林牧渔业</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　</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200" u="none" strike="noStrike" cap="none" normalizeH="0" baseline="0" dirty="0" smtClean="0">
                          <a:ln>
                            <a:noFill/>
                          </a:ln>
                          <a:effectLst/>
                          <a:latin typeface="微软雅黑" pitchFamily="34" charset="-122"/>
                          <a:ea typeface="微软雅黑" pitchFamily="34" charset="-122"/>
                        </a:rPr>
                        <a:t>500</a:t>
                      </a:r>
                      <a:r>
                        <a:rPr kumimoji="0" lang="zh-CN" altLang="en-US" sz="1200" u="none" strike="noStrike" cap="none" normalizeH="0" baseline="0" dirty="0" smtClean="0">
                          <a:ln>
                            <a:noFill/>
                          </a:ln>
                          <a:effectLst/>
                          <a:latin typeface="微软雅黑" pitchFamily="34" charset="-122"/>
                          <a:ea typeface="微软雅黑" pitchFamily="34" charset="-122"/>
                        </a:rPr>
                        <a:t>及以上</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　</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　</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200" u="none" strike="noStrike" cap="none" normalizeH="0" baseline="0" dirty="0" smtClean="0">
                          <a:ln>
                            <a:noFill/>
                          </a:ln>
                          <a:effectLst/>
                          <a:latin typeface="微软雅黑" pitchFamily="34" charset="-122"/>
                          <a:ea typeface="微软雅黑" pitchFamily="34" charset="-122"/>
                        </a:rPr>
                        <a:t>50</a:t>
                      </a:r>
                      <a:r>
                        <a:rPr kumimoji="0" lang="zh-CN" altLang="en-US" sz="1200" u="none" strike="noStrike" cap="none" normalizeH="0" baseline="0" dirty="0" smtClean="0">
                          <a:ln>
                            <a:noFill/>
                          </a:ln>
                          <a:effectLst/>
                          <a:latin typeface="微软雅黑" pitchFamily="34" charset="-122"/>
                          <a:ea typeface="微软雅黑" pitchFamily="34" charset="-122"/>
                        </a:rPr>
                        <a:t>及以上</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　</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　</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200" u="none" strike="noStrike" cap="none" normalizeH="0" baseline="0" dirty="0" smtClean="0">
                          <a:ln>
                            <a:noFill/>
                          </a:ln>
                          <a:effectLst/>
                          <a:latin typeface="微软雅黑" pitchFamily="34" charset="-122"/>
                          <a:ea typeface="微软雅黑" pitchFamily="34" charset="-122"/>
                        </a:rPr>
                        <a:t>50</a:t>
                      </a:r>
                      <a:r>
                        <a:rPr kumimoji="0" lang="zh-CN" altLang="en-US" sz="1200" u="none" strike="noStrike" cap="none" normalizeH="0" baseline="0" dirty="0" smtClean="0">
                          <a:ln>
                            <a:noFill/>
                          </a:ln>
                          <a:effectLst/>
                          <a:latin typeface="微软雅黑" pitchFamily="34" charset="-122"/>
                          <a:ea typeface="微软雅黑" pitchFamily="34" charset="-122"/>
                        </a:rPr>
                        <a:t>以下</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　</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r>
              <a:tr h="48047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工业</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200" u="none" strike="noStrike" cap="none" normalizeH="0" baseline="0" smtClean="0">
                          <a:ln>
                            <a:noFill/>
                          </a:ln>
                          <a:effectLst/>
                          <a:latin typeface="微软雅黑" pitchFamily="34" charset="-122"/>
                          <a:ea typeface="微软雅黑" pitchFamily="34" charset="-122"/>
                        </a:rPr>
                        <a:t>300</a:t>
                      </a:r>
                      <a:r>
                        <a:rPr kumimoji="0" lang="zh-CN" altLang="en-US" sz="1200" u="none" strike="noStrike" cap="none" normalizeH="0" baseline="0" smtClean="0">
                          <a:ln>
                            <a:noFill/>
                          </a:ln>
                          <a:effectLst/>
                          <a:latin typeface="微软雅黑" pitchFamily="34" charset="-122"/>
                          <a:ea typeface="微软雅黑" pitchFamily="34" charset="-122"/>
                        </a:rPr>
                        <a:t>及以上</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且</a:t>
                      </a:r>
                      <a:r>
                        <a:rPr kumimoji="0" lang="en-US" altLang="zh-CN" sz="1200" u="none" strike="noStrike" cap="none" normalizeH="0" baseline="0" smtClean="0">
                          <a:ln>
                            <a:noFill/>
                          </a:ln>
                          <a:effectLst/>
                          <a:latin typeface="微软雅黑" pitchFamily="34" charset="-122"/>
                          <a:ea typeface="微软雅黑" pitchFamily="34" charset="-122"/>
                        </a:rPr>
                        <a:t>2000</a:t>
                      </a:r>
                      <a:r>
                        <a:rPr kumimoji="0" lang="zh-CN" altLang="en-US" sz="1200" u="none" strike="noStrike" cap="none" normalizeH="0" baseline="0" smtClean="0">
                          <a:ln>
                            <a:noFill/>
                          </a:ln>
                          <a:effectLst/>
                          <a:latin typeface="微软雅黑" pitchFamily="34" charset="-122"/>
                          <a:ea typeface="微软雅黑" pitchFamily="34" charset="-122"/>
                        </a:rPr>
                        <a:t>及以上</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　</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200" u="none" strike="noStrike" cap="none" normalizeH="0" baseline="0" smtClean="0">
                          <a:ln>
                            <a:noFill/>
                          </a:ln>
                          <a:effectLst/>
                          <a:latin typeface="微软雅黑" pitchFamily="34" charset="-122"/>
                          <a:ea typeface="微软雅黑" pitchFamily="34" charset="-122"/>
                        </a:rPr>
                        <a:t>20</a:t>
                      </a:r>
                      <a:r>
                        <a:rPr kumimoji="0" lang="zh-CN" altLang="en-US" sz="1200" u="none" strike="noStrike" cap="none" normalizeH="0" baseline="0" smtClean="0">
                          <a:ln>
                            <a:noFill/>
                          </a:ln>
                          <a:effectLst/>
                          <a:latin typeface="微软雅黑" pitchFamily="34" charset="-122"/>
                          <a:ea typeface="微软雅黑" pitchFamily="34" charset="-122"/>
                        </a:rPr>
                        <a:t>及以上</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且</a:t>
                      </a:r>
                      <a:r>
                        <a:rPr kumimoji="0" lang="en-US" altLang="zh-CN" sz="1200" u="none" strike="noStrike" cap="none" normalizeH="0" baseline="0" smtClean="0">
                          <a:ln>
                            <a:noFill/>
                          </a:ln>
                          <a:effectLst/>
                          <a:latin typeface="微软雅黑" pitchFamily="34" charset="-122"/>
                          <a:ea typeface="微软雅黑" pitchFamily="34" charset="-122"/>
                        </a:rPr>
                        <a:t>300</a:t>
                      </a:r>
                      <a:r>
                        <a:rPr kumimoji="0" lang="zh-CN" altLang="en-US" sz="1200" u="none" strike="noStrike" cap="none" normalizeH="0" baseline="0" smtClean="0">
                          <a:ln>
                            <a:noFill/>
                          </a:ln>
                          <a:effectLst/>
                          <a:latin typeface="微软雅黑" pitchFamily="34" charset="-122"/>
                          <a:ea typeface="微软雅黑" pitchFamily="34" charset="-122"/>
                        </a:rPr>
                        <a:t>及以上</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　</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200" u="none" strike="noStrike" cap="none" normalizeH="0" baseline="0" smtClean="0">
                          <a:ln>
                            <a:noFill/>
                          </a:ln>
                          <a:effectLst/>
                          <a:latin typeface="微软雅黑" pitchFamily="34" charset="-122"/>
                          <a:ea typeface="微软雅黑" pitchFamily="34" charset="-122"/>
                        </a:rPr>
                        <a:t>20</a:t>
                      </a:r>
                      <a:r>
                        <a:rPr kumimoji="0" lang="zh-CN" altLang="en-US" sz="1200" u="none" strike="noStrike" cap="none" normalizeH="0" baseline="0" smtClean="0">
                          <a:ln>
                            <a:noFill/>
                          </a:ln>
                          <a:effectLst/>
                          <a:latin typeface="微软雅黑" pitchFamily="34" charset="-122"/>
                          <a:ea typeface="微软雅黑" pitchFamily="34" charset="-122"/>
                        </a:rPr>
                        <a:t>以下</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或</a:t>
                      </a:r>
                      <a:r>
                        <a:rPr kumimoji="0" lang="en-US" altLang="zh-CN" sz="1200" u="none" strike="noStrike" cap="none" normalizeH="0" baseline="0" dirty="0" smtClean="0">
                          <a:ln>
                            <a:noFill/>
                          </a:ln>
                          <a:effectLst/>
                          <a:latin typeface="微软雅黑" pitchFamily="34" charset="-122"/>
                          <a:ea typeface="微软雅黑" pitchFamily="34" charset="-122"/>
                        </a:rPr>
                        <a:t>300</a:t>
                      </a:r>
                      <a:r>
                        <a:rPr kumimoji="0" lang="zh-CN" altLang="en-US" sz="1200" u="none" strike="noStrike" cap="none" normalizeH="0" baseline="0" dirty="0" smtClean="0">
                          <a:ln>
                            <a:noFill/>
                          </a:ln>
                          <a:effectLst/>
                          <a:latin typeface="微软雅黑" pitchFamily="34" charset="-122"/>
                          <a:ea typeface="微软雅黑" pitchFamily="34" charset="-122"/>
                        </a:rPr>
                        <a:t>以下</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　</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r>
              <a:tr h="672659">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批发业</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200" u="none" strike="noStrike" cap="none" normalizeH="0" baseline="0" smtClean="0">
                          <a:ln>
                            <a:noFill/>
                          </a:ln>
                          <a:effectLst/>
                          <a:latin typeface="微软雅黑" pitchFamily="34" charset="-122"/>
                          <a:ea typeface="微软雅黑" pitchFamily="34" charset="-122"/>
                        </a:rPr>
                        <a:t>20</a:t>
                      </a:r>
                      <a:r>
                        <a:rPr kumimoji="0" lang="zh-CN" altLang="en-US" sz="1200" u="none" strike="noStrike" cap="none" normalizeH="0" baseline="0" smtClean="0">
                          <a:ln>
                            <a:noFill/>
                          </a:ln>
                          <a:effectLst/>
                          <a:latin typeface="微软雅黑" pitchFamily="34" charset="-122"/>
                          <a:ea typeface="微软雅黑" pitchFamily="34" charset="-122"/>
                        </a:rPr>
                        <a:t>及以上</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且</a:t>
                      </a:r>
                      <a:r>
                        <a:rPr kumimoji="0" lang="en-US" altLang="zh-CN" sz="1200" u="none" strike="noStrike" cap="none" normalizeH="0" baseline="0" smtClean="0">
                          <a:ln>
                            <a:noFill/>
                          </a:ln>
                          <a:effectLst/>
                          <a:latin typeface="微软雅黑" pitchFamily="34" charset="-122"/>
                          <a:ea typeface="微软雅黑" pitchFamily="34" charset="-122"/>
                        </a:rPr>
                        <a:t>5000</a:t>
                      </a:r>
                      <a:r>
                        <a:rPr kumimoji="0" lang="zh-CN" altLang="en-US" sz="1200" u="none" strike="noStrike" cap="none" normalizeH="0" baseline="0" smtClean="0">
                          <a:ln>
                            <a:noFill/>
                          </a:ln>
                          <a:effectLst/>
                          <a:latin typeface="微软雅黑" pitchFamily="34" charset="-122"/>
                          <a:ea typeface="微软雅黑" pitchFamily="34" charset="-122"/>
                        </a:rPr>
                        <a:t>及以上</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　</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200" u="none" strike="noStrike" cap="none" normalizeH="0" baseline="0" dirty="0" smtClean="0">
                          <a:ln>
                            <a:noFill/>
                          </a:ln>
                          <a:effectLst/>
                          <a:latin typeface="微软雅黑" pitchFamily="34" charset="-122"/>
                          <a:ea typeface="微软雅黑" pitchFamily="34" charset="-122"/>
                        </a:rPr>
                        <a:t>5</a:t>
                      </a:r>
                      <a:r>
                        <a:rPr kumimoji="0" lang="zh-CN" altLang="en-US" sz="1200" u="none" strike="noStrike" cap="none" normalizeH="0" baseline="0" dirty="0" smtClean="0">
                          <a:ln>
                            <a:noFill/>
                          </a:ln>
                          <a:effectLst/>
                          <a:latin typeface="微软雅黑" pitchFamily="34" charset="-122"/>
                          <a:ea typeface="微软雅黑" pitchFamily="34" charset="-122"/>
                        </a:rPr>
                        <a:t>及以上</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且</a:t>
                      </a:r>
                      <a:r>
                        <a:rPr kumimoji="0" lang="en-US" altLang="zh-CN" sz="1200" u="none" strike="noStrike" cap="none" normalizeH="0" baseline="0" smtClean="0">
                          <a:ln>
                            <a:noFill/>
                          </a:ln>
                          <a:effectLst/>
                          <a:latin typeface="微软雅黑" pitchFamily="34" charset="-122"/>
                          <a:ea typeface="微软雅黑" pitchFamily="34" charset="-122"/>
                        </a:rPr>
                        <a:t>1000</a:t>
                      </a:r>
                      <a:r>
                        <a:rPr kumimoji="0" lang="zh-CN" altLang="en-US" sz="1200" u="none" strike="noStrike" cap="none" normalizeH="0" baseline="0" smtClean="0">
                          <a:ln>
                            <a:noFill/>
                          </a:ln>
                          <a:effectLst/>
                          <a:latin typeface="微软雅黑" pitchFamily="34" charset="-122"/>
                          <a:ea typeface="微软雅黑" pitchFamily="34" charset="-122"/>
                        </a:rPr>
                        <a:t>及以上</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　</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200" u="none" strike="noStrike" cap="none" normalizeH="0" baseline="0" smtClean="0">
                          <a:ln>
                            <a:noFill/>
                          </a:ln>
                          <a:effectLst/>
                          <a:latin typeface="微软雅黑" pitchFamily="34" charset="-122"/>
                          <a:ea typeface="微软雅黑" pitchFamily="34" charset="-122"/>
                        </a:rPr>
                        <a:t>5</a:t>
                      </a:r>
                      <a:r>
                        <a:rPr kumimoji="0" lang="zh-CN" altLang="en-US" sz="1200" u="none" strike="noStrike" cap="none" normalizeH="0" baseline="0" smtClean="0">
                          <a:ln>
                            <a:noFill/>
                          </a:ln>
                          <a:effectLst/>
                          <a:latin typeface="微软雅黑" pitchFamily="34" charset="-122"/>
                          <a:ea typeface="微软雅黑" pitchFamily="34" charset="-122"/>
                        </a:rPr>
                        <a:t>以下</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或</a:t>
                      </a:r>
                      <a:r>
                        <a:rPr kumimoji="0" lang="en-US" altLang="zh-CN" sz="1200" u="none" strike="noStrike" cap="none" normalizeH="0" baseline="0" smtClean="0">
                          <a:ln>
                            <a:noFill/>
                          </a:ln>
                          <a:effectLst/>
                          <a:latin typeface="微软雅黑" pitchFamily="34" charset="-122"/>
                          <a:ea typeface="微软雅黑" pitchFamily="34" charset="-122"/>
                        </a:rPr>
                        <a:t>1000</a:t>
                      </a:r>
                      <a:r>
                        <a:rPr kumimoji="0" lang="zh-CN" altLang="en-US" sz="1200" u="none" strike="noStrike" cap="none" normalizeH="0" baseline="0" smtClean="0">
                          <a:ln>
                            <a:noFill/>
                          </a:ln>
                          <a:effectLst/>
                          <a:latin typeface="微软雅黑" pitchFamily="34" charset="-122"/>
                          <a:ea typeface="微软雅黑" pitchFamily="34" charset="-122"/>
                        </a:rPr>
                        <a:t>以下</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　</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r>
              <a:tr h="48047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零售业</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200" u="none" strike="noStrike" cap="none" normalizeH="0" baseline="0" smtClean="0">
                          <a:ln>
                            <a:noFill/>
                          </a:ln>
                          <a:effectLst/>
                          <a:latin typeface="微软雅黑" pitchFamily="34" charset="-122"/>
                          <a:ea typeface="微软雅黑" pitchFamily="34" charset="-122"/>
                        </a:rPr>
                        <a:t>50</a:t>
                      </a:r>
                      <a:r>
                        <a:rPr kumimoji="0" lang="zh-CN" altLang="en-US" sz="1200" u="none" strike="noStrike" cap="none" normalizeH="0" baseline="0" smtClean="0">
                          <a:ln>
                            <a:noFill/>
                          </a:ln>
                          <a:effectLst/>
                          <a:latin typeface="微软雅黑" pitchFamily="34" charset="-122"/>
                          <a:ea typeface="微软雅黑" pitchFamily="34" charset="-122"/>
                        </a:rPr>
                        <a:t>及以上</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且</a:t>
                      </a:r>
                      <a:r>
                        <a:rPr kumimoji="0" lang="en-US" altLang="zh-CN" sz="1200" u="none" strike="noStrike" cap="none" normalizeH="0" baseline="0" smtClean="0">
                          <a:ln>
                            <a:noFill/>
                          </a:ln>
                          <a:effectLst/>
                          <a:latin typeface="微软雅黑" pitchFamily="34" charset="-122"/>
                          <a:ea typeface="微软雅黑" pitchFamily="34" charset="-122"/>
                        </a:rPr>
                        <a:t>500</a:t>
                      </a:r>
                      <a:r>
                        <a:rPr kumimoji="0" lang="zh-CN" altLang="en-US" sz="1200" u="none" strike="noStrike" cap="none" normalizeH="0" baseline="0" smtClean="0">
                          <a:ln>
                            <a:noFill/>
                          </a:ln>
                          <a:effectLst/>
                          <a:latin typeface="微软雅黑" pitchFamily="34" charset="-122"/>
                          <a:ea typeface="微软雅黑" pitchFamily="34" charset="-122"/>
                        </a:rPr>
                        <a:t>及以上</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　</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200" u="none" strike="noStrike" cap="none" normalizeH="0" baseline="0" smtClean="0">
                          <a:ln>
                            <a:noFill/>
                          </a:ln>
                          <a:effectLst/>
                          <a:latin typeface="微软雅黑" pitchFamily="34" charset="-122"/>
                          <a:ea typeface="微软雅黑" pitchFamily="34" charset="-122"/>
                        </a:rPr>
                        <a:t>10</a:t>
                      </a:r>
                      <a:r>
                        <a:rPr kumimoji="0" lang="zh-CN" altLang="en-US" sz="1200" u="none" strike="noStrike" cap="none" normalizeH="0" baseline="0" smtClean="0">
                          <a:ln>
                            <a:noFill/>
                          </a:ln>
                          <a:effectLst/>
                          <a:latin typeface="微软雅黑" pitchFamily="34" charset="-122"/>
                          <a:ea typeface="微软雅黑" pitchFamily="34" charset="-122"/>
                        </a:rPr>
                        <a:t>及以上</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且</a:t>
                      </a:r>
                      <a:r>
                        <a:rPr kumimoji="0" lang="en-US" altLang="zh-CN" sz="1200" u="none" strike="noStrike" cap="none" normalizeH="0" baseline="0" smtClean="0">
                          <a:ln>
                            <a:noFill/>
                          </a:ln>
                          <a:effectLst/>
                          <a:latin typeface="微软雅黑" pitchFamily="34" charset="-122"/>
                          <a:ea typeface="微软雅黑" pitchFamily="34" charset="-122"/>
                        </a:rPr>
                        <a:t>100</a:t>
                      </a:r>
                      <a:r>
                        <a:rPr kumimoji="0" lang="zh-CN" altLang="en-US" sz="1200" u="none" strike="noStrike" cap="none" normalizeH="0" baseline="0" smtClean="0">
                          <a:ln>
                            <a:noFill/>
                          </a:ln>
                          <a:effectLst/>
                          <a:latin typeface="微软雅黑" pitchFamily="34" charset="-122"/>
                          <a:ea typeface="微软雅黑" pitchFamily="34" charset="-122"/>
                        </a:rPr>
                        <a:t>及以上</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　</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200" u="none" strike="noStrike" cap="none" normalizeH="0" baseline="0" smtClean="0">
                          <a:ln>
                            <a:noFill/>
                          </a:ln>
                          <a:effectLst/>
                          <a:latin typeface="微软雅黑" pitchFamily="34" charset="-122"/>
                          <a:ea typeface="微软雅黑" pitchFamily="34" charset="-122"/>
                        </a:rPr>
                        <a:t>10</a:t>
                      </a:r>
                      <a:r>
                        <a:rPr kumimoji="0" lang="zh-CN" altLang="en-US" sz="1200" u="none" strike="noStrike" cap="none" normalizeH="0" baseline="0" smtClean="0">
                          <a:ln>
                            <a:noFill/>
                          </a:ln>
                          <a:effectLst/>
                          <a:latin typeface="微软雅黑" pitchFamily="34" charset="-122"/>
                          <a:ea typeface="微软雅黑" pitchFamily="34" charset="-122"/>
                        </a:rPr>
                        <a:t>以下</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或</a:t>
                      </a:r>
                      <a:r>
                        <a:rPr kumimoji="0" lang="en-US" altLang="zh-CN" sz="1200" u="none" strike="noStrike" cap="none" normalizeH="0" baseline="0" smtClean="0">
                          <a:ln>
                            <a:noFill/>
                          </a:ln>
                          <a:effectLst/>
                          <a:latin typeface="微软雅黑" pitchFamily="34" charset="-122"/>
                          <a:ea typeface="微软雅黑" pitchFamily="34" charset="-122"/>
                        </a:rPr>
                        <a:t>100</a:t>
                      </a:r>
                      <a:r>
                        <a:rPr kumimoji="0" lang="zh-CN" altLang="en-US" sz="1200" u="none" strike="noStrike" cap="none" normalizeH="0" baseline="0" smtClean="0">
                          <a:ln>
                            <a:noFill/>
                          </a:ln>
                          <a:effectLst/>
                          <a:latin typeface="微软雅黑" pitchFamily="34" charset="-122"/>
                          <a:ea typeface="微软雅黑" pitchFamily="34" charset="-122"/>
                        </a:rPr>
                        <a:t>以下</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　</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r>
              <a:tr h="48047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交通运输业</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200" u="none" strike="noStrike" cap="none" normalizeH="0" baseline="0" smtClean="0">
                          <a:ln>
                            <a:noFill/>
                          </a:ln>
                          <a:effectLst/>
                          <a:latin typeface="微软雅黑" pitchFamily="34" charset="-122"/>
                          <a:ea typeface="微软雅黑" pitchFamily="34" charset="-122"/>
                        </a:rPr>
                        <a:t>300</a:t>
                      </a:r>
                      <a:r>
                        <a:rPr kumimoji="0" lang="zh-CN" altLang="en-US" sz="1200" u="none" strike="noStrike" cap="none" normalizeH="0" baseline="0" smtClean="0">
                          <a:ln>
                            <a:noFill/>
                          </a:ln>
                          <a:effectLst/>
                          <a:latin typeface="微软雅黑" pitchFamily="34" charset="-122"/>
                          <a:ea typeface="微软雅黑" pitchFamily="34" charset="-122"/>
                        </a:rPr>
                        <a:t>及以上</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且</a:t>
                      </a:r>
                      <a:r>
                        <a:rPr kumimoji="0" lang="en-US" altLang="zh-CN" sz="1200" u="none" strike="noStrike" cap="none" normalizeH="0" baseline="0" smtClean="0">
                          <a:ln>
                            <a:noFill/>
                          </a:ln>
                          <a:effectLst/>
                          <a:latin typeface="微软雅黑" pitchFamily="34" charset="-122"/>
                          <a:ea typeface="微软雅黑" pitchFamily="34" charset="-122"/>
                        </a:rPr>
                        <a:t>3000</a:t>
                      </a:r>
                      <a:r>
                        <a:rPr kumimoji="0" lang="zh-CN" altLang="en-US" sz="1200" u="none" strike="noStrike" cap="none" normalizeH="0" baseline="0" smtClean="0">
                          <a:ln>
                            <a:noFill/>
                          </a:ln>
                          <a:effectLst/>
                          <a:latin typeface="微软雅黑" pitchFamily="34" charset="-122"/>
                          <a:ea typeface="微软雅黑" pitchFamily="34" charset="-122"/>
                        </a:rPr>
                        <a:t>及以上</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　</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200" u="none" strike="noStrike" cap="none" normalizeH="0" baseline="0" smtClean="0">
                          <a:ln>
                            <a:noFill/>
                          </a:ln>
                          <a:effectLst/>
                          <a:latin typeface="微软雅黑" pitchFamily="34" charset="-122"/>
                          <a:ea typeface="微软雅黑" pitchFamily="34" charset="-122"/>
                        </a:rPr>
                        <a:t>20</a:t>
                      </a:r>
                      <a:r>
                        <a:rPr kumimoji="0" lang="zh-CN" altLang="en-US" sz="1200" u="none" strike="noStrike" cap="none" normalizeH="0" baseline="0" smtClean="0">
                          <a:ln>
                            <a:noFill/>
                          </a:ln>
                          <a:effectLst/>
                          <a:latin typeface="微软雅黑" pitchFamily="34" charset="-122"/>
                          <a:ea typeface="微软雅黑" pitchFamily="34" charset="-122"/>
                        </a:rPr>
                        <a:t>及以上</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且</a:t>
                      </a:r>
                      <a:r>
                        <a:rPr kumimoji="0" lang="en-US" altLang="zh-CN" sz="1200" u="none" strike="noStrike" cap="none" normalizeH="0" baseline="0" smtClean="0">
                          <a:ln>
                            <a:noFill/>
                          </a:ln>
                          <a:effectLst/>
                          <a:latin typeface="微软雅黑" pitchFamily="34" charset="-122"/>
                          <a:ea typeface="微软雅黑" pitchFamily="34" charset="-122"/>
                        </a:rPr>
                        <a:t>200</a:t>
                      </a:r>
                      <a:r>
                        <a:rPr kumimoji="0" lang="zh-CN" altLang="en-US" sz="1200" u="none" strike="noStrike" cap="none" normalizeH="0" baseline="0" smtClean="0">
                          <a:ln>
                            <a:noFill/>
                          </a:ln>
                          <a:effectLst/>
                          <a:latin typeface="微软雅黑" pitchFamily="34" charset="-122"/>
                          <a:ea typeface="微软雅黑" pitchFamily="34" charset="-122"/>
                        </a:rPr>
                        <a:t>及以上</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　</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200" u="none" strike="noStrike" cap="none" normalizeH="0" baseline="0" smtClean="0">
                          <a:ln>
                            <a:noFill/>
                          </a:ln>
                          <a:effectLst/>
                          <a:latin typeface="微软雅黑" pitchFamily="34" charset="-122"/>
                          <a:ea typeface="微软雅黑" pitchFamily="34" charset="-122"/>
                        </a:rPr>
                        <a:t>20</a:t>
                      </a:r>
                      <a:r>
                        <a:rPr kumimoji="0" lang="zh-CN" altLang="en-US" sz="1200" u="none" strike="noStrike" cap="none" normalizeH="0" baseline="0" smtClean="0">
                          <a:ln>
                            <a:noFill/>
                          </a:ln>
                          <a:effectLst/>
                          <a:latin typeface="微软雅黑" pitchFamily="34" charset="-122"/>
                          <a:ea typeface="微软雅黑" pitchFamily="34" charset="-122"/>
                        </a:rPr>
                        <a:t>以下</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或</a:t>
                      </a:r>
                      <a:r>
                        <a:rPr kumimoji="0" lang="en-US" altLang="zh-CN" sz="1200" u="none" strike="noStrike" cap="none" normalizeH="0" baseline="0" smtClean="0">
                          <a:ln>
                            <a:noFill/>
                          </a:ln>
                          <a:effectLst/>
                          <a:latin typeface="微软雅黑" pitchFamily="34" charset="-122"/>
                          <a:ea typeface="微软雅黑" pitchFamily="34" charset="-122"/>
                        </a:rPr>
                        <a:t>200</a:t>
                      </a:r>
                      <a:r>
                        <a:rPr kumimoji="0" lang="zh-CN" altLang="en-US" sz="1200" u="none" strike="noStrike" cap="none" normalizeH="0" baseline="0" smtClean="0">
                          <a:ln>
                            <a:noFill/>
                          </a:ln>
                          <a:effectLst/>
                          <a:latin typeface="微软雅黑" pitchFamily="34" charset="-122"/>
                          <a:ea typeface="微软雅黑" pitchFamily="34" charset="-122"/>
                        </a:rPr>
                        <a:t>以下</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　</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r>
              <a:tr h="48047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仓储业</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200" u="none" strike="noStrike" cap="none" normalizeH="0" baseline="0" smtClean="0">
                          <a:ln>
                            <a:noFill/>
                          </a:ln>
                          <a:effectLst/>
                          <a:latin typeface="微软雅黑" pitchFamily="34" charset="-122"/>
                          <a:ea typeface="微软雅黑" pitchFamily="34" charset="-122"/>
                        </a:rPr>
                        <a:t>100</a:t>
                      </a:r>
                      <a:r>
                        <a:rPr kumimoji="0" lang="zh-CN" altLang="en-US" sz="1200" u="none" strike="noStrike" cap="none" normalizeH="0" baseline="0" smtClean="0">
                          <a:ln>
                            <a:noFill/>
                          </a:ln>
                          <a:effectLst/>
                          <a:latin typeface="微软雅黑" pitchFamily="34" charset="-122"/>
                          <a:ea typeface="微软雅黑" pitchFamily="34" charset="-122"/>
                        </a:rPr>
                        <a:t>及以上</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且</a:t>
                      </a:r>
                      <a:r>
                        <a:rPr kumimoji="0" lang="en-US" altLang="zh-CN" sz="1200" u="none" strike="noStrike" cap="none" normalizeH="0" baseline="0" smtClean="0">
                          <a:ln>
                            <a:noFill/>
                          </a:ln>
                          <a:effectLst/>
                          <a:latin typeface="微软雅黑" pitchFamily="34" charset="-122"/>
                          <a:ea typeface="微软雅黑" pitchFamily="34" charset="-122"/>
                        </a:rPr>
                        <a:t>1000</a:t>
                      </a:r>
                      <a:r>
                        <a:rPr kumimoji="0" lang="zh-CN" altLang="en-US" sz="1200" u="none" strike="noStrike" cap="none" normalizeH="0" baseline="0" smtClean="0">
                          <a:ln>
                            <a:noFill/>
                          </a:ln>
                          <a:effectLst/>
                          <a:latin typeface="微软雅黑" pitchFamily="34" charset="-122"/>
                          <a:ea typeface="微软雅黑" pitchFamily="34" charset="-122"/>
                        </a:rPr>
                        <a:t>及以上</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　</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200" u="none" strike="noStrike" cap="none" normalizeH="0" baseline="0" smtClean="0">
                          <a:ln>
                            <a:noFill/>
                          </a:ln>
                          <a:effectLst/>
                          <a:latin typeface="微软雅黑" pitchFamily="34" charset="-122"/>
                          <a:ea typeface="微软雅黑" pitchFamily="34" charset="-122"/>
                        </a:rPr>
                        <a:t>20</a:t>
                      </a:r>
                      <a:r>
                        <a:rPr kumimoji="0" lang="zh-CN" altLang="en-US" sz="1200" u="none" strike="noStrike" cap="none" normalizeH="0" baseline="0" smtClean="0">
                          <a:ln>
                            <a:noFill/>
                          </a:ln>
                          <a:effectLst/>
                          <a:latin typeface="微软雅黑" pitchFamily="34" charset="-122"/>
                          <a:ea typeface="微软雅黑" pitchFamily="34" charset="-122"/>
                        </a:rPr>
                        <a:t>及以上</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且</a:t>
                      </a:r>
                      <a:r>
                        <a:rPr kumimoji="0" lang="en-US" altLang="zh-CN" sz="1200" u="none" strike="noStrike" cap="none" normalizeH="0" baseline="0" smtClean="0">
                          <a:ln>
                            <a:noFill/>
                          </a:ln>
                          <a:effectLst/>
                          <a:latin typeface="微软雅黑" pitchFamily="34" charset="-122"/>
                          <a:ea typeface="微软雅黑" pitchFamily="34" charset="-122"/>
                        </a:rPr>
                        <a:t>100</a:t>
                      </a:r>
                      <a:r>
                        <a:rPr kumimoji="0" lang="zh-CN" altLang="en-US" sz="1200" u="none" strike="noStrike" cap="none" normalizeH="0" baseline="0" smtClean="0">
                          <a:ln>
                            <a:noFill/>
                          </a:ln>
                          <a:effectLst/>
                          <a:latin typeface="微软雅黑" pitchFamily="34" charset="-122"/>
                          <a:ea typeface="微软雅黑" pitchFamily="34" charset="-122"/>
                        </a:rPr>
                        <a:t>及以上</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　</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200" u="none" strike="noStrike" cap="none" normalizeH="0" baseline="0" smtClean="0">
                          <a:ln>
                            <a:noFill/>
                          </a:ln>
                          <a:effectLst/>
                          <a:latin typeface="微软雅黑" pitchFamily="34" charset="-122"/>
                          <a:ea typeface="微软雅黑" pitchFamily="34" charset="-122"/>
                        </a:rPr>
                        <a:t>20</a:t>
                      </a:r>
                      <a:r>
                        <a:rPr kumimoji="0" lang="zh-CN" altLang="en-US" sz="1200" u="none" strike="noStrike" cap="none" normalizeH="0" baseline="0" smtClean="0">
                          <a:ln>
                            <a:noFill/>
                          </a:ln>
                          <a:effectLst/>
                          <a:latin typeface="微软雅黑" pitchFamily="34" charset="-122"/>
                          <a:ea typeface="微软雅黑" pitchFamily="34" charset="-122"/>
                        </a:rPr>
                        <a:t>以下</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或</a:t>
                      </a:r>
                      <a:r>
                        <a:rPr kumimoji="0" lang="en-US" altLang="zh-CN" sz="1200" u="none" strike="noStrike" cap="none" normalizeH="0" baseline="0" smtClean="0">
                          <a:ln>
                            <a:noFill/>
                          </a:ln>
                          <a:effectLst/>
                          <a:latin typeface="微软雅黑" pitchFamily="34" charset="-122"/>
                          <a:ea typeface="微软雅黑" pitchFamily="34" charset="-122"/>
                        </a:rPr>
                        <a:t>100</a:t>
                      </a:r>
                      <a:r>
                        <a:rPr kumimoji="0" lang="zh-CN" altLang="en-US" sz="1200" u="none" strike="noStrike" cap="none" normalizeH="0" baseline="0" smtClean="0">
                          <a:ln>
                            <a:noFill/>
                          </a:ln>
                          <a:effectLst/>
                          <a:latin typeface="微软雅黑" pitchFamily="34" charset="-122"/>
                          <a:ea typeface="微软雅黑" pitchFamily="34" charset="-122"/>
                        </a:rPr>
                        <a:t>以下</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　</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r>
              <a:tr h="48047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邮政业</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200" u="none" strike="noStrike" cap="none" normalizeH="0" baseline="0" smtClean="0">
                          <a:ln>
                            <a:noFill/>
                          </a:ln>
                          <a:effectLst/>
                          <a:latin typeface="微软雅黑" pitchFamily="34" charset="-122"/>
                          <a:ea typeface="微软雅黑" pitchFamily="34" charset="-122"/>
                        </a:rPr>
                        <a:t>300</a:t>
                      </a:r>
                      <a:r>
                        <a:rPr kumimoji="0" lang="zh-CN" altLang="en-US" sz="1200" u="none" strike="noStrike" cap="none" normalizeH="0" baseline="0" smtClean="0">
                          <a:ln>
                            <a:noFill/>
                          </a:ln>
                          <a:effectLst/>
                          <a:latin typeface="微软雅黑" pitchFamily="34" charset="-122"/>
                          <a:ea typeface="微软雅黑" pitchFamily="34" charset="-122"/>
                        </a:rPr>
                        <a:t>及以上</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且</a:t>
                      </a:r>
                      <a:r>
                        <a:rPr kumimoji="0" lang="en-US" altLang="zh-CN" sz="1200" u="none" strike="noStrike" cap="none" normalizeH="0" baseline="0" smtClean="0">
                          <a:ln>
                            <a:noFill/>
                          </a:ln>
                          <a:effectLst/>
                          <a:latin typeface="微软雅黑" pitchFamily="34" charset="-122"/>
                          <a:ea typeface="微软雅黑" pitchFamily="34" charset="-122"/>
                        </a:rPr>
                        <a:t>2000</a:t>
                      </a:r>
                      <a:r>
                        <a:rPr kumimoji="0" lang="zh-CN" altLang="en-US" sz="1200" u="none" strike="noStrike" cap="none" normalizeH="0" baseline="0" smtClean="0">
                          <a:ln>
                            <a:noFill/>
                          </a:ln>
                          <a:effectLst/>
                          <a:latin typeface="微软雅黑" pitchFamily="34" charset="-122"/>
                          <a:ea typeface="微软雅黑" pitchFamily="34" charset="-122"/>
                        </a:rPr>
                        <a:t>及以上</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　</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200" u="none" strike="noStrike" cap="none" normalizeH="0" baseline="0" dirty="0" smtClean="0">
                          <a:ln>
                            <a:noFill/>
                          </a:ln>
                          <a:effectLst/>
                          <a:latin typeface="微软雅黑" pitchFamily="34" charset="-122"/>
                          <a:ea typeface="微软雅黑" pitchFamily="34" charset="-122"/>
                        </a:rPr>
                        <a:t>20</a:t>
                      </a:r>
                      <a:r>
                        <a:rPr kumimoji="0" lang="zh-CN" altLang="en-US" sz="1200" u="none" strike="noStrike" cap="none" normalizeH="0" baseline="0" dirty="0" smtClean="0">
                          <a:ln>
                            <a:noFill/>
                          </a:ln>
                          <a:effectLst/>
                          <a:latin typeface="微软雅黑" pitchFamily="34" charset="-122"/>
                          <a:ea typeface="微软雅黑" pitchFamily="34" charset="-122"/>
                        </a:rPr>
                        <a:t>及以上</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且</a:t>
                      </a:r>
                      <a:r>
                        <a:rPr kumimoji="0" lang="en-US" altLang="zh-CN" sz="1200" u="none" strike="noStrike" cap="none" normalizeH="0" baseline="0" smtClean="0">
                          <a:ln>
                            <a:noFill/>
                          </a:ln>
                          <a:effectLst/>
                          <a:latin typeface="微软雅黑" pitchFamily="34" charset="-122"/>
                          <a:ea typeface="微软雅黑" pitchFamily="34" charset="-122"/>
                        </a:rPr>
                        <a:t>100</a:t>
                      </a:r>
                      <a:r>
                        <a:rPr kumimoji="0" lang="zh-CN" altLang="en-US" sz="1200" u="none" strike="noStrike" cap="none" normalizeH="0" baseline="0" smtClean="0">
                          <a:ln>
                            <a:noFill/>
                          </a:ln>
                          <a:effectLst/>
                          <a:latin typeface="微软雅黑" pitchFamily="34" charset="-122"/>
                          <a:ea typeface="微软雅黑" pitchFamily="34" charset="-122"/>
                        </a:rPr>
                        <a:t>及以上</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　</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200" u="none" strike="noStrike" cap="none" normalizeH="0" baseline="0" smtClean="0">
                          <a:ln>
                            <a:noFill/>
                          </a:ln>
                          <a:effectLst/>
                          <a:latin typeface="微软雅黑" pitchFamily="34" charset="-122"/>
                          <a:ea typeface="微软雅黑" pitchFamily="34" charset="-122"/>
                        </a:rPr>
                        <a:t>20</a:t>
                      </a:r>
                      <a:r>
                        <a:rPr kumimoji="0" lang="zh-CN" altLang="en-US" sz="1200" u="none" strike="noStrike" cap="none" normalizeH="0" baseline="0" smtClean="0">
                          <a:ln>
                            <a:noFill/>
                          </a:ln>
                          <a:effectLst/>
                          <a:latin typeface="微软雅黑" pitchFamily="34" charset="-122"/>
                          <a:ea typeface="微软雅黑" pitchFamily="34" charset="-122"/>
                        </a:rPr>
                        <a:t>以下</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smtClean="0">
                          <a:ln>
                            <a:noFill/>
                          </a:ln>
                          <a:effectLst/>
                          <a:latin typeface="微软雅黑" pitchFamily="34" charset="-122"/>
                          <a:ea typeface="微软雅黑" pitchFamily="34" charset="-122"/>
                        </a:rPr>
                        <a:t>或</a:t>
                      </a:r>
                      <a:r>
                        <a:rPr kumimoji="0" lang="en-US" altLang="zh-CN" sz="1200" u="none" strike="noStrike" cap="none" normalizeH="0" baseline="0" smtClean="0">
                          <a:ln>
                            <a:noFill/>
                          </a:ln>
                          <a:effectLst/>
                          <a:latin typeface="微软雅黑" pitchFamily="34" charset="-122"/>
                          <a:ea typeface="微软雅黑" pitchFamily="34" charset="-122"/>
                        </a:rPr>
                        <a:t>100</a:t>
                      </a:r>
                      <a:r>
                        <a:rPr kumimoji="0" lang="zh-CN" altLang="en-US" sz="1200" u="none" strike="noStrike" cap="none" normalizeH="0" baseline="0" smtClean="0">
                          <a:ln>
                            <a:noFill/>
                          </a:ln>
                          <a:effectLst/>
                          <a:latin typeface="微软雅黑" pitchFamily="34" charset="-122"/>
                          <a:ea typeface="微软雅黑" pitchFamily="34" charset="-122"/>
                        </a:rPr>
                        <a:t>以下</a:t>
                      </a:r>
                      <a:endParaRPr kumimoji="0" lang="zh-CN" altLang="en-US" sz="12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200" u="none" strike="noStrike" cap="none" normalizeH="0" baseline="0" dirty="0" smtClean="0">
                          <a:ln>
                            <a:noFill/>
                          </a:ln>
                          <a:effectLst/>
                          <a:latin typeface="微软雅黑" pitchFamily="34" charset="-122"/>
                          <a:ea typeface="微软雅黑" pitchFamily="34" charset="-122"/>
                        </a:rPr>
                        <a:t>　</a:t>
                      </a:r>
                      <a:endParaRPr kumimoji="0" lang="zh-CN" altLang="en-US" sz="12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r>
            </a:tbl>
          </a:graphicData>
        </a:graphic>
      </p:graphicFrame>
      <p:sp>
        <p:nvSpPr>
          <p:cNvPr id="3" name="TextBox 2"/>
          <p:cNvSpPr txBox="1"/>
          <p:nvPr/>
        </p:nvSpPr>
        <p:spPr>
          <a:xfrm>
            <a:off x="0" y="6488668"/>
            <a:ext cx="428596" cy="369332"/>
          </a:xfrm>
          <a:prstGeom prst="rect">
            <a:avLst/>
          </a:prstGeom>
          <a:noFill/>
        </p:spPr>
        <p:txBody>
          <a:bodyPr wrap="square" rtlCol="0">
            <a:spAutoFit/>
          </a:bodyPr>
          <a:lstStyle/>
          <a:p>
            <a:r>
              <a:rPr lang="en-US" altLang="zh-CN" dirty="0" smtClean="0"/>
              <a:t>4</a:t>
            </a:r>
            <a:endParaRPr lang="zh-CN" altLang="en-US" dirty="0"/>
          </a:p>
        </p:txBody>
      </p:sp>
    </p:spTree>
  </p:cSld>
  <p:clrMapOvr>
    <a:masterClrMapping/>
  </p:clrMapOvr>
  <p:transition>
    <p:random/>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143034" y="3028959"/>
            <a:ext cx="6786552" cy="1757363"/>
          </a:xfrm>
          <a:prstGeom prst="rect">
            <a:avLst/>
          </a:prstGeom>
        </p:spPr>
        <p:txBody>
          <a:bodyPr/>
          <a:lstStyle/>
          <a:p>
            <a:pPr marL="342900" indent="-342900" eaLnBrk="0" hangingPunct="0">
              <a:spcBef>
                <a:spcPct val="20000"/>
              </a:spcBef>
              <a:buClr>
                <a:schemeClr val="hlink"/>
              </a:buClr>
            </a:pPr>
            <a:r>
              <a:rPr lang="en-US" altLang="zh-CN" sz="2800" dirty="0">
                <a:latin typeface="微软雅黑" pitchFamily="34" charset="-122"/>
                <a:ea typeface="微软雅黑" pitchFamily="34" charset="-122"/>
              </a:rPr>
              <a:t>     </a:t>
            </a:r>
            <a:r>
              <a:rPr lang="en-US" altLang="zh-CN" sz="2800" dirty="0" smtClean="0">
                <a:latin typeface="微软雅黑" pitchFamily="34" charset="-122"/>
                <a:ea typeface="微软雅黑" pitchFamily="34" charset="-122"/>
              </a:rPr>
              <a:t> 2013</a:t>
            </a:r>
            <a:r>
              <a:rPr lang="zh-CN" altLang="en-US" sz="2800" dirty="0">
                <a:latin typeface="微软雅黑" pitchFamily="34" charset="-122"/>
                <a:ea typeface="微软雅黑" pitchFamily="34" charset="-122"/>
              </a:rPr>
              <a:t>年</a:t>
            </a:r>
            <a:r>
              <a:rPr lang="en-US" altLang="zh-CN" sz="2800" dirty="0">
                <a:latin typeface="微软雅黑" pitchFamily="34" charset="-122"/>
                <a:ea typeface="微软雅黑" pitchFamily="34" charset="-122"/>
              </a:rPr>
              <a:t>8</a:t>
            </a:r>
            <a:r>
              <a:rPr lang="zh-CN" altLang="en-US" sz="2800" dirty="0">
                <a:latin typeface="微软雅黑" pitchFamily="34" charset="-122"/>
                <a:ea typeface="微软雅黑" pitchFamily="34" charset="-122"/>
              </a:rPr>
              <a:t>月</a:t>
            </a:r>
            <a:r>
              <a:rPr lang="en-US" altLang="zh-CN" sz="2800" dirty="0">
                <a:latin typeface="微软雅黑" pitchFamily="34" charset="-122"/>
                <a:ea typeface="微软雅黑" pitchFamily="34" charset="-122"/>
              </a:rPr>
              <a:t>1</a:t>
            </a:r>
            <a:r>
              <a:rPr lang="zh-CN" altLang="en-US" sz="2800" dirty="0">
                <a:latin typeface="微软雅黑" pitchFamily="34" charset="-122"/>
                <a:ea typeface="微软雅黑" pitchFamily="34" charset="-122"/>
              </a:rPr>
              <a:t>日（含）以后开具的</a:t>
            </a:r>
            <a:r>
              <a:rPr lang="zh-CN" altLang="en-US" sz="2800" dirty="0" smtClean="0">
                <a:latin typeface="微软雅黑" pitchFamily="34" charset="-122"/>
                <a:ea typeface="微软雅黑" pitchFamily="34" charset="-122"/>
              </a:rPr>
              <a:t>运输</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smtClean="0">
                <a:latin typeface="微软雅黑" pitchFamily="34" charset="-122"/>
                <a:ea typeface="微软雅黑" pitchFamily="34" charset="-122"/>
              </a:rPr>
              <a:t>费用</a:t>
            </a:r>
            <a:r>
              <a:rPr lang="zh-CN" altLang="en-US" sz="2800" dirty="0">
                <a:latin typeface="微软雅黑" pitchFamily="34" charset="-122"/>
                <a:ea typeface="微软雅黑" pitchFamily="34" charset="-122"/>
              </a:rPr>
              <a:t>结算单据（铁路运输费用结算单据</a:t>
            </a:r>
            <a:r>
              <a:rPr lang="zh-CN" altLang="en-US" sz="2800" dirty="0" smtClean="0">
                <a:latin typeface="微软雅黑" pitchFamily="34" charset="-122"/>
                <a:ea typeface="微软雅黑" pitchFamily="34" charset="-122"/>
              </a:rPr>
              <a:t>除</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smtClean="0">
                <a:latin typeface="微软雅黑" pitchFamily="34" charset="-122"/>
                <a:ea typeface="微软雅黑" pitchFamily="34" charset="-122"/>
              </a:rPr>
              <a:t>外</a:t>
            </a:r>
            <a:r>
              <a:rPr lang="zh-CN" altLang="en-US" sz="2800" dirty="0">
                <a:latin typeface="微软雅黑" pitchFamily="34" charset="-122"/>
                <a:ea typeface="微软雅黑" pitchFamily="34" charset="-122"/>
              </a:rPr>
              <a:t>）不得作为增值税扣税凭证。</a:t>
            </a:r>
          </a:p>
        </p:txBody>
      </p:sp>
      <p:sp>
        <p:nvSpPr>
          <p:cNvPr id="6" name="矩形 5"/>
          <p:cNvSpPr/>
          <p:nvPr/>
        </p:nvSpPr>
        <p:spPr>
          <a:xfrm>
            <a:off x="1000139" y="2130420"/>
            <a:ext cx="5572125" cy="584200"/>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  增值税</a:t>
            </a:r>
            <a:r>
              <a:rPr lang="en-US" altLang="zh-CN" sz="3200" b="1" kern="0" dirty="0">
                <a:latin typeface="微软雅黑" pitchFamily="34" charset="-122"/>
                <a:ea typeface="微软雅黑" pitchFamily="34" charset="-122"/>
              </a:rPr>
              <a:t>——</a:t>
            </a:r>
            <a:r>
              <a:rPr lang="zh-CN" altLang="en-US" sz="3200" b="1" kern="0" dirty="0">
                <a:latin typeface="微软雅黑" pitchFamily="34" charset="-122"/>
                <a:ea typeface="微软雅黑" pitchFamily="34" charset="-122"/>
              </a:rPr>
              <a:t>新政策</a:t>
            </a:r>
            <a:endParaRPr lang="en-US" altLang="zh-CN" sz="3200" b="1" kern="0" dirty="0">
              <a:latin typeface="微软雅黑" pitchFamily="34" charset="-122"/>
              <a:ea typeface="微软雅黑" pitchFamily="34" charset="-122"/>
            </a:endParaRPr>
          </a:p>
        </p:txBody>
      </p:sp>
      <p:sp>
        <p:nvSpPr>
          <p:cNvPr id="7" name="TextBox 6"/>
          <p:cNvSpPr txBox="1"/>
          <p:nvPr/>
        </p:nvSpPr>
        <p:spPr>
          <a:xfrm>
            <a:off x="0" y="6488668"/>
            <a:ext cx="571472" cy="369332"/>
          </a:xfrm>
          <a:prstGeom prst="rect">
            <a:avLst/>
          </a:prstGeom>
          <a:noFill/>
        </p:spPr>
        <p:txBody>
          <a:bodyPr wrap="square" rtlCol="0">
            <a:spAutoFit/>
          </a:bodyPr>
          <a:lstStyle/>
          <a:p>
            <a:r>
              <a:rPr lang="en-US" altLang="zh-CN" dirty="0" smtClean="0"/>
              <a:t>58</a:t>
            </a:r>
            <a:endParaRPr lang="zh-CN" altLang="en-US" dirty="0"/>
          </a:p>
        </p:txBody>
      </p:sp>
      <p:grpSp>
        <p:nvGrpSpPr>
          <p:cNvPr id="8" name="组合 7"/>
          <p:cNvGrpSpPr/>
          <p:nvPr/>
        </p:nvGrpSpPr>
        <p:grpSpPr>
          <a:xfrm>
            <a:off x="1071538" y="895339"/>
            <a:ext cx="5136010" cy="962025"/>
            <a:chOff x="1646325" y="2895629"/>
            <a:chExt cx="5136010" cy="962025"/>
          </a:xfrm>
        </p:grpSpPr>
        <p:sp>
          <p:nvSpPr>
            <p:cNvPr id="9" name="圆角矩形 8"/>
            <p:cNvSpPr/>
            <p:nvPr/>
          </p:nvSpPr>
          <p:spPr>
            <a:xfrm>
              <a:off x="1646325" y="2895629"/>
              <a:ext cx="5136010" cy="962025"/>
            </a:xfrm>
            <a:prstGeom prst="roundRect">
              <a:avLst/>
            </a:prstGeom>
            <a:solidFill>
              <a:schemeClr val="accent4">
                <a:lumMod val="60000"/>
                <a:lumOff val="4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10" name="圆角矩形 4"/>
            <p:cNvSpPr/>
            <p:nvPr/>
          </p:nvSpPr>
          <p:spPr>
            <a:xfrm>
              <a:off x="1693287" y="2942591"/>
              <a:ext cx="504208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kumimoji="0" lang="zh-CN" alt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涉税实务</a:t>
              </a:r>
              <a:endParaRPr lang="zh-CN" altLang="en-US" sz="4000" kern="1200" dirty="0">
                <a:solidFill>
                  <a:schemeClr val="tx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spTree>
  </p:cSld>
  <p:clrMapOvr>
    <a:masterClrMapping/>
  </p:clrMapOvr>
  <p:transition>
    <p:rand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000130" y="3100388"/>
            <a:ext cx="7572398" cy="2400300"/>
          </a:xfrm>
          <a:prstGeom prst="rect">
            <a:avLst/>
          </a:prstGeom>
        </p:spPr>
        <p:txBody>
          <a:bodyPr/>
          <a:lstStyle/>
          <a:p>
            <a:pPr marL="342900" indent="-342900" eaLnBrk="0" hangingPunct="0">
              <a:spcBef>
                <a:spcPct val="20000"/>
              </a:spcBef>
              <a:buClr>
                <a:schemeClr val="hlink"/>
              </a:buClr>
              <a:defRPr/>
            </a:pPr>
            <a:r>
              <a:rPr lang="zh-CN" altLang="en-US" sz="2800" kern="0" dirty="0">
                <a:latin typeface="微软雅黑" pitchFamily="34" charset="-122"/>
                <a:ea typeface="微软雅黑" pitchFamily="34" charset="-122"/>
              </a:rPr>
              <a:t>       新</a:t>
            </a:r>
            <a:r>
              <a:rPr lang="en-US" altLang="zh-CN" sz="2800" kern="0" dirty="0">
                <a:latin typeface="微软雅黑" pitchFamily="34" charset="-122"/>
                <a:ea typeface="微软雅黑" pitchFamily="34" charset="-122"/>
              </a:rPr>
              <a:t>《</a:t>
            </a:r>
            <a:r>
              <a:rPr lang="zh-CN" altLang="en-US" sz="2800" kern="0" dirty="0">
                <a:latin typeface="微软雅黑" pitchFamily="34" charset="-122"/>
                <a:ea typeface="微软雅黑" pitchFamily="34" charset="-122"/>
              </a:rPr>
              <a:t>试点有关事项的规定</a:t>
            </a:r>
            <a:r>
              <a:rPr lang="en-US" altLang="zh-CN" sz="2800" kern="0" dirty="0">
                <a:latin typeface="微软雅黑" pitchFamily="34" charset="-122"/>
                <a:ea typeface="微软雅黑" pitchFamily="34" charset="-122"/>
              </a:rPr>
              <a:t>》</a:t>
            </a:r>
            <a:r>
              <a:rPr lang="zh-CN" altLang="en-US" sz="2800" kern="0" dirty="0">
                <a:latin typeface="微软雅黑" pitchFamily="34" charset="-122"/>
                <a:ea typeface="微软雅黑" pitchFamily="34" charset="-122"/>
              </a:rPr>
              <a:t>对于进行</a:t>
            </a:r>
            <a:r>
              <a:rPr lang="zh-CN" altLang="en-US" sz="2800" kern="0" dirty="0" smtClean="0">
                <a:latin typeface="微软雅黑" pitchFamily="34" charset="-122"/>
                <a:ea typeface="微软雅黑" pitchFamily="34" charset="-122"/>
              </a:rPr>
              <a:t>重大</a:t>
            </a:r>
            <a:endParaRPr lang="en-US" altLang="zh-CN" sz="2800" kern="0" dirty="0" smtClean="0">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800" kern="0" dirty="0" smtClean="0">
                <a:latin typeface="微软雅黑" pitchFamily="34" charset="-122"/>
                <a:ea typeface="微软雅黑" pitchFamily="34" charset="-122"/>
              </a:rPr>
              <a:t>调整，即</a:t>
            </a:r>
            <a:r>
              <a:rPr lang="zh-CN" altLang="en-US" sz="2800" kern="0" dirty="0">
                <a:latin typeface="微软雅黑" pitchFamily="34" charset="-122"/>
                <a:ea typeface="微软雅黑" pitchFamily="34" charset="-122"/>
              </a:rPr>
              <a:t>原增值税一般纳税人取得的试点小</a:t>
            </a:r>
            <a:r>
              <a:rPr lang="zh-CN" altLang="en-US" sz="2800" kern="0" dirty="0" smtClean="0">
                <a:latin typeface="微软雅黑" pitchFamily="34" charset="-122"/>
                <a:ea typeface="微软雅黑" pitchFamily="34" charset="-122"/>
              </a:rPr>
              <a:t>规</a:t>
            </a:r>
            <a:endParaRPr lang="en-US" altLang="zh-CN" sz="2800" kern="0" dirty="0" smtClean="0">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800" kern="0" dirty="0" smtClean="0">
                <a:latin typeface="微软雅黑" pitchFamily="34" charset="-122"/>
                <a:ea typeface="微软雅黑" pitchFamily="34" charset="-122"/>
              </a:rPr>
              <a:t>模</a:t>
            </a:r>
            <a:r>
              <a:rPr lang="zh-CN" altLang="en-US" sz="2800" kern="0" dirty="0">
                <a:latin typeface="微软雅黑" pitchFamily="34" charset="-122"/>
                <a:ea typeface="微软雅黑" pitchFamily="34" charset="-122"/>
              </a:rPr>
              <a:t>纳税人由</a:t>
            </a:r>
            <a:r>
              <a:rPr lang="zh-CN" altLang="en-US" sz="2800" kern="0" dirty="0" smtClean="0">
                <a:latin typeface="微软雅黑" pitchFamily="34" charset="-122"/>
                <a:ea typeface="微软雅黑" pitchFamily="34" charset="-122"/>
              </a:rPr>
              <a:t>税务机关</a:t>
            </a:r>
            <a:r>
              <a:rPr lang="zh-CN" altLang="en-US" sz="2800" kern="0" dirty="0">
                <a:latin typeface="微软雅黑" pitchFamily="34" charset="-122"/>
                <a:ea typeface="微软雅黑" pitchFamily="34" charset="-122"/>
              </a:rPr>
              <a:t>代开的增值税专用发票</a:t>
            </a:r>
            <a:r>
              <a:rPr lang="zh-CN" altLang="en-US" sz="2800" kern="0" dirty="0" smtClean="0">
                <a:latin typeface="微软雅黑" pitchFamily="34" charset="-122"/>
                <a:ea typeface="微软雅黑" pitchFamily="34" charset="-122"/>
              </a:rPr>
              <a:t>，</a:t>
            </a:r>
            <a:endParaRPr lang="en-US" altLang="zh-CN" sz="2800" kern="0" dirty="0" smtClean="0">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800" kern="0" dirty="0" smtClean="0">
                <a:latin typeface="微软雅黑" pitchFamily="34" charset="-122"/>
                <a:ea typeface="微软雅黑" pitchFamily="34" charset="-122"/>
              </a:rPr>
              <a:t>不再</a:t>
            </a:r>
            <a:r>
              <a:rPr lang="zh-CN" altLang="en-US" sz="2800" kern="0" dirty="0">
                <a:latin typeface="微软雅黑" pitchFamily="34" charset="-122"/>
                <a:ea typeface="微软雅黑" pitchFamily="34" charset="-122"/>
              </a:rPr>
              <a:t>计算。而直接</a:t>
            </a:r>
            <a:r>
              <a:rPr lang="zh-CN" altLang="en-US" sz="2800" kern="0" dirty="0" smtClean="0">
                <a:latin typeface="微软雅黑" pitchFamily="34" charset="-122"/>
                <a:ea typeface="微软雅黑" pitchFamily="34" charset="-122"/>
              </a:rPr>
              <a:t>按增值税</a:t>
            </a:r>
            <a:r>
              <a:rPr lang="zh-CN" altLang="en-US" sz="2800" kern="0" dirty="0">
                <a:latin typeface="微软雅黑" pitchFamily="34" charset="-122"/>
                <a:ea typeface="微软雅黑" pitchFamily="34" charset="-122"/>
              </a:rPr>
              <a:t>专用发票注明的</a:t>
            </a:r>
            <a:r>
              <a:rPr lang="zh-CN" altLang="en-US" sz="2800" kern="0" dirty="0" smtClean="0">
                <a:latin typeface="微软雅黑" pitchFamily="34" charset="-122"/>
                <a:ea typeface="微软雅黑" pitchFamily="34" charset="-122"/>
              </a:rPr>
              <a:t>税</a:t>
            </a:r>
            <a:endParaRPr lang="en-US" altLang="zh-CN" sz="2800" kern="0" dirty="0" smtClean="0">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800" kern="0" dirty="0" smtClean="0">
                <a:latin typeface="微软雅黑" pitchFamily="34" charset="-122"/>
                <a:ea typeface="微软雅黑" pitchFamily="34" charset="-122"/>
              </a:rPr>
              <a:t>额</a:t>
            </a:r>
            <a:r>
              <a:rPr lang="zh-CN" altLang="en-US" sz="2800" kern="0" dirty="0">
                <a:latin typeface="微软雅黑" pitchFamily="34" charset="-122"/>
                <a:ea typeface="微软雅黑" pitchFamily="34" charset="-122"/>
              </a:rPr>
              <a:t>抵扣进项税额</a:t>
            </a:r>
          </a:p>
        </p:txBody>
      </p:sp>
      <p:sp>
        <p:nvSpPr>
          <p:cNvPr id="6" name="矩形 5"/>
          <p:cNvSpPr/>
          <p:nvPr/>
        </p:nvSpPr>
        <p:spPr>
          <a:xfrm>
            <a:off x="1000139" y="2143116"/>
            <a:ext cx="5572125" cy="584200"/>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  增值税</a:t>
            </a:r>
            <a:r>
              <a:rPr lang="en-US" altLang="zh-CN" sz="3200" b="1" kern="0" dirty="0">
                <a:latin typeface="微软雅黑" pitchFamily="34" charset="-122"/>
                <a:ea typeface="微软雅黑" pitchFamily="34" charset="-122"/>
              </a:rPr>
              <a:t>——</a:t>
            </a:r>
            <a:r>
              <a:rPr lang="zh-CN" altLang="en-US" sz="3200" b="1" kern="0" dirty="0">
                <a:latin typeface="微软雅黑" pitchFamily="34" charset="-122"/>
                <a:ea typeface="微软雅黑" pitchFamily="34" charset="-122"/>
              </a:rPr>
              <a:t>新政策</a:t>
            </a:r>
            <a:endParaRPr lang="en-US" altLang="zh-CN" sz="3200" b="1" kern="0" dirty="0">
              <a:latin typeface="微软雅黑" pitchFamily="34" charset="-122"/>
              <a:ea typeface="微软雅黑" pitchFamily="34" charset="-122"/>
            </a:endParaRPr>
          </a:p>
        </p:txBody>
      </p:sp>
      <p:sp>
        <p:nvSpPr>
          <p:cNvPr id="7" name="TextBox 6"/>
          <p:cNvSpPr txBox="1"/>
          <p:nvPr/>
        </p:nvSpPr>
        <p:spPr>
          <a:xfrm>
            <a:off x="0" y="6488668"/>
            <a:ext cx="571472" cy="369332"/>
          </a:xfrm>
          <a:prstGeom prst="rect">
            <a:avLst/>
          </a:prstGeom>
          <a:noFill/>
        </p:spPr>
        <p:txBody>
          <a:bodyPr wrap="square" rtlCol="0">
            <a:spAutoFit/>
          </a:bodyPr>
          <a:lstStyle/>
          <a:p>
            <a:r>
              <a:rPr lang="en-US" altLang="zh-CN" dirty="0" smtClean="0"/>
              <a:t>59</a:t>
            </a:r>
            <a:endParaRPr lang="zh-CN" altLang="en-US" dirty="0"/>
          </a:p>
        </p:txBody>
      </p:sp>
      <p:grpSp>
        <p:nvGrpSpPr>
          <p:cNvPr id="8" name="组合 7"/>
          <p:cNvGrpSpPr/>
          <p:nvPr/>
        </p:nvGrpSpPr>
        <p:grpSpPr>
          <a:xfrm>
            <a:off x="1071538" y="895339"/>
            <a:ext cx="5136010" cy="962025"/>
            <a:chOff x="1646325" y="2895629"/>
            <a:chExt cx="5136010" cy="962025"/>
          </a:xfrm>
        </p:grpSpPr>
        <p:sp>
          <p:nvSpPr>
            <p:cNvPr id="9" name="圆角矩形 8"/>
            <p:cNvSpPr/>
            <p:nvPr/>
          </p:nvSpPr>
          <p:spPr>
            <a:xfrm>
              <a:off x="1646325" y="2895629"/>
              <a:ext cx="5136010" cy="962025"/>
            </a:xfrm>
            <a:prstGeom prst="roundRect">
              <a:avLst/>
            </a:prstGeom>
            <a:solidFill>
              <a:schemeClr val="accent4">
                <a:lumMod val="60000"/>
                <a:lumOff val="4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10" name="圆角矩形 4"/>
            <p:cNvSpPr/>
            <p:nvPr/>
          </p:nvSpPr>
          <p:spPr>
            <a:xfrm>
              <a:off x="1693287" y="2942591"/>
              <a:ext cx="504208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kumimoji="0" lang="zh-CN" alt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涉税实务</a:t>
              </a:r>
              <a:endParaRPr lang="zh-CN" altLang="en-US" sz="4000" kern="1200" dirty="0">
                <a:solidFill>
                  <a:schemeClr val="tx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spTree>
  </p:cSld>
  <p:clrMapOvr>
    <a:masterClrMapping/>
  </p:clrMapOvr>
  <p:transition>
    <p:rand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700118" y="2357457"/>
            <a:ext cx="8229600" cy="3786187"/>
          </a:xfrm>
          <a:prstGeom prst="rect">
            <a:avLst/>
          </a:prstGeom>
        </p:spPr>
        <p:txBody>
          <a:bodyPr/>
          <a:lstStyle/>
          <a:p>
            <a:pPr marL="342900" indent="-342900" eaLnBrk="0" hangingPunct="0">
              <a:lnSpc>
                <a:spcPct val="90000"/>
              </a:lnSpc>
              <a:spcBef>
                <a:spcPct val="20000"/>
              </a:spcBef>
              <a:buClr>
                <a:schemeClr val="hlink"/>
              </a:buClr>
            </a:pPr>
            <a:r>
              <a:rPr lang="en-US" altLang="zh-CN" sz="2400" dirty="0">
                <a:latin typeface="微软雅黑" pitchFamily="34" charset="-122"/>
                <a:ea typeface="微软雅黑" pitchFamily="34" charset="-122"/>
              </a:rPr>
              <a:t>    D</a:t>
            </a:r>
            <a:r>
              <a:rPr lang="zh-CN" altLang="en-US" sz="2400" dirty="0">
                <a:latin typeface="微软雅黑" pitchFamily="34" charset="-122"/>
                <a:ea typeface="微软雅黑" pitchFamily="34" charset="-122"/>
              </a:rPr>
              <a:t>企业（一般纳税人）支付运费取得如下抵扣凭证：</a:t>
            </a:r>
          </a:p>
          <a:p>
            <a:pPr marL="342900" indent="-342900" eaLnBrk="0" hangingPunct="0">
              <a:lnSpc>
                <a:spcPct val="90000"/>
              </a:lnSpc>
              <a:spcBef>
                <a:spcPct val="20000"/>
              </a:spcBef>
              <a:buClr>
                <a:schemeClr val="hlink"/>
              </a:buClr>
            </a:pPr>
            <a:r>
              <a:rPr lang="en-US" altLang="zh-CN" sz="2400" dirty="0">
                <a:latin typeface="微软雅黑" pitchFamily="34" charset="-122"/>
                <a:ea typeface="微软雅黑" pitchFamily="34" charset="-122"/>
              </a:rPr>
              <a:t>          1.</a:t>
            </a:r>
            <a:r>
              <a:rPr lang="zh-CN" altLang="en-US" sz="2400" dirty="0">
                <a:latin typeface="微软雅黑" pitchFamily="34" charset="-122"/>
                <a:ea typeface="微软雅黑" pitchFamily="34" charset="-122"/>
              </a:rPr>
              <a:t>试点货运企业增值税专用发票，金额</a:t>
            </a:r>
            <a:r>
              <a:rPr lang="en-US" altLang="zh-CN" sz="2400" dirty="0">
                <a:latin typeface="微软雅黑" pitchFamily="34" charset="-122"/>
                <a:ea typeface="微软雅黑" pitchFamily="34" charset="-122"/>
              </a:rPr>
              <a:t>30</a:t>
            </a:r>
            <a:r>
              <a:rPr lang="zh-CN" altLang="en-US" sz="2400" dirty="0">
                <a:latin typeface="微软雅黑" pitchFamily="34" charset="-122"/>
                <a:ea typeface="微软雅黑" pitchFamily="34" charset="-122"/>
              </a:rPr>
              <a:t>万元，税额</a:t>
            </a:r>
            <a:r>
              <a:rPr lang="en-US" altLang="zh-CN" sz="2400" dirty="0">
                <a:latin typeface="微软雅黑" pitchFamily="34" charset="-122"/>
                <a:ea typeface="微软雅黑" pitchFamily="34" charset="-122"/>
              </a:rPr>
              <a:t>3.3</a:t>
            </a:r>
            <a:r>
              <a:rPr lang="zh-CN" altLang="en-US" sz="2400" dirty="0">
                <a:latin typeface="微软雅黑" pitchFamily="34" charset="-122"/>
                <a:ea typeface="微软雅黑" pitchFamily="34" charset="-122"/>
              </a:rPr>
              <a:t>万元；</a:t>
            </a:r>
          </a:p>
          <a:p>
            <a:pPr marL="342900" indent="-342900" eaLnBrk="0" hangingPunct="0">
              <a:lnSpc>
                <a:spcPct val="90000"/>
              </a:lnSpc>
              <a:spcBef>
                <a:spcPct val="20000"/>
              </a:spcBef>
              <a:buClr>
                <a:schemeClr val="hlink"/>
              </a:buClr>
            </a:pPr>
            <a:r>
              <a:rPr lang="en-US" altLang="zh-CN" sz="2400" dirty="0">
                <a:latin typeface="微软雅黑" pitchFamily="34" charset="-122"/>
                <a:ea typeface="微软雅黑" pitchFamily="34" charset="-122"/>
              </a:rPr>
              <a:t>          2.</a:t>
            </a:r>
            <a:r>
              <a:rPr lang="zh-CN" altLang="en-US" sz="2400" dirty="0">
                <a:latin typeface="微软雅黑" pitchFamily="34" charset="-122"/>
                <a:ea typeface="微软雅黑" pitchFamily="34" charset="-122"/>
              </a:rPr>
              <a:t>非试点货运企业普通发票，金额</a:t>
            </a:r>
            <a:r>
              <a:rPr lang="en-US" altLang="zh-CN" sz="2400" dirty="0">
                <a:latin typeface="微软雅黑" pitchFamily="34" charset="-122"/>
                <a:ea typeface="微软雅黑" pitchFamily="34" charset="-122"/>
              </a:rPr>
              <a:t>10</a:t>
            </a:r>
            <a:r>
              <a:rPr lang="zh-CN" altLang="en-US" sz="2400" dirty="0">
                <a:latin typeface="微软雅黑" pitchFamily="34" charset="-122"/>
                <a:ea typeface="微软雅黑" pitchFamily="34" charset="-122"/>
              </a:rPr>
              <a:t>万元</a:t>
            </a:r>
            <a:r>
              <a:rPr lang="zh-CN" altLang="en-US" sz="2400" u="sng" dirty="0">
                <a:solidFill>
                  <a:srgbClr val="FF0000"/>
                </a:solidFill>
                <a:latin typeface="微软雅黑" pitchFamily="34" charset="-122"/>
                <a:ea typeface="微软雅黑" pitchFamily="34" charset="-122"/>
              </a:rPr>
              <a:t>；（新政策</a:t>
            </a:r>
            <a:r>
              <a:rPr lang="zh-CN" altLang="en-US" sz="2400" dirty="0">
                <a:solidFill>
                  <a:srgbClr val="FF0000"/>
                </a:solidFill>
                <a:latin typeface="微软雅黑" pitchFamily="34" charset="-122"/>
                <a:ea typeface="微软雅黑" pitchFamily="34" charset="-122"/>
              </a:rPr>
              <a:t>交通运输业专用发票</a:t>
            </a:r>
            <a:r>
              <a:rPr lang="zh-CN" altLang="en-US" sz="2400" u="sng" dirty="0">
                <a:solidFill>
                  <a:srgbClr val="FF0000"/>
                </a:solidFill>
                <a:latin typeface="微软雅黑" pitchFamily="34" charset="-122"/>
                <a:ea typeface="微软雅黑" pitchFamily="34" charset="-122"/>
              </a:rPr>
              <a:t>不能抵扣）</a:t>
            </a:r>
          </a:p>
          <a:p>
            <a:pPr marL="342900" indent="-342900" eaLnBrk="0" hangingPunct="0">
              <a:lnSpc>
                <a:spcPct val="90000"/>
              </a:lnSpc>
              <a:spcBef>
                <a:spcPct val="20000"/>
              </a:spcBef>
              <a:buClr>
                <a:schemeClr val="hlink"/>
              </a:buClr>
            </a:pPr>
            <a:r>
              <a:rPr lang="en-US" altLang="zh-CN" sz="2400" dirty="0">
                <a:latin typeface="微软雅黑" pitchFamily="34" charset="-122"/>
                <a:ea typeface="微软雅黑" pitchFamily="34" charset="-122"/>
              </a:rPr>
              <a:t>          3.</a:t>
            </a:r>
            <a:r>
              <a:rPr lang="zh-CN" altLang="en-US" sz="2400" dirty="0">
                <a:latin typeface="微软雅黑" pitchFamily="34" charset="-122"/>
                <a:ea typeface="微软雅黑" pitchFamily="34" charset="-122"/>
              </a:rPr>
              <a:t>铁路结算单据，金额</a:t>
            </a:r>
            <a:r>
              <a:rPr lang="en-US" altLang="zh-CN" sz="2400" dirty="0">
                <a:latin typeface="微软雅黑" pitchFamily="34" charset="-122"/>
                <a:ea typeface="微软雅黑" pitchFamily="34" charset="-122"/>
              </a:rPr>
              <a:t>20</a:t>
            </a:r>
            <a:r>
              <a:rPr lang="zh-CN" altLang="en-US" sz="2400" dirty="0">
                <a:latin typeface="微软雅黑" pitchFamily="34" charset="-122"/>
                <a:ea typeface="微软雅黑" pitchFamily="34" charset="-122"/>
              </a:rPr>
              <a:t>万元；</a:t>
            </a:r>
          </a:p>
          <a:p>
            <a:pPr marL="342900" indent="-342900" eaLnBrk="0" hangingPunct="0">
              <a:lnSpc>
                <a:spcPct val="90000"/>
              </a:lnSpc>
              <a:spcBef>
                <a:spcPct val="20000"/>
              </a:spcBef>
              <a:buClr>
                <a:schemeClr val="hlink"/>
              </a:buClr>
            </a:pPr>
            <a:r>
              <a:rPr lang="en-US" altLang="zh-CN" sz="2400" dirty="0">
                <a:latin typeface="微软雅黑" pitchFamily="34" charset="-122"/>
                <a:ea typeface="微软雅黑" pitchFamily="34" charset="-122"/>
              </a:rPr>
              <a:t>          4.</a:t>
            </a:r>
            <a:r>
              <a:rPr lang="zh-CN" altLang="en-US" sz="2400" dirty="0">
                <a:latin typeface="微软雅黑" pitchFamily="34" charset="-122"/>
                <a:ea typeface="微软雅黑" pitchFamily="34" charset="-122"/>
              </a:rPr>
              <a:t>试点货运企业小规模纳税人由税务机关代开增值税专用发票，金额</a:t>
            </a:r>
            <a:r>
              <a:rPr lang="en-US" altLang="zh-CN" sz="2400" dirty="0">
                <a:latin typeface="微软雅黑" pitchFamily="34" charset="-122"/>
                <a:ea typeface="微软雅黑" pitchFamily="34" charset="-122"/>
              </a:rPr>
              <a:t>5</a:t>
            </a:r>
            <a:r>
              <a:rPr lang="zh-CN" altLang="en-US" sz="2400" dirty="0">
                <a:latin typeface="微软雅黑" pitchFamily="34" charset="-122"/>
                <a:ea typeface="微软雅黑" pitchFamily="34" charset="-122"/>
              </a:rPr>
              <a:t>万元，税额</a:t>
            </a:r>
            <a:r>
              <a:rPr lang="en-US" altLang="zh-CN" sz="2400" dirty="0">
                <a:latin typeface="微软雅黑" pitchFamily="34" charset="-122"/>
                <a:ea typeface="微软雅黑" pitchFamily="34" charset="-122"/>
              </a:rPr>
              <a:t>0.15</a:t>
            </a:r>
            <a:r>
              <a:rPr lang="zh-CN" altLang="en-US" sz="2400" dirty="0">
                <a:latin typeface="微软雅黑" pitchFamily="34" charset="-122"/>
                <a:ea typeface="微软雅黑" pitchFamily="34" charset="-122"/>
              </a:rPr>
              <a:t>万元</a:t>
            </a:r>
            <a:r>
              <a:rPr lang="zh-CN" altLang="en-US" sz="2400" dirty="0">
                <a:solidFill>
                  <a:srgbClr val="FF0000"/>
                </a:solidFill>
                <a:latin typeface="微软雅黑" pitchFamily="34" charset="-122"/>
                <a:ea typeface="微软雅黑" pitchFamily="34" charset="-122"/>
              </a:rPr>
              <a:t>。（新政策直接按照税务机关代开的增票上注明的 税额）</a:t>
            </a:r>
            <a:endParaRPr lang="en-US" altLang="zh-CN" sz="2400" dirty="0">
              <a:solidFill>
                <a:srgbClr val="FF0000"/>
              </a:solidFill>
              <a:latin typeface="微软雅黑" pitchFamily="34" charset="-122"/>
              <a:ea typeface="微软雅黑" pitchFamily="34" charset="-122"/>
            </a:endParaRPr>
          </a:p>
          <a:p>
            <a:pPr marL="342900" indent="-342900" eaLnBrk="0" hangingPunct="0">
              <a:lnSpc>
                <a:spcPct val="90000"/>
              </a:lnSpc>
              <a:spcBef>
                <a:spcPct val="20000"/>
              </a:spcBef>
              <a:buClr>
                <a:schemeClr val="hlink"/>
              </a:buClr>
            </a:pPr>
            <a:r>
              <a:rPr lang="zh-CN" altLang="en-US" sz="2400" dirty="0">
                <a:latin typeface="微软雅黑" pitchFamily="34" charset="-122"/>
                <a:ea typeface="微软雅黑" pitchFamily="34" charset="-122"/>
              </a:rPr>
              <a:t>          准予抵扣进项税额＝</a:t>
            </a:r>
            <a:r>
              <a:rPr lang="en-US" altLang="zh-CN" sz="2400" dirty="0">
                <a:latin typeface="微软雅黑" pitchFamily="34" charset="-122"/>
                <a:ea typeface="微软雅黑" pitchFamily="34" charset="-122"/>
              </a:rPr>
              <a:t>3.3</a:t>
            </a:r>
            <a:r>
              <a:rPr lang="zh-CN" altLang="en-US" sz="2400" dirty="0">
                <a:latin typeface="微软雅黑" pitchFamily="34" charset="-122"/>
                <a:ea typeface="微软雅黑" pitchFamily="34" charset="-122"/>
              </a:rPr>
              <a:t>＋</a:t>
            </a:r>
            <a:r>
              <a:rPr lang="en-US" altLang="zh-CN" sz="2400" dirty="0">
                <a:latin typeface="微软雅黑" pitchFamily="34" charset="-122"/>
                <a:ea typeface="微软雅黑" pitchFamily="34" charset="-122"/>
              </a:rPr>
              <a:t>0</a:t>
            </a:r>
            <a:r>
              <a:rPr lang="zh-CN" altLang="en-US" sz="2400" dirty="0">
                <a:latin typeface="微软雅黑" pitchFamily="34" charset="-122"/>
                <a:ea typeface="微软雅黑" pitchFamily="34" charset="-122"/>
              </a:rPr>
              <a:t>＋</a:t>
            </a:r>
            <a:r>
              <a:rPr lang="en-US" altLang="zh-CN" sz="2400" dirty="0">
                <a:latin typeface="微软雅黑" pitchFamily="34" charset="-122"/>
                <a:ea typeface="微软雅黑" pitchFamily="34" charset="-122"/>
              </a:rPr>
              <a:t>20×7</a:t>
            </a:r>
            <a:r>
              <a:rPr lang="zh-CN" altLang="en-US" sz="2400" dirty="0">
                <a:latin typeface="微软雅黑" pitchFamily="34" charset="-122"/>
                <a:ea typeface="微软雅黑" pitchFamily="34" charset="-122"/>
              </a:rPr>
              <a:t>％＋</a:t>
            </a:r>
            <a:r>
              <a:rPr lang="en-US" altLang="zh-CN" sz="2400" dirty="0">
                <a:latin typeface="微软雅黑" pitchFamily="34" charset="-122"/>
                <a:ea typeface="微软雅黑" pitchFamily="34" charset="-122"/>
              </a:rPr>
              <a:t>0.15</a:t>
            </a:r>
            <a:endParaRPr lang="zh-CN" altLang="en-US" sz="2400" dirty="0">
              <a:latin typeface="微软雅黑" pitchFamily="34" charset="-122"/>
              <a:ea typeface="微软雅黑" pitchFamily="34" charset="-122"/>
            </a:endParaRPr>
          </a:p>
          <a:p>
            <a:pPr marL="342900" indent="-342900" eaLnBrk="0" hangingPunct="0">
              <a:lnSpc>
                <a:spcPct val="90000"/>
              </a:lnSpc>
              <a:spcBef>
                <a:spcPct val="20000"/>
              </a:spcBef>
              <a:buClr>
                <a:schemeClr val="hlink"/>
              </a:buClr>
            </a:pPr>
            <a:endParaRPr lang="zh-CN" altLang="en-US" sz="2400" dirty="0">
              <a:latin typeface="微软雅黑" pitchFamily="34" charset="-122"/>
              <a:ea typeface="微软雅黑" pitchFamily="34" charset="-122"/>
            </a:endParaRPr>
          </a:p>
        </p:txBody>
      </p:sp>
      <p:sp>
        <p:nvSpPr>
          <p:cNvPr id="8" name="矩形 7"/>
          <p:cNvSpPr/>
          <p:nvPr/>
        </p:nvSpPr>
        <p:spPr>
          <a:xfrm>
            <a:off x="1000125" y="1416050"/>
            <a:ext cx="1500188" cy="584200"/>
          </a:xfrm>
          <a:prstGeom prst="rect">
            <a:avLst/>
          </a:prstGeom>
        </p:spPr>
        <p:txBody>
          <a:bodyPr>
            <a:spAutoFit/>
          </a:bodyPr>
          <a:lstStyle/>
          <a:p>
            <a:pPr marL="342900" indent="-342900" eaLnBrk="0" hangingPunct="0">
              <a:spcBef>
                <a:spcPct val="20000"/>
              </a:spcBef>
              <a:buClr>
                <a:schemeClr val="hlink"/>
              </a:buClr>
              <a:defRPr/>
            </a:pPr>
            <a:r>
              <a:rPr lang="zh-CN" altLang="en-US" sz="3200" b="1" kern="0" dirty="0">
                <a:latin typeface="微软雅黑" pitchFamily="34" charset="-122"/>
                <a:ea typeface="微软雅黑" pitchFamily="34" charset="-122"/>
              </a:rPr>
              <a:t>案例：</a:t>
            </a:r>
            <a:endParaRPr lang="en-US" altLang="zh-CN" sz="3200" b="1" kern="0" dirty="0">
              <a:latin typeface="微软雅黑" pitchFamily="34" charset="-122"/>
              <a:ea typeface="微软雅黑" pitchFamily="34" charset="-122"/>
            </a:endParaRPr>
          </a:p>
        </p:txBody>
      </p:sp>
      <p:sp>
        <p:nvSpPr>
          <p:cNvPr id="4" name="TextBox 3"/>
          <p:cNvSpPr txBox="1"/>
          <p:nvPr/>
        </p:nvSpPr>
        <p:spPr>
          <a:xfrm>
            <a:off x="0" y="6488668"/>
            <a:ext cx="571472" cy="369332"/>
          </a:xfrm>
          <a:prstGeom prst="rect">
            <a:avLst/>
          </a:prstGeom>
          <a:noFill/>
        </p:spPr>
        <p:txBody>
          <a:bodyPr wrap="square" rtlCol="0">
            <a:spAutoFit/>
          </a:bodyPr>
          <a:lstStyle/>
          <a:p>
            <a:r>
              <a:rPr lang="en-US" altLang="zh-CN" dirty="0" smtClean="0"/>
              <a:t>60</a:t>
            </a:r>
            <a:endParaRPr lang="zh-CN" altLang="en-US" dirty="0"/>
          </a:p>
        </p:txBody>
      </p:sp>
    </p:spTree>
  </p:cSld>
  <p:clrMapOvr>
    <a:masterClrMapping/>
  </p:clrMapOvr>
  <p:transition>
    <p:rand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928692" y="2357438"/>
            <a:ext cx="7500960" cy="785812"/>
          </a:xfrm>
          <a:prstGeom prst="rect">
            <a:avLst/>
          </a:prstGeom>
        </p:spPr>
        <p:txBody>
          <a:bodyPr/>
          <a:lstStyle/>
          <a:p>
            <a:pPr marL="342900" indent="-342900" eaLnBrk="0" hangingPunct="0">
              <a:lnSpc>
                <a:spcPct val="80000"/>
              </a:lnSpc>
              <a:spcBef>
                <a:spcPct val="20000"/>
              </a:spcBef>
              <a:buClr>
                <a:schemeClr val="hlink"/>
              </a:buClr>
              <a:defRPr/>
            </a:pPr>
            <a:r>
              <a:rPr lang="zh-CN" altLang="en-US" sz="2400" kern="0" dirty="0">
                <a:latin typeface="微软雅黑" pitchFamily="34" charset="-122"/>
                <a:ea typeface="微软雅黑" pitchFamily="34" charset="-122"/>
              </a:rPr>
              <a:t>    </a:t>
            </a:r>
            <a:r>
              <a:rPr lang="zh-CN" altLang="en-US" sz="2400" kern="0" dirty="0" smtClean="0">
                <a:latin typeface="微软雅黑" pitchFamily="34" charset="-122"/>
                <a:ea typeface="微软雅黑" pitchFamily="34" charset="-122"/>
              </a:rPr>
              <a:t>  一般</a:t>
            </a:r>
            <a:r>
              <a:rPr lang="zh-CN" altLang="en-US" sz="2400" kern="0" dirty="0">
                <a:latin typeface="微软雅黑" pitchFamily="34" charset="-122"/>
                <a:ea typeface="微软雅黑" pitchFamily="34" charset="-122"/>
              </a:rPr>
              <a:t>纳税人兼营免税项目或则非增值税应税</a:t>
            </a:r>
            <a:r>
              <a:rPr lang="zh-CN" altLang="en-US" sz="2400" kern="0" dirty="0" smtClean="0">
                <a:latin typeface="微软雅黑" pitchFamily="34" charset="-122"/>
                <a:ea typeface="微软雅黑" pitchFamily="34" charset="-122"/>
              </a:rPr>
              <a:t>劳务</a:t>
            </a:r>
            <a:endParaRPr lang="en-US" altLang="zh-CN" sz="2400" kern="0" dirty="0" smtClean="0">
              <a:latin typeface="微软雅黑" pitchFamily="34" charset="-122"/>
              <a:ea typeface="微软雅黑" pitchFamily="34" charset="-122"/>
            </a:endParaRPr>
          </a:p>
          <a:p>
            <a:pPr marL="342900" indent="-342900" eaLnBrk="0" hangingPunct="0">
              <a:lnSpc>
                <a:spcPct val="80000"/>
              </a:lnSpc>
              <a:spcBef>
                <a:spcPct val="20000"/>
              </a:spcBef>
              <a:buClr>
                <a:schemeClr val="hlink"/>
              </a:buClr>
              <a:defRPr/>
            </a:pPr>
            <a:r>
              <a:rPr lang="zh-CN" altLang="en-US" sz="2400" kern="0" dirty="0" smtClean="0">
                <a:latin typeface="微软雅黑" pitchFamily="34" charset="-122"/>
                <a:ea typeface="微软雅黑" pitchFamily="34" charset="-122"/>
              </a:rPr>
              <a:t>而</a:t>
            </a:r>
            <a:r>
              <a:rPr lang="zh-CN" altLang="en-US" sz="2400" kern="0" dirty="0">
                <a:latin typeface="微软雅黑" pitchFamily="34" charset="-122"/>
                <a:ea typeface="微软雅黑" pitchFamily="34" charset="-122"/>
              </a:rPr>
              <a:t>无法</a:t>
            </a:r>
            <a:r>
              <a:rPr lang="zh-CN" altLang="en-US" sz="2400" kern="0" dirty="0" smtClean="0">
                <a:latin typeface="微软雅黑" pitchFamily="34" charset="-122"/>
                <a:ea typeface="微软雅黑" pitchFamily="34" charset="-122"/>
              </a:rPr>
              <a:t>划分不得</a:t>
            </a:r>
            <a:r>
              <a:rPr lang="zh-CN" altLang="en-US" sz="2400" kern="0" dirty="0">
                <a:latin typeface="微软雅黑" pitchFamily="34" charset="-122"/>
                <a:ea typeface="微软雅黑" pitchFamily="34" charset="-122"/>
              </a:rPr>
              <a:t>抵扣的进项税额的，按照比例去估算</a:t>
            </a:r>
          </a:p>
          <a:p>
            <a:pPr marL="342900" indent="-342900" eaLnBrk="0" hangingPunct="0">
              <a:lnSpc>
                <a:spcPct val="80000"/>
              </a:lnSpc>
              <a:spcBef>
                <a:spcPct val="20000"/>
              </a:spcBef>
              <a:buClr>
                <a:schemeClr val="hlink"/>
              </a:buClr>
              <a:defRPr/>
            </a:pPr>
            <a:r>
              <a:rPr lang="zh-CN" altLang="en-US" sz="2400" kern="0" dirty="0">
                <a:latin typeface="微软雅黑" pitchFamily="34" charset="-122"/>
                <a:ea typeface="微软雅黑" pitchFamily="34" charset="-122"/>
              </a:rPr>
              <a:t>     </a:t>
            </a:r>
          </a:p>
        </p:txBody>
      </p:sp>
      <p:sp>
        <p:nvSpPr>
          <p:cNvPr id="6" name="矩形 5"/>
          <p:cNvSpPr/>
          <p:nvPr/>
        </p:nvSpPr>
        <p:spPr>
          <a:xfrm>
            <a:off x="1214414" y="3573852"/>
            <a:ext cx="7358114" cy="1877437"/>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342900" indent="-342900" eaLnBrk="0" hangingPunct="0">
              <a:lnSpc>
                <a:spcPct val="80000"/>
              </a:lnSpc>
              <a:spcBef>
                <a:spcPct val="20000"/>
              </a:spcBef>
              <a:buClr>
                <a:schemeClr val="hlink"/>
              </a:buClr>
            </a:pPr>
            <a:r>
              <a:rPr lang="zh-CN" altLang="en-US" sz="2000" dirty="0" smtClean="0">
                <a:solidFill>
                  <a:srgbClr val="17347D"/>
                </a:solidFill>
                <a:latin typeface="微软雅黑" pitchFamily="34" charset="-122"/>
                <a:ea typeface="微软雅黑" pitchFamily="34" charset="-122"/>
              </a:rPr>
              <a:t>    </a:t>
            </a:r>
            <a:endParaRPr lang="en-US" altLang="zh-CN" sz="2000" dirty="0" smtClean="0">
              <a:solidFill>
                <a:srgbClr val="17347D"/>
              </a:solidFill>
              <a:latin typeface="微软雅黑" pitchFamily="34" charset="-122"/>
              <a:ea typeface="微软雅黑" pitchFamily="34" charset="-122"/>
            </a:endParaRPr>
          </a:p>
          <a:p>
            <a:pPr marL="342900" indent="-342900" eaLnBrk="0" hangingPunct="0">
              <a:lnSpc>
                <a:spcPct val="80000"/>
              </a:lnSpc>
              <a:spcBef>
                <a:spcPct val="20000"/>
              </a:spcBef>
              <a:buClr>
                <a:schemeClr val="hlink"/>
              </a:buClr>
            </a:pPr>
            <a:r>
              <a:rPr lang="en-US" altLang="zh-CN" sz="2000" dirty="0" smtClean="0">
                <a:solidFill>
                  <a:srgbClr val="17347D"/>
                </a:solidFill>
                <a:latin typeface="微软雅黑" pitchFamily="34" charset="-122"/>
                <a:ea typeface="微软雅黑" pitchFamily="34" charset="-122"/>
              </a:rPr>
              <a:t> </a:t>
            </a:r>
            <a:r>
              <a:rPr lang="en-US" altLang="zh-CN" sz="2000" dirty="0" smtClean="0">
                <a:solidFill>
                  <a:srgbClr val="17347D"/>
                </a:solidFill>
                <a:latin typeface="微软雅黑" pitchFamily="34" charset="-122"/>
                <a:ea typeface="微软雅黑" pitchFamily="34" charset="-122"/>
              </a:rPr>
              <a:t>    </a:t>
            </a:r>
            <a:r>
              <a:rPr lang="zh-CN" altLang="en-US" sz="2000" dirty="0" smtClean="0">
                <a:solidFill>
                  <a:srgbClr val="17347D"/>
                </a:solidFill>
                <a:latin typeface="微软雅黑" pitchFamily="34" charset="-122"/>
                <a:ea typeface="微软雅黑" pitchFamily="34" charset="-122"/>
              </a:rPr>
              <a:t> 不得</a:t>
            </a:r>
            <a:r>
              <a:rPr lang="zh-CN" altLang="en-US" sz="2000" dirty="0">
                <a:solidFill>
                  <a:srgbClr val="17347D"/>
                </a:solidFill>
                <a:latin typeface="微软雅黑" pitchFamily="34" charset="-122"/>
                <a:ea typeface="微软雅黑" pitchFamily="34" charset="-122"/>
              </a:rPr>
              <a:t>抵扣的进项税额</a:t>
            </a:r>
            <a:r>
              <a:rPr lang="en-US" altLang="zh-CN" sz="2000" dirty="0">
                <a:solidFill>
                  <a:srgbClr val="17347D"/>
                </a:solidFill>
                <a:latin typeface="微软雅黑" pitchFamily="34" charset="-122"/>
                <a:ea typeface="微软雅黑" pitchFamily="34" charset="-122"/>
              </a:rPr>
              <a:t>=</a:t>
            </a:r>
            <a:r>
              <a:rPr lang="zh-CN" altLang="en-US" sz="2000" dirty="0">
                <a:solidFill>
                  <a:srgbClr val="17347D"/>
                </a:solidFill>
                <a:latin typeface="微软雅黑" pitchFamily="34" charset="-122"/>
                <a:ea typeface="微软雅黑" pitchFamily="34" charset="-122"/>
              </a:rPr>
              <a:t>当月无法划分的全部进项税*当月</a:t>
            </a:r>
            <a:r>
              <a:rPr lang="zh-CN" altLang="en-US" sz="2000" dirty="0" smtClean="0">
                <a:solidFill>
                  <a:srgbClr val="17347D"/>
                </a:solidFill>
                <a:latin typeface="微软雅黑" pitchFamily="34" charset="-122"/>
                <a:ea typeface="微软雅黑" pitchFamily="34" charset="-122"/>
              </a:rPr>
              <a:t>免税</a:t>
            </a:r>
            <a:endParaRPr lang="en-US" altLang="zh-CN" sz="2000" dirty="0" smtClean="0">
              <a:solidFill>
                <a:srgbClr val="17347D"/>
              </a:solidFill>
              <a:latin typeface="微软雅黑" pitchFamily="34" charset="-122"/>
              <a:ea typeface="微软雅黑" pitchFamily="34" charset="-122"/>
            </a:endParaRPr>
          </a:p>
          <a:p>
            <a:pPr marL="342900" indent="-342900" eaLnBrk="0" hangingPunct="0">
              <a:lnSpc>
                <a:spcPct val="80000"/>
              </a:lnSpc>
              <a:spcBef>
                <a:spcPct val="20000"/>
              </a:spcBef>
              <a:buClr>
                <a:schemeClr val="hlink"/>
              </a:buClr>
            </a:pPr>
            <a:r>
              <a:rPr lang="zh-CN" altLang="en-US" sz="2000" dirty="0" smtClean="0">
                <a:solidFill>
                  <a:srgbClr val="17347D"/>
                </a:solidFill>
                <a:latin typeface="微软雅黑" pitchFamily="34" charset="-122"/>
                <a:ea typeface="微软雅黑" pitchFamily="34" charset="-122"/>
              </a:rPr>
              <a:t>项目</a:t>
            </a:r>
            <a:r>
              <a:rPr lang="zh-CN" altLang="en-US" sz="2000" dirty="0">
                <a:solidFill>
                  <a:srgbClr val="17347D"/>
                </a:solidFill>
                <a:latin typeface="微软雅黑" pitchFamily="34" charset="-122"/>
                <a:ea typeface="微软雅黑" pitchFamily="34" charset="-122"/>
              </a:rPr>
              <a:t>，非增值税项目的销售额</a:t>
            </a:r>
            <a:r>
              <a:rPr lang="en-US" altLang="zh-CN" sz="2000" dirty="0">
                <a:solidFill>
                  <a:srgbClr val="17347D"/>
                </a:solidFill>
                <a:latin typeface="微软雅黑" pitchFamily="34" charset="-122"/>
                <a:ea typeface="微软雅黑" pitchFamily="34" charset="-122"/>
              </a:rPr>
              <a:t>/</a:t>
            </a:r>
            <a:r>
              <a:rPr lang="zh-CN" altLang="en-US" sz="2000" dirty="0">
                <a:solidFill>
                  <a:srgbClr val="17347D"/>
                </a:solidFill>
                <a:latin typeface="微软雅黑" pitchFamily="34" charset="-122"/>
                <a:ea typeface="微软雅黑" pitchFamily="34" charset="-122"/>
              </a:rPr>
              <a:t>当月全部销售额</a:t>
            </a:r>
          </a:p>
          <a:p>
            <a:pPr marL="342900" indent="-342900" eaLnBrk="0" hangingPunct="0">
              <a:lnSpc>
                <a:spcPct val="80000"/>
              </a:lnSpc>
              <a:spcBef>
                <a:spcPct val="20000"/>
              </a:spcBef>
              <a:buClr>
                <a:schemeClr val="hlink"/>
              </a:buClr>
            </a:pPr>
            <a:r>
              <a:rPr lang="zh-CN" altLang="en-US" sz="2000" dirty="0">
                <a:solidFill>
                  <a:srgbClr val="17347D"/>
                </a:solidFill>
                <a:latin typeface="微软雅黑" pitchFamily="34" charset="-122"/>
                <a:ea typeface="微软雅黑" pitchFamily="34" charset="-122"/>
              </a:rPr>
              <a:t>     </a:t>
            </a:r>
            <a:endParaRPr lang="en-US" altLang="zh-CN" sz="2000" dirty="0" smtClean="0">
              <a:solidFill>
                <a:srgbClr val="17347D"/>
              </a:solidFill>
              <a:latin typeface="微软雅黑" pitchFamily="34" charset="-122"/>
              <a:ea typeface="微软雅黑" pitchFamily="34" charset="-122"/>
            </a:endParaRPr>
          </a:p>
          <a:p>
            <a:pPr marL="342900" indent="-342900" algn="ctr" eaLnBrk="0" hangingPunct="0">
              <a:lnSpc>
                <a:spcPct val="80000"/>
              </a:lnSpc>
              <a:spcBef>
                <a:spcPct val="20000"/>
              </a:spcBef>
              <a:buClr>
                <a:schemeClr val="hlink"/>
              </a:buClr>
            </a:pPr>
            <a:r>
              <a:rPr lang="zh-CN" altLang="en-US" sz="2000" dirty="0" smtClean="0">
                <a:solidFill>
                  <a:srgbClr val="17347D"/>
                </a:solidFill>
                <a:latin typeface="微软雅黑" pitchFamily="34" charset="-122"/>
                <a:ea typeface="微软雅黑" pitchFamily="34" charset="-122"/>
              </a:rPr>
              <a:t>销</a:t>
            </a:r>
            <a:r>
              <a:rPr lang="zh-CN" altLang="en-US" sz="2000" dirty="0">
                <a:solidFill>
                  <a:srgbClr val="17347D"/>
                </a:solidFill>
                <a:latin typeface="微软雅黑" pitchFamily="34" charset="-122"/>
                <a:ea typeface="微软雅黑" pitchFamily="34" charset="-122"/>
              </a:rPr>
              <a:t>项税</a:t>
            </a:r>
            <a:r>
              <a:rPr lang="en-US" altLang="zh-CN" sz="2000" dirty="0">
                <a:solidFill>
                  <a:srgbClr val="17347D"/>
                </a:solidFill>
                <a:latin typeface="微软雅黑" pitchFamily="34" charset="-122"/>
                <a:ea typeface="微软雅黑" pitchFamily="34" charset="-122"/>
              </a:rPr>
              <a:t>=</a:t>
            </a:r>
            <a:r>
              <a:rPr lang="zh-CN" altLang="en-US" sz="2000" dirty="0">
                <a:solidFill>
                  <a:srgbClr val="17347D"/>
                </a:solidFill>
                <a:latin typeface="微软雅黑" pitchFamily="34" charset="-122"/>
                <a:ea typeface="微软雅黑" pitchFamily="34" charset="-122"/>
              </a:rPr>
              <a:t>销售额*税率</a:t>
            </a:r>
            <a:r>
              <a:rPr lang="en-US" altLang="zh-CN" sz="2000" dirty="0">
                <a:solidFill>
                  <a:srgbClr val="17347D"/>
                </a:solidFill>
                <a:latin typeface="微软雅黑" pitchFamily="34" charset="-122"/>
                <a:ea typeface="微软雅黑" pitchFamily="34" charset="-122"/>
              </a:rPr>
              <a:t>=</a:t>
            </a:r>
            <a:r>
              <a:rPr lang="zh-CN" altLang="en-US" sz="2000" dirty="0">
                <a:solidFill>
                  <a:srgbClr val="17347D"/>
                </a:solidFill>
                <a:latin typeface="微软雅黑" pitchFamily="34" charset="-122"/>
                <a:ea typeface="微软雅黑" pitchFamily="34" charset="-122"/>
              </a:rPr>
              <a:t>总价*税率</a:t>
            </a:r>
            <a:r>
              <a:rPr lang="en-US" altLang="zh-CN" sz="2000" dirty="0">
                <a:solidFill>
                  <a:srgbClr val="17347D"/>
                </a:solidFill>
                <a:latin typeface="微软雅黑" pitchFamily="34" charset="-122"/>
                <a:ea typeface="微软雅黑" pitchFamily="34" charset="-122"/>
              </a:rPr>
              <a:t>/1+</a:t>
            </a:r>
            <a:r>
              <a:rPr lang="zh-CN" altLang="en-US" sz="2000" dirty="0">
                <a:solidFill>
                  <a:srgbClr val="17347D"/>
                </a:solidFill>
                <a:latin typeface="微软雅黑" pitchFamily="34" charset="-122"/>
                <a:ea typeface="微软雅黑" pitchFamily="34" charset="-122"/>
              </a:rPr>
              <a:t>税率</a:t>
            </a:r>
          </a:p>
          <a:p>
            <a:pPr marL="342900" indent="-342900" eaLnBrk="0" hangingPunct="0">
              <a:lnSpc>
                <a:spcPct val="80000"/>
              </a:lnSpc>
              <a:spcBef>
                <a:spcPct val="20000"/>
              </a:spcBef>
              <a:buClr>
                <a:schemeClr val="hlink"/>
              </a:buClr>
            </a:pPr>
            <a:r>
              <a:rPr lang="zh-CN" altLang="en-US" sz="2000" dirty="0">
                <a:solidFill>
                  <a:srgbClr val="17347D"/>
                </a:solidFill>
                <a:latin typeface="微软雅黑" pitchFamily="34" charset="-122"/>
                <a:ea typeface="微软雅黑" pitchFamily="34" charset="-122"/>
              </a:rPr>
              <a:t>      </a:t>
            </a:r>
          </a:p>
        </p:txBody>
      </p:sp>
      <p:sp>
        <p:nvSpPr>
          <p:cNvPr id="7" name="TextBox 6"/>
          <p:cNvSpPr txBox="1"/>
          <p:nvPr/>
        </p:nvSpPr>
        <p:spPr>
          <a:xfrm>
            <a:off x="0" y="6488668"/>
            <a:ext cx="571472" cy="369332"/>
          </a:xfrm>
          <a:prstGeom prst="rect">
            <a:avLst/>
          </a:prstGeom>
          <a:noFill/>
        </p:spPr>
        <p:txBody>
          <a:bodyPr wrap="square" rtlCol="0">
            <a:spAutoFit/>
          </a:bodyPr>
          <a:lstStyle/>
          <a:p>
            <a:r>
              <a:rPr lang="en-US" altLang="zh-CN" dirty="0" smtClean="0"/>
              <a:t>61</a:t>
            </a:r>
            <a:endParaRPr lang="zh-CN" altLang="en-US" dirty="0"/>
          </a:p>
        </p:txBody>
      </p:sp>
      <p:grpSp>
        <p:nvGrpSpPr>
          <p:cNvPr id="8" name="组合 7"/>
          <p:cNvGrpSpPr/>
          <p:nvPr/>
        </p:nvGrpSpPr>
        <p:grpSpPr>
          <a:xfrm>
            <a:off x="1071538" y="895339"/>
            <a:ext cx="5136010" cy="962025"/>
            <a:chOff x="1646325" y="2895629"/>
            <a:chExt cx="5136010" cy="962025"/>
          </a:xfrm>
        </p:grpSpPr>
        <p:sp>
          <p:nvSpPr>
            <p:cNvPr id="9" name="圆角矩形 8"/>
            <p:cNvSpPr/>
            <p:nvPr/>
          </p:nvSpPr>
          <p:spPr>
            <a:xfrm>
              <a:off x="1646325" y="2895629"/>
              <a:ext cx="5136010" cy="962025"/>
            </a:xfrm>
            <a:prstGeom prst="roundRect">
              <a:avLst/>
            </a:prstGeom>
            <a:solidFill>
              <a:schemeClr val="accent4">
                <a:lumMod val="60000"/>
                <a:lumOff val="4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10" name="圆角矩形 4"/>
            <p:cNvSpPr/>
            <p:nvPr/>
          </p:nvSpPr>
          <p:spPr>
            <a:xfrm>
              <a:off x="1693287" y="2942591"/>
              <a:ext cx="504208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kumimoji="0" lang="zh-CN" alt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涉税实务</a:t>
              </a:r>
              <a:endParaRPr lang="zh-CN" altLang="en-US" sz="4000" kern="1200" dirty="0">
                <a:solidFill>
                  <a:schemeClr val="tx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spTree>
  </p:cSld>
  <p:clrMapOvr>
    <a:masterClrMapping/>
  </p:clrMapOvr>
  <p:transition>
    <p:rand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3" name="Rectangle 3"/>
          <p:cNvSpPr>
            <a:spLocks noGrp="1" noChangeArrowheads="1"/>
          </p:cNvSpPr>
          <p:nvPr>
            <p:ph idx="1"/>
          </p:nvPr>
        </p:nvSpPr>
        <p:spPr bwMode="auto">
          <a:xfrm>
            <a:off x="1071538" y="1306514"/>
            <a:ext cx="7143800" cy="4837130"/>
          </a:xfrm>
          <a:noFill/>
          <a:ln>
            <a:miter lim="800000"/>
            <a:headEnd/>
            <a:tailEnd/>
          </a:ln>
        </p:spPr>
        <p:txBody>
          <a:bodyPr vert="horz" wrap="square" lIns="91440" tIns="45720" rIns="91440" bIns="45720" numCol="1" anchor="t" anchorCtr="0" compatLnSpc="1">
            <a:prstTxWarp prst="textNoShape">
              <a:avLst/>
            </a:prstTxWarp>
          </a:bodyPr>
          <a:lstStyle/>
          <a:p>
            <a:pPr>
              <a:buNone/>
            </a:pPr>
            <a:r>
              <a:rPr lang="zh-CN" altLang="en-US" dirty="0" smtClean="0">
                <a:solidFill>
                  <a:srgbClr val="17347D"/>
                </a:solidFill>
                <a:latin typeface="微软雅黑" pitchFamily="34" charset="-122"/>
                <a:ea typeface="微软雅黑" pitchFamily="34" charset="-122"/>
              </a:rPr>
              <a:t>     应</a:t>
            </a:r>
            <a:r>
              <a:rPr lang="zh-CN" altLang="en-US" dirty="0" smtClean="0">
                <a:solidFill>
                  <a:srgbClr val="17347D"/>
                </a:solidFill>
                <a:latin typeface="微软雅黑" pitchFamily="34" charset="-122"/>
                <a:ea typeface="微软雅黑" pitchFamily="34" charset="-122"/>
              </a:rPr>
              <a:t>纳税额</a:t>
            </a:r>
            <a:r>
              <a:rPr lang="en-US" altLang="zh-CN" dirty="0" smtClean="0">
                <a:solidFill>
                  <a:srgbClr val="17347D"/>
                </a:solidFill>
                <a:latin typeface="微软雅黑" pitchFamily="34" charset="-122"/>
                <a:ea typeface="微软雅黑" pitchFamily="34" charset="-122"/>
              </a:rPr>
              <a:t>=</a:t>
            </a:r>
            <a:r>
              <a:rPr lang="zh-CN" altLang="en-US" dirty="0" smtClean="0">
                <a:solidFill>
                  <a:srgbClr val="17347D"/>
                </a:solidFill>
                <a:latin typeface="微软雅黑" pitchFamily="34" charset="-122"/>
                <a:ea typeface="微软雅黑" pitchFamily="34" charset="-122"/>
              </a:rPr>
              <a:t>当期销项</a:t>
            </a:r>
            <a:r>
              <a:rPr lang="en-US" altLang="zh-CN" dirty="0" smtClean="0">
                <a:solidFill>
                  <a:srgbClr val="17347D"/>
                </a:solidFill>
                <a:latin typeface="微软雅黑" pitchFamily="34" charset="-122"/>
                <a:ea typeface="微软雅黑" pitchFamily="34" charset="-122"/>
              </a:rPr>
              <a:t>-</a:t>
            </a:r>
            <a:r>
              <a:rPr lang="zh-CN" altLang="en-US" dirty="0" smtClean="0">
                <a:solidFill>
                  <a:srgbClr val="17347D"/>
                </a:solidFill>
                <a:latin typeface="微软雅黑" pitchFamily="34" charset="-122"/>
                <a:ea typeface="微软雅黑" pitchFamily="34" charset="-122"/>
              </a:rPr>
              <a:t>当期进项</a:t>
            </a:r>
            <a:r>
              <a:rPr lang="en-US" altLang="zh-CN" dirty="0" smtClean="0">
                <a:solidFill>
                  <a:srgbClr val="17347D"/>
                </a:solidFill>
                <a:latin typeface="微软雅黑" pitchFamily="34" charset="-122"/>
                <a:ea typeface="微软雅黑" pitchFamily="34" charset="-122"/>
              </a:rPr>
              <a:t>-</a:t>
            </a:r>
            <a:r>
              <a:rPr lang="zh-CN" altLang="en-US" dirty="0" smtClean="0">
                <a:solidFill>
                  <a:srgbClr val="17347D"/>
                </a:solidFill>
                <a:latin typeface="微软雅黑" pitchFamily="34" charset="-122"/>
                <a:ea typeface="微软雅黑" pitchFamily="34" charset="-122"/>
              </a:rPr>
              <a:t>已交</a:t>
            </a:r>
            <a:r>
              <a:rPr lang="en-US" altLang="zh-CN" dirty="0" smtClean="0">
                <a:solidFill>
                  <a:srgbClr val="17347D"/>
                </a:solidFill>
                <a:latin typeface="微软雅黑" pitchFamily="34" charset="-122"/>
                <a:ea typeface="微软雅黑" pitchFamily="34" charset="-122"/>
              </a:rPr>
              <a:t>+</a:t>
            </a:r>
            <a:r>
              <a:rPr lang="zh-CN" altLang="en-US" dirty="0" smtClean="0">
                <a:solidFill>
                  <a:srgbClr val="17347D"/>
                </a:solidFill>
                <a:latin typeface="微软雅黑" pitchFamily="34" charset="-122"/>
                <a:ea typeface="微软雅黑" pitchFamily="34" charset="-122"/>
              </a:rPr>
              <a:t>进</a:t>
            </a:r>
            <a:endParaRPr lang="en-US" altLang="zh-CN" dirty="0" smtClean="0">
              <a:solidFill>
                <a:srgbClr val="17347D"/>
              </a:solidFill>
              <a:latin typeface="微软雅黑" pitchFamily="34" charset="-122"/>
              <a:ea typeface="微软雅黑" pitchFamily="34" charset="-122"/>
            </a:endParaRPr>
          </a:p>
          <a:p>
            <a:pPr>
              <a:buNone/>
            </a:pPr>
            <a:r>
              <a:rPr lang="zh-CN" altLang="en-US" dirty="0" smtClean="0">
                <a:solidFill>
                  <a:srgbClr val="17347D"/>
                </a:solidFill>
                <a:latin typeface="微软雅黑" pitchFamily="34" charset="-122"/>
                <a:ea typeface="微软雅黑" pitchFamily="34" charset="-122"/>
              </a:rPr>
              <a:t>项税转</a:t>
            </a:r>
            <a:r>
              <a:rPr lang="zh-CN" altLang="en-US" dirty="0" smtClean="0">
                <a:solidFill>
                  <a:srgbClr val="17347D"/>
                </a:solidFill>
                <a:latin typeface="微软雅黑" pitchFamily="34" charset="-122"/>
                <a:ea typeface="微软雅黑" pitchFamily="34" charset="-122"/>
              </a:rPr>
              <a:t>出</a:t>
            </a:r>
            <a:r>
              <a:rPr lang="en-US" altLang="zh-CN" dirty="0" smtClean="0">
                <a:solidFill>
                  <a:srgbClr val="17347D"/>
                </a:solidFill>
                <a:latin typeface="微软雅黑" pitchFamily="34" charset="-122"/>
                <a:ea typeface="微软雅黑" pitchFamily="34" charset="-122"/>
              </a:rPr>
              <a:t>-</a:t>
            </a:r>
            <a:r>
              <a:rPr lang="zh-CN" altLang="en-US" dirty="0" smtClean="0">
                <a:solidFill>
                  <a:srgbClr val="17347D"/>
                </a:solidFill>
                <a:latin typeface="微软雅黑" pitchFamily="34" charset="-122"/>
                <a:ea typeface="微软雅黑" pitchFamily="34" charset="-122"/>
              </a:rPr>
              <a:t>上期留抵</a:t>
            </a:r>
          </a:p>
          <a:p>
            <a:pPr lvl="1">
              <a:buNone/>
            </a:pPr>
            <a:r>
              <a:rPr lang="zh-CN" altLang="en-US" sz="2600" dirty="0" smtClean="0">
                <a:solidFill>
                  <a:srgbClr val="17347D"/>
                </a:solidFill>
                <a:latin typeface="微软雅黑" pitchFamily="34" charset="-122"/>
                <a:ea typeface="微软雅黑" pitchFamily="34" charset="-122"/>
              </a:rPr>
              <a:t>＞</a:t>
            </a:r>
            <a:r>
              <a:rPr lang="en-US" altLang="zh-CN" sz="2600" dirty="0" smtClean="0">
                <a:solidFill>
                  <a:srgbClr val="17347D"/>
                </a:solidFill>
                <a:latin typeface="微软雅黑" pitchFamily="34" charset="-122"/>
                <a:ea typeface="微软雅黑" pitchFamily="34" charset="-122"/>
              </a:rPr>
              <a:t>0   </a:t>
            </a:r>
            <a:r>
              <a:rPr lang="zh-CN" altLang="en-US" sz="2600" dirty="0" smtClean="0">
                <a:solidFill>
                  <a:srgbClr val="17347D"/>
                </a:solidFill>
                <a:latin typeface="微软雅黑" pitchFamily="34" charset="-122"/>
                <a:ea typeface="微软雅黑" pitchFamily="34" charset="-122"/>
              </a:rPr>
              <a:t>借：  应交税费</a:t>
            </a:r>
            <a:r>
              <a:rPr lang="en-US" altLang="zh-CN" sz="2600" dirty="0" smtClean="0">
                <a:solidFill>
                  <a:srgbClr val="17347D"/>
                </a:solidFill>
                <a:latin typeface="微软雅黑" pitchFamily="34" charset="-122"/>
                <a:ea typeface="微软雅黑" pitchFamily="34" charset="-122"/>
              </a:rPr>
              <a:t>—</a:t>
            </a:r>
            <a:r>
              <a:rPr lang="zh-CN" altLang="en-US" sz="2600" dirty="0" smtClean="0">
                <a:solidFill>
                  <a:srgbClr val="17347D"/>
                </a:solidFill>
                <a:latin typeface="微软雅黑" pitchFamily="34" charset="-122"/>
                <a:ea typeface="微软雅黑" pitchFamily="34" charset="-122"/>
              </a:rPr>
              <a:t>应交增值税</a:t>
            </a:r>
            <a:r>
              <a:rPr lang="en-US" altLang="zh-CN" sz="2600" dirty="0" smtClean="0">
                <a:solidFill>
                  <a:srgbClr val="17347D"/>
                </a:solidFill>
                <a:latin typeface="微软雅黑" pitchFamily="34" charset="-122"/>
                <a:ea typeface="微软雅黑" pitchFamily="34" charset="-122"/>
              </a:rPr>
              <a:t>-</a:t>
            </a:r>
            <a:r>
              <a:rPr lang="zh-CN" altLang="en-US" sz="2600" dirty="0" smtClean="0">
                <a:solidFill>
                  <a:srgbClr val="17347D"/>
                </a:solidFill>
                <a:latin typeface="微软雅黑" pitchFamily="34" charset="-122"/>
                <a:ea typeface="微软雅黑" pitchFamily="34" charset="-122"/>
              </a:rPr>
              <a:t>转出未交增值税</a:t>
            </a:r>
          </a:p>
          <a:p>
            <a:pPr lvl="1">
              <a:buNone/>
            </a:pPr>
            <a:r>
              <a:rPr lang="zh-CN" altLang="en-US" sz="2600" dirty="0" smtClean="0">
                <a:solidFill>
                  <a:srgbClr val="17347D"/>
                </a:solidFill>
                <a:latin typeface="微软雅黑" pitchFamily="34" charset="-122"/>
                <a:ea typeface="微软雅黑" pitchFamily="34" charset="-122"/>
              </a:rPr>
              <a:t>           贷：应交税费</a:t>
            </a:r>
            <a:r>
              <a:rPr lang="en-US" altLang="zh-CN" sz="2600" dirty="0" smtClean="0">
                <a:solidFill>
                  <a:srgbClr val="17347D"/>
                </a:solidFill>
                <a:latin typeface="微软雅黑" pitchFamily="34" charset="-122"/>
                <a:ea typeface="微软雅黑" pitchFamily="34" charset="-122"/>
              </a:rPr>
              <a:t>—</a:t>
            </a:r>
            <a:r>
              <a:rPr lang="zh-CN" altLang="en-US" sz="2600" dirty="0" smtClean="0">
                <a:solidFill>
                  <a:srgbClr val="17347D"/>
                </a:solidFill>
                <a:latin typeface="微软雅黑" pitchFamily="34" charset="-122"/>
                <a:ea typeface="微软雅黑" pitchFamily="34" charset="-122"/>
              </a:rPr>
              <a:t>未交增值税</a:t>
            </a:r>
          </a:p>
          <a:p>
            <a:pPr lvl="1">
              <a:buNone/>
            </a:pPr>
            <a:r>
              <a:rPr lang="zh-CN" altLang="en-US" sz="2600" dirty="0" smtClean="0">
                <a:solidFill>
                  <a:srgbClr val="17347D"/>
                </a:solidFill>
                <a:latin typeface="微软雅黑" pitchFamily="34" charset="-122"/>
                <a:ea typeface="微软雅黑" pitchFamily="34" charset="-122"/>
              </a:rPr>
              <a:t>＜</a:t>
            </a:r>
            <a:r>
              <a:rPr lang="en-US" altLang="zh-CN" sz="2600" dirty="0" smtClean="0">
                <a:solidFill>
                  <a:srgbClr val="17347D"/>
                </a:solidFill>
                <a:latin typeface="微软雅黑" pitchFamily="34" charset="-122"/>
                <a:ea typeface="微软雅黑" pitchFamily="34" charset="-122"/>
              </a:rPr>
              <a:t>0   </a:t>
            </a:r>
            <a:r>
              <a:rPr lang="zh-CN" altLang="en-US" sz="2600" dirty="0" smtClean="0">
                <a:solidFill>
                  <a:srgbClr val="17347D"/>
                </a:solidFill>
                <a:latin typeface="微软雅黑" pitchFamily="34" charset="-122"/>
                <a:ea typeface="微软雅黑" pitchFamily="34" charset="-122"/>
              </a:rPr>
              <a:t>平时采取预交增值税方式</a:t>
            </a:r>
            <a:endParaRPr lang="en-US" altLang="zh-CN" sz="2600" dirty="0" smtClean="0">
              <a:solidFill>
                <a:srgbClr val="17347D"/>
              </a:solidFill>
              <a:latin typeface="微软雅黑" pitchFamily="34" charset="-122"/>
              <a:ea typeface="微软雅黑" pitchFamily="34" charset="-122"/>
            </a:endParaRPr>
          </a:p>
          <a:p>
            <a:pPr lvl="1">
              <a:buNone/>
            </a:pPr>
            <a:r>
              <a:rPr lang="en-US" altLang="zh-CN" sz="2600" dirty="0" smtClean="0">
                <a:solidFill>
                  <a:srgbClr val="17347D"/>
                </a:solidFill>
                <a:latin typeface="微软雅黑" pitchFamily="34" charset="-122"/>
                <a:ea typeface="微软雅黑" pitchFamily="34" charset="-122"/>
              </a:rPr>
              <a:t>       </a:t>
            </a:r>
            <a:r>
              <a:rPr lang="zh-CN" altLang="en-US" sz="2600" dirty="0" smtClean="0">
                <a:solidFill>
                  <a:srgbClr val="17347D"/>
                </a:solidFill>
                <a:latin typeface="微软雅黑" pitchFamily="34" charset="-122"/>
                <a:ea typeface="微软雅黑" pitchFamily="34" charset="-122"/>
              </a:rPr>
              <a:t> 借：  应交税费</a:t>
            </a:r>
            <a:r>
              <a:rPr lang="en-US" altLang="zh-CN" sz="2600" dirty="0" smtClean="0">
                <a:solidFill>
                  <a:srgbClr val="17347D"/>
                </a:solidFill>
                <a:latin typeface="微软雅黑" pitchFamily="34" charset="-122"/>
                <a:ea typeface="微软雅黑" pitchFamily="34" charset="-122"/>
              </a:rPr>
              <a:t>—</a:t>
            </a:r>
            <a:r>
              <a:rPr lang="zh-CN" altLang="en-US" sz="2600" dirty="0" smtClean="0">
                <a:solidFill>
                  <a:srgbClr val="17347D"/>
                </a:solidFill>
                <a:latin typeface="微软雅黑" pitchFamily="34" charset="-122"/>
                <a:ea typeface="微软雅黑" pitchFamily="34" charset="-122"/>
              </a:rPr>
              <a:t>未交增值税</a:t>
            </a:r>
          </a:p>
          <a:p>
            <a:pPr lvl="1">
              <a:buNone/>
            </a:pPr>
            <a:r>
              <a:rPr lang="zh-CN" altLang="en-US" sz="2600" dirty="0" smtClean="0">
                <a:solidFill>
                  <a:srgbClr val="17347D"/>
                </a:solidFill>
                <a:latin typeface="微软雅黑" pitchFamily="34" charset="-122"/>
                <a:ea typeface="微软雅黑" pitchFamily="34" charset="-122"/>
              </a:rPr>
              <a:t>           贷：应交税费</a:t>
            </a:r>
            <a:r>
              <a:rPr lang="en-US" altLang="zh-CN" sz="2600" dirty="0" smtClean="0">
                <a:solidFill>
                  <a:srgbClr val="17347D"/>
                </a:solidFill>
                <a:latin typeface="微软雅黑" pitchFamily="34" charset="-122"/>
                <a:ea typeface="微软雅黑" pitchFamily="34" charset="-122"/>
              </a:rPr>
              <a:t>—</a:t>
            </a:r>
            <a:r>
              <a:rPr lang="zh-CN" altLang="en-US" sz="2600" dirty="0" smtClean="0">
                <a:solidFill>
                  <a:srgbClr val="17347D"/>
                </a:solidFill>
                <a:latin typeface="微软雅黑" pitchFamily="34" charset="-122"/>
                <a:ea typeface="微软雅黑" pitchFamily="34" charset="-122"/>
              </a:rPr>
              <a:t>应交增值税</a:t>
            </a:r>
            <a:r>
              <a:rPr lang="en-US" altLang="zh-CN" sz="2600" dirty="0" smtClean="0">
                <a:solidFill>
                  <a:srgbClr val="17347D"/>
                </a:solidFill>
                <a:latin typeface="微软雅黑" pitchFamily="34" charset="-122"/>
                <a:ea typeface="微软雅黑" pitchFamily="34" charset="-122"/>
              </a:rPr>
              <a:t>-</a:t>
            </a:r>
            <a:r>
              <a:rPr lang="zh-CN" altLang="en-US" sz="2600" dirty="0" smtClean="0">
                <a:solidFill>
                  <a:srgbClr val="17347D"/>
                </a:solidFill>
                <a:latin typeface="微软雅黑" pitchFamily="34" charset="-122"/>
                <a:ea typeface="微软雅黑" pitchFamily="34" charset="-122"/>
              </a:rPr>
              <a:t>转出多交增值税</a:t>
            </a:r>
          </a:p>
          <a:p>
            <a:pPr lvl="1">
              <a:buNone/>
            </a:pPr>
            <a:r>
              <a:rPr lang="zh-CN" altLang="en-US" sz="2600" dirty="0" smtClean="0">
                <a:solidFill>
                  <a:srgbClr val="17347D"/>
                </a:solidFill>
                <a:latin typeface="微软雅黑" pitchFamily="34" charset="-122"/>
                <a:ea typeface="微软雅黑" pitchFamily="34" charset="-122"/>
              </a:rPr>
              <a:t>若平时不采取预交方式则不作处理</a:t>
            </a:r>
          </a:p>
        </p:txBody>
      </p:sp>
      <p:sp>
        <p:nvSpPr>
          <p:cNvPr id="3" name="TextBox 2"/>
          <p:cNvSpPr txBox="1"/>
          <p:nvPr/>
        </p:nvSpPr>
        <p:spPr>
          <a:xfrm>
            <a:off x="0" y="6488668"/>
            <a:ext cx="571472" cy="369332"/>
          </a:xfrm>
          <a:prstGeom prst="rect">
            <a:avLst/>
          </a:prstGeom>
          <a:noFill/>
        </p:spPr>
        <p:txBody>
          <a:bodyPr wrap="square" rtlCol="0">
            <a:spAutoFit/>
          </a:bodyPr>
          <a:lstStyle/>
          <a:p>
            <a:r>
              <a:rPr lang="en-US" altLang="zh-CN" dirty="0" smtClean="0"/>
              <a:t>62</a:t>
            </a:r>
            <a:endParaRPr lang="zh-CN" altLang="en-US" dirty="0"/>
          </a:p>
        </p:txBody>
      </p:sp>
    </p:spTree>
  </p:cSld>
  <p:clrMapOvr>
    <a:masterClrMapping/>
  </p:clrMapOvr>
  <p:transition>
    <p:random/>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000160" y="3286124"/>
            <a:ext cx="7500930" cy="1257300"/>
          </a:xfrm>
          <a:prstGeom prst="rect">
            <a:avLst/>
          </a:prstGeom>
        </p:spPr>
        <p:txBody>
          <a:bodyPr/>
          <a:lstStyle/>
          <a:p>
            <a:pPr marL="342900" indent="-342900" eaLnBrk="0" hangingPunct="0">
              <a:lnSpc>
                <a:spcPct val="80000"/>
              </a:lnSpc>
              <a:spcBef>
                <a:spcPct val="20000"/>
              </a:spcBef>
              <a:buClr>
                <a:schemeClr val="hlink"/>
              </a:buClr>
            </a:pPr>
            <a:r>
              <a:rPr lang="zh-CN" altLang="en-US" sz="2800" dirty="0">
                <a:latin typeface="微软雅黑" pitchFamily="34" charset="-122"/>
                <a:ea typeface="微软雅黑" pitchFamily="34" charset="-122"/>
              </a:rPr>
              <a:t>      一、将</a:t>
            </a:r>
            <a:r>
              <a:rPr lang="en-US" altLang="zh-CN" sz="2800" dirty="0">
                <a:latin typeface="微软雅黑" pitchFamily="34" charset="-122"/>
                <a:ea typeface="微软雅黑" pitchFamily="34" charset="-122"/>
              </a:rPr>
              <a:t>《</a:t>
            </a:r>
            <a:r>
              <a:rPr lang="zh-CN" altLang="en-US" sz="2800" dirty="0">
                <a:latin typeface="微软雅黑" pitchFamily="34" charset="-122"/>
                <a:ea typeface="微软雅黑" pitchFamily="34" charset="-122"/>
              </a:rPr>
              <a:t>中华人民共和国增值税</a:t>
            </a:r>
            <a:r>
              <a:rPr lang="zh-CN" altLang="en-US" sz="2800" dirty="0" smtClean="0">
                <a:latin typeface="微软雅黑" pitchFamily="34" charset="-122"/>
                <a:ea typeface="微软雅黑" pitchFamily="34" charset="-122"/>
              </a:rPr>
              <a:t>暂行条例</a:t>
            </a:r>
            <a:endParaRPr lang="en-US" altLang="zh-CN" sz="2800" dirty="0" smtClean="0">
              <a:latin typeface="微软雅黑" pitchFamily="34" charset="-122"/>
              <a:ea typeface="微软雅黑" pitchFamily="34" charset="-122"/>
            </a:endParaRPr>
          </a:p>
          <a:p>
            <a:pPr marL="342900" indent="-342900" eaLnBrk="0" hangingPunct="0">
              <a:lnSpc>
                <a:spcPct val="80000"/>
              </a:lnSpc>
              <a:spcBef>
                <a:spcPct val="20000"/>
              </a:spcBef>
              <a:buClr>
                <a:schemeClr val="hlink"/>
              </a:buClr>
            </a:pPr>
            <a:r>
              <a:rPr lang="zh-CN" altLang="en-US" sz="2800" dirty="0" smtClean="0">
                <a:latin typeface="微软雅黑" pitchFamily="34" charset="-122"/>
                <a:ea typeface="微软雅黑" pitchFamily="34" charset="-122"/>
              </a:rPr>
              <a:t>实施</a:t>
            </a:r>
            <a:r>
              <a:rPr lang="zh-CN" altLang="en-US" sz="2800" dirty="0">
                <a:latin typeface="微软雅黑" pitchFamily="34" charset="-122"/>
                <a:ea typeface="微软雅黑" pitchFamily="34" charset="-122"/>
              </a:rPr>
              <a:t>细则</a:t>
            </a:r>
            <a:r>
              <a:rPr lang="en-US" altLang="zh-CN" sz="2800" dirty="0">
                <a:latin typeface="微软雅黑" pitchFamily="34" charset="-122"/>
                <a:ea typeface="微软雅黑" pitchFamily="34" charset="-122"/>
              </a:rPr>
              <a:t>》</a:t>
            </a:r>
            <a:r>
              <a:rPr lang="zh-CN" altLang="en-US" sz="2800" dirty="0">
                <a:latin typeface="微软雅黑" pitchFamily="34" charset="-122"/>
                <a:ea typeface="微软雅黑" pitchFamily="34" charset="-122"/>
              </a:rPr>
              <a:t>第三十七条第二款修改为：</a:t>
            </a:r>
            <a:r>
              <a:rPr lang="zh-CN" altLang="en-US" sz="2800" dirty="0" smtClean="0">
                <a:latin typeface="微软雅黑" pitchFamily="34" charset="-122"/>
                <a:ea typeface="微软雅黑" pitchFamily="34" charset="-122"/>
              </a:rPr>
              <a:t>“增值</a:t>
            </a:r>
            <a:endParaRPr lang="en-US" altLang="zh-CN" sz="2800" dirty="0" smtClean="0">
              <a:latin typeface="微软雅黑" pitchFamily="34" charset="-122"/>
              <a:ea typeface="微软雅黑" pitchFamily="34" charset="-122"/>
            </a:endParaRPr>
          </a:p>
          <a:p>
            <a:pPr marL="342900" indent="-342900" eaLnBrk="0" hangingPunct="0">
              <a:lnSpc>
                <a:spcPct val="80000"/>
              </a:lnSpc>
              <a:spcBef>
                <a:spcPct val="20000"/>
              </a:spcBef>
              <a:buClr>
                <a:schemeClr val="hlink"/>
              </a:buClr>
            </a:pPr>
            <a:r>
              <a:rPr lang="zh-CN" altLang="en-US" sz="2800" dirty="0" smtClean="0">
                <a:latin typeface="微软雅黑" pitchFamily="34" charset="-122"/>
                <a:ea typeface="微软雅黑" pitchFamily="34" charset="-122"/>
              </a:rPr>
              <a:t>税</a:t>
            </a:r>
            <a:r>
              <a:rPr lang="zh-CN" altLang="en-US" sz="2800" dirty="0">
                <a:latin typeface="微软雅黑" pitchFamily="34" charset="-122"/>
                <a:ea typeface="微软雅黑" pitchFamily="34" charset="-122"/>
              </a:rPr>
              <a:t>起征点的</a:t>
            </a:r>
            <a:r>
              <a:rPr lang="zh-CN" altLang="en-US" sz="2800" dirty="0" smtClean="0">
                <a:latin typeface="微软雅黑" pitchFamily="34" charset="-122"/>
                <a:ea typeface="微软雅黑" pitchFamily="34" charset="-122"/>
              </a:rPr>
              <a:t>幅度规定</a:t>
            </a:r>
            <a:r>
              <a:rPr lang="zh-CN" altLang="en-US" sz="2800" dirty="0">
                <a:latin typeface="微软雅黑" pitchFamily="34" charset="-122"/>
                <a:ea typeface="微软雅黑" pitchFamily="34" charset="-122"/>
              </a:rPr>
              <a:t>如下：</a:t>
            </a:r>
          </a:p>
          <a:p>
            <a:pPr marL="342900" indent="-342900" eaLnBrk="0" hangingPunct="0">
              <a:lnSpc>
                <a:spcPct val="80000"/>
              </a:lnSpc>
              <a:spcBef>
                <a:spcPct val="20000"/>
              </a:spcBef>
              <a:buClr>
                <a:schemeClr val="hlink"/>
              </a:buClr>
            </a:pPr>
            <a:r>
              <a:rPr lang="zh-CN" altLang="en-US" sz="2800" dirty="0">
                <a:latin typeface="微软雅黑" pitchFamily="34" charset="-122"/>
                <a:ea typeface="微软雅黑" pitchFamily="34" charset="-122"/>
              </a:rPr>
              <a:t>　　</a:t>
            </a:r>
          </a:p>
        </p:txBody>
      </p:sp>
      <p:sp>
        <p:nvSpPr>
          <p:cNvPr id="6" name="矩形 5"/>
          <p:cNvSpPr/>
          <p:nvPr/>
        </p:nvSpPr>
        <p:spPr>
          <a:xfrm>
            <a:off x="1571661" y="4714884"/>
            <a:ext cx="6500801" cy="1421928"/>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342900" indent="-342900" eaLnBrk="0" hangingPunct="0">
              <a:lnSpc>
                <a:spcPct val="80000"/>
              </a:lnSpc>
              <a:spcBef>
                <a:spcPct val="20000"/>
              </a:spcBef>
              <a:buClr>
                <a:schemeClr val="hlink"/>
              </a:buClr>
              <a:defRPr/>
            </a:pPr>
            <a:endParaRPr lang="en-US" altLang="zh-CN" kern="0" dirty="0" smtClean="0">
              <a:latin typeface="微软雅黑" pitchFamily="34" charset="-122"/>
              <a:ea typeface="微软雅黑" pitchFamily="34" charset="-122"/>
            </a:endParaRPr>
          </a:p>
          <a:p>
            <a:pPr marL="800100" lvl="1" indent="-342900" eaLnBrk="0" hangingPunct="0">
              <a:lnSpc>
                <a:spcPct val="80000"/>
              </a:lnSpc>
              <a:spcBef>
                <a:spcPct val="20000"/>
              </a:spcBef>
              <a:buClr>
                <a:schemeClr val="hlink"/>
              </a:buClr>
              <a:defRPr/>
            </a:pPr>
            <a:r>
              <a:rPr lang="zh-CN" altLang="en-US" kern="0" dirty="0" smtClean="0">
                <a:latin typeface="微软雅黑" pitchFamily="34" charset="-122"/>
                <a:ea typeface="微软雅黑" pitchFamily="34" charset="-122"/>
              </a:rPr>
              <a:t>（</a:t>
            </a:r>
            <a:r>
              <a:rPr lang="zh-CN" altLang="en-US" kern="0" dirty="0">
                <a:latin typeface="微软雅黑" pitchFamily="34" charset="-122"/>
                <a:ea typeface="微软雅黑" pitchFamily="34" charset="-122"/>
              </a:rPr>
              <a:t>一）销售货物的，为月销售额</a:t>
            </a:r>
            <a:r>
              <a:rPr lang="en-US" altLang="zh-CN" kern="0" dirty="0">
                <a:latin typeface="微软雅黑" pitchFamily="34" charset="-122"/>
                <a:ea typeface="微软雅黑" pitchFamily="34" charset="-122"/>
              </a:rPr>
              <a:t>5000-20000</a:t>
            </a:r>
            <a:r>
              <a:rPr lang="zh-CN" altLang="en-US" kern="0" dirty="0">
                <a:latin typeface="微软雅黑" pitchFamily="34" charset="-122"/>
                <a:ea typeface="微软雅黑" pitchFamily="34" charset="-122"/>
              </a:rPr>
              <a:t>元；</a:t>
            </a:r>
          </a:p>
          <a:p>
            <a:pPr marL="800100" lvl="1" indent="-342900" eaLnBrk="0" hangingPunct="0">
              <a:lnSpc>
                <a:spcPct val="80000"/>
              </a:lnSpc>
              <a:spcBef>
                <a:spcPct val="20000"/>
              </a:spcBef>
              <a:buClr>
                <a:schemeClr val="hlink"/>
              </a:buClr>
              <a:defRPr/>
            </a:pPr>
            <a:r>
              <a:rPr lang="zh-CN" altLang="en-US" kern="0" dirty="0" smtClean="0">
                <a:latin typeface="微软雅黑" pitchFamily="34" charset="-122"/>
                <a:ea typeface="微软雅黑" pitchFamily="34" charset="-122"/>
              </a:rPr>
              <a:t>（</a:t>
            </a:r>
            <a:r>
              <a:rPr lang="zh-CN" altLang="en-US" kern="0" dirty="0">
                <a:latin typeface="微软雅黑" pitchFamily="34" charset="-122"/>
                <a:ea typeface="微软雅黑" pitchFamily="34" charset="-122"/>
              </a:rPr>
              <a:t>二）销售应税劳务的，为月销售额</a:t>
            </a:r>
            <a:r>
              <a:rPr lang="en-US" altLang="zh-CN" kern="0" dirty="0">
                <a:latin typeface="微软雅黑" pitchFamily="34" charset="-122"/>
                <a:ea typeface="微软雅黑" pitchFamily="34" charset="-122"/>
              </a:rPr>
              <a:t>5000-20000</a:t>
            </a:r>
            <a:r>
              <a:rPr lang="zh-CN" altLang="en-US" kern="0" dirty="0">
                <a:latin typeface="微软雅黑" pitchFamily="34" charset="-122"/>
                <a:ea typeface="微软雅黑" pitchFamily="34" charset="-122"/>
              </a:rPr>
              <a:t>元；</a:t>
            </a:r>
          </a:p>
          <a:p>
            <a:pPr marL="800100" lvl="1" indent="-342900" eaLnBrk="0" hangingPunct="0">
              <a:lnSpc>
                <a:spcPct val="80000"/>
              </a:lnSpc>
              <a:spcBef>
                <a:spcPct val="20000"/>
              </a:spcBef>
              <a:buClr>
                <a:schemeClr val="hlink"/>
              </a:buClr>
              <a:defRPr/>
            </a:pPr>
            <a:r>
              <a:rPr lang="zh-CN" altLang="en-US" kern="0" dirty="0" smtClean="0">
                <a:latin typeface="微软雅黑" pitchFamily="34" charset="-122"/>
                <a:ea typeface="微软雅黑" pitchFamily="34" charset="-122"/>
              </a:rPr>
              <a:t>（</a:t>
            </a:r>
            <a:r>
              <a:rPr lang="zh-CN" altLang="en-US" kern="0" dirty="0">
                <a:latin typeface="微软雅黑" pitchFamily="34" charset="-122"/>
                <a:ea typeface="微软雅黑" pitchFamily="34" charset="-122"/>
              </a:rPr>
              <a:t>三）按次纳税的，为每次（日）销售额</a:t>
            </a:r>
            <a:r>
              <a:rPr lang="en-US" altLang="zh-CN" kern="0" dirty="0">
                <a:latin typeface="微软雅黑" pitchFamily="34" charset="-122"/>
                <a:ea typeface="微软雅黑" pitchFamily="34" charset="-122"/>
              </a:rPr>
              <a:t>300-500</a:t>
            </a:r>
            <a:r>
              <a:rPr lang="zh-CN" altLang="en-US" kern="0" dirty="0" smtClean="0">
                <a:latin typeface="微软雅黑" pitchFamily="34" charset="-122"/>
                <a:ea typeface="微软雅黑" pitchFamily="34" charset="-122"/>
              </a:rPr>
              <a:t>元</a:t>
            </a:r>
            <a:endParaRPr lang="en-US" altLang="zh-CN" kern="0" dirty="0" smtClean="0">
              <a:latin typeface="微软雅黑" pitchFamily="34" charset="-122"/>
              <a:ea typeface="微软雅黑" pitchFamily="34" charset="-122"/>
            </a:endParaRPr>
          </a:p>
          <a:p>
            <a:pPr marL="800100" lvl="1" indent="-342900" eaLnBrk="0" hangingPunct="0">
              <a:lnSpc>
                <a:spcPct val="80000"/>
              </a:lnSpc>
              <a:spcBef>
                <a:spcPct val="20000"/>
              </a:spcBef>
              <a:buClr>
                <a:schemeClr val="hlink"/>
              </a:buClr>
              <a:defRPr/>
            </a:pPr>
            <a:endParaRPr lang="zh-CN" altLang="en-US" kern="0" dirty="0">
              <a:latin typeface="微软雅黑" pitchFamily="34" charset="-122"/>
              <a:ea typeface="微软雅黑" pitchFamily="34" charset="-122"/>
            </a:endParaRPr>
          </a:p>
        </p:txBody>
      </p:sp>
      <p:sp>
        <p:nvSpPr>
          <p:cNvPr id="7" name="矩形 6"/>
          <p:cNvSpPr/>
          <p:nvPr/>
        </p:nvSpPr>
        <p:spPr>
          <a:xfrm>
            <a:off x="500063" y="2357430"/>
            <a:ext cx="8429625" cy="774700"/>
          </a:xfrm>
          <a:prstGeom prst="rect">
            <a:avLst/>
          </a:prstGeom>
        </p:spPr>
        <p:txBody>
          <a:bodyPr>
            <a:spAutoFit/>
          </a:bodyPr>
          <a:lstStyle/>
          <a:p>
            <a:pPr marL="342900" indent="-342900" eaLnBrk="0" hangingPunct="0">
              <a:lnSpc>
                <a:spcPct val="80000"/>
              </a:lnSpc>
              <a:spcBef>
                <a:spcPct val="20000"/>
              </a:spcBef>
              <a:buClr>
                <a:schemeClr val="hlink"/>
              </a:buClr>
            </a:pPr>
            <a:r>
              <a:rPr lang="zh-CN" altLang="en-US" sz="2800" dirty="0">
                <a:latin typeface="微软雅黑" pitchFamily="34" charset="-122"/>
                <a:ea typeface="微软雅黑" pitchFamily="34" charset="-122"/>
              </a:rPr>
              <a:t>     小规模纳税人  使用简易办法征收  只考虑销售环节应该缴纳的增值税</a:t>
            </a:r>
            <a:endParaRPr lang="zh-CN" altLang="en-US" sz="2800" dirty="0"/>
          </a:p>
        </p:txBody>
      </p:sp>
      <p:sp>
        <p:nvSpPr>
          <p:cNvPr id="8" name="TextBox 7"/>
          <p:cNvSpPr txBox="1"/>
          <p:nvPr/>
        </p:nvSpPr>
        <p:spPr>
          <a:xfrm>
            <a:off x="0" y="6488668"/>
            <a:ext cx="571472" cy="369332"/>
          </a:xfrm>
          <a:prstGeom prst="rect">
            <a:avLst/>
          </a:prstGeom>
          <a:noFill/>
        </p:spPr>
        <p:txBody>
          <a:bodyPr wrap="square" rtlCol="0">
            <a:spAutoFit/>
          </a:bodyPr>
          <a:lstStyle/>
          <a:p>
            <a:r>
              <a:rPr lang="en-US" altLang="zh-CN" dirty="0" smtClean="0"/>
              <a:t>63</a:t>
            </a:r>
            <a:endParaRPr lang="zh-CN" altLang="en-US" dirty="0"/>
          </a:p>
        </p:txBody>
      </p:sp>
      <p:grpSp>
        <p:nvGrpSpPr>
          <p:cNvPr id="9" name="组合 8"/>
          <p:cNvGrpSpPr/>
          <p:nvPr/>
        </p:nvGrpSpPr>
        <p:grpSpPr>
          <a:xfrm>
            <a:off x="1071538" y="895339"/>
            <a:ext cx="5136010" cy="962025"/>
            <a:chOff x="1646325" y="2895629"/>
            <a:chExt cx="5136010" cy="962025"/>
          </a:xfrm>
        </p:grpSpPr>
        <p:sp>
          <p:nvSpPr>
            <p:cNvPr id="10" name="圆角矩形 9"/>
            <p:cNvSpPr/>
            <p:nvPr/>
          </p:nvSpPr>
          <p:spPr>
            <a:xfrm>
              <a:off x="1646325" y="2895629"/>
              <a:ext cx="5136010" cy="962025"/>
            </a:xfrm>
            <a:prstGeom prst="roundRect">
              <a:avLst/>
            </a:prstGeom>
            <a:solidFill>
              <a:schemeClr val="accent4">
                <a:lumMod val="60000"/>
                <a:lumOff val="4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11" name="圆角矩形 4"/>
            <p:cNvSpPr/>
            <p:nvPr/>
          </p:nvSpPr>
          <p:spPr>
            <a:xfrm>
              <a:off x="1693287" y="2942591"/>
              <a:ext cx="504208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kumimoji="0" lang="zh-CN" alt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涉税实务</a:t>
              </a:r>
              <a:endParaRPr lang="zh-CN" altLang="en-US" sz="4000" kern="1200" dirty="0">
                <a:solidFill>
                  <a:schemeClr val="tx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spTree>
  </p:cSld>
  <p:clrMapOvr>
    <a:masterClrMapping/>
  </p:clrMapOvr>
  <p:transition>
    <p:random/>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000139" y="2071678"/>
            <a:ext cx="5572125" cy="584200"/>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核心问题解析</a:t>
            </a:r>
          </a:p>
        </p:txBody>
      </p:sp>
      <p:sp>
        <p:nvSpPr>
          <p:cNvPr id="56324" name="矩形 5"/>
          <p:cNvSpPr>
            <a:spLocks noChangeArrowheads="1"/>
          </p:cNvSpPr>
          <p:nvPr/>
        </p:nvSpPr>
        <p:spPr bwMode="auto">
          <a:xfrm>
            <a:off x="1143003" y="3571876"/>
            <a:ext cx="6500831" cy="946150"/>
          </a:xfrm>
          <a:prstGeom prst="rect">
            <a:avLst/>
          </a:prstGeom>
          <a:noFill/>
          <a:ln w="9525">
            <a:noFill/>
            <a:miter lim="800000"/>
            <a:headEnd/>
            <a:tailEnd/>
          </a:ln>
        </p:spPr>
        <p:txBody>
          <a:bodyPr wrap="square">
            <a:spAutoFit/>
          </a:bodyPr>
          <a:lstStyle/>
          <a:p>
            <a:r>
              <a:rPr lang="zh-CN" altLang="en-US" sz="2800" dirty="0">
                <a:latin typeface="微软雅黑" pitchFamily="34" charset="-122"/>
                <a:ea typeface="微软雅黑" pitchFamily="34" charset="-122"/>
              </a:rPr>
              <a:t>     </a:t>
            </a:r>
            <a:r>
              <a:rPr lang="zh-CN" altLang="en-US" sz="2800" dirty="0" smtClean="0">
                <a:latin typeface="微软雅黑" pitchFamily="34" charset="-122"/>
                <a:ea typeface="微软雅黑" pitchFamily="34" charset="-122"/>
              </a:rPr>
              <a:t>作为</a:t>
            </a:r>
            <a:r>
              <a:rPr lang="zh-CN" altLang="en-US" sz="2800" dirty="0">
                <a:latin typeface="微软雅黑" pitchFamily="34" charset="-122"/>
                <a:ea typeface="微软雅黑" pitchFamily="34" charset="-122"/>
              </a:rPr>
              <a:t>企业来讲“一般纳税人”头衔一定是适合自己的吗？</a:t>
            </a:r>
          </a:p>
        </p:txBody>
      </p:sp>
      <p:sp>
        <p:nvSpPr>
          <p:cNvPr id="56325" name="矩形 6"/>
          <p:cNvSpPr>
            <a:spLocks noChangeArrowheads="1"/>
          </p:cNvSpPr>
          <p:nvPr/>
        </p:nvSpPr>
        <p:spPr bwMode="auto">
          <a:xfrm>
            <a:off x="1671630" y="2773362"/>
            <a:ext cx="1900238" cy="584200"/>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问题 </a:t>
            </a:r>
            <a:r>
              <a:rPr lang="en-US" altLang="zh-CN" sz="3200" dirty="0">
                <a:latin typeface="微软雅黑" pitchFamily="34" charset="-122"/>
                <a:ea typeface="微软雅黑" pitchFamily="34" charset="-122"/>
              </a:rPr>
              <a:t>1 </a:t>
            </a:r>
            <a:r>
              <a:rPr lang="zh-CN" altLang="en-US" sz="3200" dirty="0">
                <a:latin typeface="微软雅黑" pitchFamily="34" charset="-122"/>
                <a:ea typeface="微软雅黑" pitchFamily="34" charset="-122"/>
              </a:rPr>
              <a:t>：</a:t>
            </a:r>
          </a:p>
        </p:txBody>
      </p:sp>
      <p:sp>
        <p:nvSpPr>
          <p:cNvPr id="8" name="TextBox 7"/>
          <p:cNvSpPr txBox="1"/>
          <p:nvPr/>
        </p:nvSpPr>
        <p:spPr>
          <a:xfrm>
            <a:off x="0" y="6488668"/>
            <a:ext cx="571472" cy="369332"/>
          </a:xfrm>
          <a:prstGeom prst="rect">
            <a:avLst/>
          </a:prstGeom>
          <a:noFill/>
        </p:spPr>
        <p:txBody>
          <a:bodyPr wrap="square" rtlCol="0">
            <a:spAutoFit/>
          </a:bodyPr>
          <a:lstStyle/>
          <a:p>
            <a:r>
              <a:rPr lang="en-US" altLang="zh-CN" dirty="0" smtClean="0"/>
              <a:t>64</a:t>
            </a:r>
            <a:endParaRPr lang="zh-CN" altLang="en-US" dirty="0"/>
          </a:p>
        </p:txBody>
      </p:sp>
      <p:grpSp>
        <p:nvGrpSpPr>
          <p:cNvPr id="9" name="组合 8"/>
          <p:cNvGrpSpPr/>
          <p:nvPr/>
        </p:nvGrpSpPr>
        <p:grpSpPr>
          <a:xfrm>
            <a:off x="1071538" y="895339"/>
            <a:ext cx="5136010" cy="962025"/>
            <a:chOff x="1646325" y="2895629"/>
            <a:chExt cx="5136010" cy="962025"/>
          </a:xfrm>
        </p:grpSpPr>
        <p:sp>
          <p:nvSpPr>
            <p:cNvPr id="10" name="圆角矩形 9"/>
            <p:cNvSpPr/>
            <p:nvPr/>
          </p:nvSpPr>
          <p:spPr>
            <a:xfrm>
              <a:off x="1646325" y="2895629"/>
              <a:ext cx="5136010" cy="962025"/>
            </a:xfrm>
            <a:prstGeom prst="roundRect">
              <a:avLst/>
            </a:prstGeom>
            <a:solidFill>
              <a:schemeClr val="accent4">
                <a:lumMod val="60000"/>
                <a:lumOff val="4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11" name="圆角矩形 4"/>
            <p:cNvSpPr/>
            <p:nvPr/>
          </p:nvSpPr>
          <p:spPr>
            <a:xfrm>
              <a:off x="1693287" y="2942591"/>
              <a:ext cx="504208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kumimoji="0" lang="zh-CN" alt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涉税实务</a:t>
              </a:r>
              <a:endParaRPr lang="zh-CN" altLang="en-US" sz="4000" kern="1200" dirty="0">
                <a:solidFill>
                  <a:schemeClr val="tx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spTree>
  </p:cSld>
  <p:clrMapOvr>
    <a:masterClrMapping/>
  </p:clrMapOvr>
  <p:transition>
    <p:random/>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571502" y="2314575"/>
            <a:ext cx="8286778" cy="3614738"/>
          </a:xfrm>
          <a:prstGeom prst="rect">
            <a:avLst/>
          </a:prstGeom>
        </p:spPr>
        <p:txBody>
          <a:bodyPr/>
          <a:lstStyle/>
          <a:p>
            <a:pPr marL="342900" indent="-342900" eaLnBrk="0" hangingPunct="0">
              <a:spcBef>
                <a:spcPct val="20000"/>
              </a:spcBef>
              <a:buClr>
                <a:schemeClr val="hlink"/>
              </a:buClr>
            </a:pPr>
            <a:r>
              <a:rPr lang="en-US" altLang="zh-CN" sz="2800" dirty="0">
                <a:latin typeface="微软雅黑" pitchFamily="34" charset="-122"/>
                <a:ea typeface="微软雅黑" pitchFamily="34" charset="-122"/>
              </a:rPr>
              <a:t>      A</a:t>
            </a:r>
            <a:r>
              <a:rPr lang="zh-CN" altLang="en-US" sz="2800" dirty="0">
                <a:latin typeface="微软雅黑" pitchFamily="34" charset="-122"/>
                <a:ea typeface="微软雅黑" pitchFamily="34" charset="-122"/>
              </a:rPr>
              <a:t>公司批发与零售企业，年销售额为</a:t>
            </a:r>
            <a:r>
              <a:rPr lang="en-US" altLang="zh-CN" sz="2800" dirty="0">
                <a:latin typeface="微软雅黑" pitchFamily="34" charset="-122"/>
                <a:ea typeface="微软雅黑" pitchFamily="34" charset="-122"/>
              </a:rPr>
              <a:t>100</a:t>
            </a:r>
            <a:r>
              <a:rPr lang="zh-CN" altLang="en-US" sz="2800" dirty="0">
                <a:latin typeface="微软雅黑" pitchFamily="34" charset="-122"/>
                <a:ea typeface="微软雅黑" pitchFamily="34" charset="-122"/>
              </a:rPr>
              <a:t>万，</a:t>
            </a:r>
            <a:r>
              <a:rPr lang="zh-CN" altLang="en-US" sz="2800" dirty="0" smtClean="0">
                <a:latin typeface="微软雅黑" pitchFamily="34" charset="-122"/>
                <a:ea typeface="微软雅黑" pitchFamily="34" charset="-122"/>
              </a:rPr>
              <a:t>产</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smtClean="0">
                <a:latin typeface="微软雅黑" pitchFamily="34" charset="-122"/>
                <a:ea typeface="微软雅黑" pitchFamily="34" charset="-122"/>
              </a:rPr>
              <a:t>品利润</a:t>
            </a:r>
            <a:r>
              <a:rPr lang="zh-CN" altLang="en-US" sz="2800" dirty="0">
                <a:latin typeface="微软雅黑" pitchFamily="34" charset="-122"/>
                <a:ea typeface="微软雅黑" pitchFamily="34" charset="-122"/>
              </a:rPr>
              <a:t>较高，进项税只有</a:t>
            </a:r>
            <a:r>
              <a:rPr lang="en-US" altLang="zh-CN" sz="2800" dirty="0">
                <a:latin typeface="微软雅黑" pitchFamily="34" charset="-122"/>
                <a:ea typeface="微软雅黑" pitchFamily="34" charset="-122"/>
              </a:rPr>
              <a:t>10%</a:t>
            </a:r>
          </a:p>
          <a:p>
            <a:pPr marL="342900" indent="-342900" eaLnBrk="0" hangingPunct="0">
              <a:spcBef>
                <a:spcPct val="20000"/>
              </a:spcBef>
              <a:buClr>
                <a:schemeClr val="hlink"/>
              </a:buClr>
            </a:pPr>
            <a:r>
              <a:rPr lang="zh-CN" altLang="en-US" sz="2800" dirty="0">
                <a:latin typeface="微软雅黑" pitchFamily="34" charset="-122"/>
                <a:ea typeface="微软雅黑" pitchFamily="34" charset="-122"/>
              </a:rPr>
              <a:t>       若一般纳税人</a:t>
            </a:r>
            <a:r>
              <a:rPr lang="en-US" altLang="zh-CN" sz="2800" dirty="0">
                <a:latin typeface="微软雅黑" pitchFamily="34" charset="-122"/>
                <a:ea typeface="微软雅黑" pitchFamily="34" charset="-122"/>
              </a:rPr>
              <a:t>---  </a:t>
            </a:r>
          </a:p>
          <a:p>
            <a:pPr marL="342900" indent="-342900" eaLnBrk="0" hangingPunct="0">
              <a:spcBef>
                <a:spcPct val="20000"/>
              </a:spcBef>
              <a:buClr>
                <a:schemeClr val="hlink"/>
              </a:buClr>
            </a:pPr>
            <a:r>
              <a:rPr lang="zh-CN" altLang="en-US" sz="2800" dirty="0">
                <a:latin typeface="微软雅黑" pitchFamily="34" charset="-122"/>
                <a:ea typeface="微软雅黑" pitchFamily="34" charset="-122"/>
              </a:rPr>
              <a:t>           应纳税</a:t>
            </a:r>
            <a:r>
              <a:rPr lang="en-US" altLang="zh-CN" sz="2800" dirty="0">
                <a:latin typeface="微软雅黑" pitchFamily="34" charset="-122"/>
                <a:ea typeface="微软雅黑" pitchFamily="34" charset="-122"/>
              </a:rPr>
              <a:t>=100*17%-100*10%*17%=15.3</a:t>
            </a:r>
          </a:p>
          <a:p>
            <a:pPr marL="342900" indent="-342900" eaLnBrk="0" hangingPunct="0">
              <a:spcBef>
                <a:spcPct val="20000"/>
              </a:spcBef>
              <a:buClr>
                <a:schemeClr val="hlink"/>
              </a:buClr>
            </a:pPr>
            <a:endParaRPr lang="en-US" altLang="zh-CN" sz="2800" dirty="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a:latin typeface="微软雅黑" pitchFamily="34" charset="-122"/>
                <a:ea typeface="微软雅黑" pitchFamily="34" charset="-122"/>
              </a:rPr>
              <a:t>       若一分为二 两个小规模纳税人</a:t>
            </a:r>
          </a:p>
          <a:p>
            <a:pPr marL="342900" indent="-342900" eaLnBrk="0" hangingPunct="0">
              <a:spcBef>
                <a:spcPct val="20000"/>
              </a:spcBef>
              <a:buClr>
                <a:schemeClr val="hlink"/>
              </a:buClr>
            </a:pPr>
            <a:r>
              <a:rPr lang="zh-CN" altLang="en-US" sz="2800" dirty="0">
                <a:latin typeface="微软雅黑" pitchFamily="34" charset="-122"/>
                <a:ea typeface="微软雅黑" pitchFamily="34" charset="-122"/>
              </a:rPr>
              <a:t>           应纳税</a:t>
            </a:r>
            <a:r>
              <a:rPr lang="en-US" altLang="zh-CN" sz="2800" dirty="0">
                <a:latin typeface="微软雅黑" pitchFamily="34" charset="-122"/>
                <a:ea typeface="微软雅黑" pitchFamily="34" charset="-122"/>
              </a:rPr>
              <a:t>=50*3%*2=3</a:t>
            </a:r>
            <a:endParaRPr lang="zh-CN" altLang="en-US" sz="2800" dirty="0">
              <a:latin typeface="微软雅黑" pitchFamily="34" charset="-122"/>
              <a:ea typeface="微软雅黑" pitchFamily="34" charset="-122"/>
            </a:endParaRPr>
          </a:p>
        </p:txBody>
      </p:sp>
      <p:sp>
        <p:nvSpPr>
          <p:cNvPr id="3" name="矩形 2"/>
          <p:cNvSpPr/>
          <p:nvPr/>
        </p:nvSpPr>
        <p:spPr>
          <a:xfrm>
            <a:off x="1000125" y="1416050"/>
            <a:ext cx="1500188" cy="584200"/>
          </a:xfrm>
          <a:prstGeom prst="rect">
            <a:avLst/>
          </a:prstGeom>
        </p:spPr>
        <p:txBody>
          <a:bodyPr>
            <a:spAutoFit/>
          </a:bodyPr>
          <a:lstStyle/>
          <a:p>
            <a:pPr marL="342900" indent="-342900" eaLnBrk="0" hangingPunct="0">
              <a:spcBef>
                <a:spcPct val="20000"/>
              </a:spcBef>
              <a:buClr>
                <a:schemeClr val="hlink"/>
              </a:buClr>
              <a:defRPr/>
            </a:pPr>
            <a:r>
              <a:rPr lang="zh-CN" altLang="en-US" sz="3200" b="1" kern="0" dirty="0">
                <a:latin typeface="微软雅黑" pitchFamily="34" charset="-122"/>
                <a:ea typeface="微软雅黑" pitchFamily="34" charset="-122"/>
              </a:rPr>
              <a:t>案例：</a:t>
            </a:r>
            <a:endParaRPr lang="en-US" altLang="zh-CN" sz="3200" b="1" kern="0" dirty="0">
              <a:latin typeface="微软雅黑" pitchFamily="34" charset="-122"/>
              <a:ea typeface="微软雅黑" pitchFamily="34" charset="-122"/>
            </a:endParaRPr>
          </a:p>
        </p:txBody>
      </p:sp>
      <p:sp>
        <p:nvSpPr>
          <p:cNvPr id="4" name="TextBox 3"/>
          <p:cNvSpPr txBox="1"/>
          <p:nvPr/>
        </p:nvSpPr>
        <p:spPr>
          <a:xfrm>
            <a:off x="0" y="6488668"/>
            <a:ext cx="571472" cy="369332"/>
          </a:xfrm>
          <a:prstGeom prst="rect">
            <a:avLst/>
          </a:prstGeom>
          <a:noFill/>
        </p:spPr>
        <p:txBody>
          <a:bodyPr wrap="square" rtlCol="0">
            <a:spAutoFit/>
          </a:bodyPr>
          <a:lstStyle/>
          <a:p>
            <a:r>
              <a:rPr lang="en-US" altLang="zh-CN" dirty="0" smtClean="0"/>
              <a:t>65</a:t>
            </a:r>
            <a:endParaRPr lang="zh-CN" altLang="en-US" dirty="0"/>
          </a:p>
        </p:txBody>
      </p:sp>
    </p:spTree>
  </p:cSld>
  <p:clrMapOvr>
    <a:masterClrMapping/>
  </p:clrMapOvr>
  <p:transition>
    <p:random/>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矩形 1"/>
          <p:cNvSpPr>
            <a:spLocks noChangeArrowheads="1"/>
          </p:cNvSpPr>
          <p:nvPr/>
        </p:nvSpPr>
        <p:spPr bwMode="auto">
          <a:xfrm>
            <a:off x="1285852" y="2714625"/>
            <a:ext cx="7500937" cy="2246313"/>
          </a:xfrm>
          <a:prstGeom prst="rect">
            <a:avLst/>
          </a:prstGeom>
          <a:noFill/>
          <a:ln w="9525">
            <a:noFill/>
            <a:miter lim="800000"/>
            <a:headEnd/>
            <a:tailEnd/>
          </a:ln>
        </p:spPr>
        <p:txBody>
          <a:bodyPr>
            <a:spAutoFit/>
          </a:bodyPr>
          <a:lstStyle/>
          <a:p>
            <a:pPr lvl="1"/>
            <a:r>
              <a:rPr lang="zh-CN" altLang="en-US" sz="2800" dirty="0">
                <a:latin typeface="微软雅黑" pitchFamily="34" charset="-122"/>
                <a:ea typeface="微软雅黑" pitchFamily="34" charset="-122"/>
              </a:rPr>
              <a:t>对于企业来讲关键是增值率的问题</a:t>
            </a:r>
          </a:p>
          <a:p>
            <a:pPr lvl="1"/>
            <a:endParaRPr lang="en-US" altLang="zh-CN" sz="2800" dirty="0">
              <a:latin typeface="微软雅黑" pitchFamily="34" charset="-122"/>
              <a:ea typeface="微软雅黑" pitchFamily="34" charset="-122"/>
            </a:endParaRPr>
          </a:p>
          <a:p>
            <a:pPr lvl="1"/>
            <a:r>
              <a:rPr lang="zh-CN" altLang="en-US" sz="2800" dirty="0">
                <a:latin typeface="微软雅黑" pitchFamily="34" charset="-122"/>
                <a:ea typeface="微软雅黑" pitchFamily="34" charset="-122"/>
              </a:rPr>
              <a:t>若增值率大于</a:t>
            </a:r>
            <a:r>
              <a:rPr lang="en-US" altLang="zh-CN" sz="2800" dirty="0">
                <a:latin typeface="微软雅黑" pitchFamily="34" charset="-122"/>
                <a:ea typeface="微软雅黑" pitchFamily="34" charset="-122"/>
              </a:rPr>
              <a:t>17.6%  </a:t>
            </a:r>
            <a:r>
              <a:rPr lang="zh-CN" altLang="en-US" sz="2800" dirty="0">
                <a:latin typeface="微软雅黑" pitchFamily="34" charset="-122"/>
                <a:ea typeface="微软雅黑" pitchFamily="34" charset="-122"/>
              </a:rPr>
              <a:t>一般纳税人 有利</a:t>
            </a:r>
          </a:p>
          <a:p>
            <a:pPr lvl="1"/>
            <a:endParaRPr lang="en-US" altLang="zh-CN" sz="2800" dirty="0">
              <a:latin typeface="微软雅黑" pitchFamily="34" charset="-122"/>
              <a:ea typeface="微软雅黑" pitchFamily="34" charset="-122"/>
            </a:endParaRPr>
          </a:p>
          <a:p>
            <a:pPr lvl="1"/>
            <a:r>
              <a:rPr lang="zh-CN" altLang="en-US" sz="2800" dirty="0">
                <a:latin typeface="微软雅黑" pitchFamily="34" charset="-122"/>
                <a:ea typeface="微软雅黑" pitchFamily="34" charset="-122"/>
              </a:rPr>
              <a:t>若增值率小于</a:t>
            </a:r>
            <a:r>
              <a:rPr lang="en-US" altLang="zh-CN" sz="2800" dirty="0">
                <a:latin typeface="微软雅黑" pitchFamily="34" charset="-122"/>
                <a:ea typeface="微软雅黑" pitchFamily="34" charset="-122"/>
              </a:rPr>
              <a:t>17.6%  </a:t>
            </a:r>
            <a:r>
              <a:rPr lang="zh-CN" altLang="en-US" sz="2800" dirty="0">
                <a:latin typeface="微软雅黑" pitchFamily="34" charset="-122"/>
                <a:ea typeface="微软雅黑" pitchFamily="34" charset="-122"/>
              </a:rPr>
              <a:t>小规模纳税人 有利</a:t>
            </a:r>
          </a:p>
        </p:txBody>
      </p:sp>
      <p:sp>
        <p:nvSpPr>
          <p:cNvPr id="6" name="TextBox 5"/>
          <p:cNvSpPr txBox="1"/>
          <p:nvPr/>
        </p:nvSpPr>
        <p:spPr>
          <a:xfrm>
            <a:off x="0" y="6488668"/>
            <a:ext cx="571472" cy="369332"/>
          </a:xfrm>
          <a:prstGeom prst="rect">
            <a:avLst/>
          </a:prstGeom>
          <a:noFill/>
        </p:spPr>
        <p:txBody>
          <a:bodyPr wrap="square" rtlCol="0">
            <a:spAutoFit/>
          </a:bodyPr>
          <a:lstStyle/>
          <a:p>
            <a:r>
              <a:rPr lang="en-US" altLang="zh-CN" dirty="0" smtClean="0"/>
              <a:t>66</a:t>
            </a:r>
            <a:endParaRPr lang="zh-CN" altLang="en-US" dirty="0"/>
          </a:p>
        </p:txBody>
      </p:sp>
      <p:grpSp>
        <p:nvGrpSpPr>
          <p:cNvPr id="7" name="组合 6"/>
          <p:cNvGrpSpPr/>
          <p:nvPr/>
        </p:nvGrpSpPr>
        <p:grpSpPr>
          <a:xfrm>
            <a:off x="1071538" y="895339"/>
            <a:ext cx="5136010" cy="962025"/>
            <a:chOff x="1646325" y="2895629"/>
            <a:chExt cx="5136010" cy="962025"/>
          </a:xfrm>
        </p:grpSpPr>
        <p:sp>
          <p:nvSpPr>
            <p:cNvPr id="8" name="圆角矩形 7"/>
            <p:cNvSpPr/>
            <p:nvPr/>
          </p:nvSpPr>
          <p:spPr>
            <a:xfrm>
              <a:off x="1646325" y="2895629"/>
              <a:ext cx="5136010" cy="962025"/>
            </a:xfrm>
            <a:prstGeom prst="roundRect">
              <a:avLst/>
            </a:prstGeom>
            <a:solidFill>
              <a:schemeClr val="accent4">
                <a:lumMod val="60000"/>
                <a:lumOff val="4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9" name="圆角矩形 4"/>
            <p:cNvSpPr/>
            <p:nvPr/>
          </p:nvSpPr>
          <p:spPr>
            <a:xfrm>
              <a:off x="1693287" y="2942591"/>
              <a:ext cx="504208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kumimoji="0" lang="zh-CN" alt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涉税实务</a:t>
              </a:r>
              <a:endParaRPr lang="zh-CN" altLang="en-US" sz="4000" kern="1200" dirty="0">
                <a:solidFill>
                  <a:schemeClr val="tx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spTree>
  </p:cSld>
  <p:clrMapOvr>
    <a:masterClrMapping/>
  </p:clrMapOvr>
  <p:transition>
    <p:random/>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000100" y="2130420"/>
            <a:ext cx="5572125" cy="584200"/>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核心问题解析</a:t>
            </a:r>
          </a:p>
        </p:txBody>
      </p:sp>
      <p:sp>
        <p:nvSpPr>
          <p:cNvPr id="59396" name="矩形 5"/>
          <p:cNvSpPr>
            <a:spLocks noChangeArrowheads="1"/>
          </p:cNvSpPr>
          <p:nvPr/>
        </p:nvSpPr>
        <p:spPr bwMode="auto">
          <a:xfrm>
            <a:off x="1571649" y="2857496"/>
            <a:ext cx="1900238" cy="584200"/>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问题 </a:t>
            </a:r>
            <a:r>
              <a:rPr lang="en-US" altLang="zh-CN" sz="3200" dirty="0">
                <a:latin typeface="微软雅黑" pitchFamily="34" charset="-122"/>
                <a:ea typeface="微软雅黑" pitchFamily="34" charset="-122"/>
              </a:rPr>
              <a:t>2 </a:t>
            </a:r>
            <a:r>
              <a:rPr lang="zh-CN" altLang="en-US" sz="3200" dirty="0">
                <a:latin typeface="微软雅黑" pitchFamily="34" charset="-122"/>
                <a:ea typeface="微软雅黑" pitchFamily="34" charset="-122"/>
              </a:rPr>
              <a:t>：</a:t>
            </a:r>
          </a:p>
        </p:txBody>
      </p:sp>
      <p:sp>
        <p:nvSpPr>
          <p:cNvPr id="59397" name="矩形 6"/>
          <p:cNvSpPr>
            <a:spLocks noChangeArrowheads="1"/>
          </p:cNvSpPr>
          <p:nvPr/>
        </p:nvSpPr>
        <p:spPr bwMode="auto">
          <a:xfrm>
            <a:off x="2071712" y="3929058"/>
            <a:ext cx="5929312" cy="5238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所有的优惠政策都是适合自己的吗？</a:t>
            </a:r>
          </a:p>
        </p:txBody>
      </p:sp>
      <p:sp>
        <p:nvSpPr>
          <p:cNvPr id="8" name="TextBox 7"/>
          <p:cNvSpPr txBox="1"/>
          <p:nvPr/>
        </p:nvSpPr>
        <p:spPr>
          <a:xfrm>
            <a:off x="0" y="6488668"/>
            <a:ext cx="571472" cy="369332"/>
          </a:xfrm>
          <a:prstGeom prst="rect">
            <a:avLst/>
          </a:prstGeom>
          <a:noFill/>
        </p:spPr>
        <p:txBody>
          <a:bodyPr wrap="square" rtlCol="0">
            <a:spAutoFit/>
          </a:bodyPr>
          <a:lstStyle/>
          <a:p>
            <a:r>
              <a:rPr lang="en-US" altLang="zh-CN" dirty="0" smtClean="0"/>
              <a:t>67</a:t>
            </a:r>
            <a:endParaRPr lang="zh-CN" altLang="en-US" dirty="0"/>
          </a:p>
        </p:txBody>
      </p:sp>
      <p:grpSp>
        <p:nvGrpSpPr>
          <p:cNvPr id="9" name="组合 8"/>
          <p:cNvGrpSpPr/>
          <p:nvPr/>
        </p:nvGrpSpPr>
        <p:grpSpPr>
          <a:xfrm>
            <a:off x="1071538" y="895339"/>
            <a:ext cx="5136010" cy="962025"/>
            <a:chOff x="1646325" y="2895629"/>
            <a:chExt cx="5136010" cy="962025"/>
          </a:xfrm>
        </p:grpSpPr>
        <p:sp>
          <p:nvSpPr>
            <p:cNvPr id="10" name="圆角矩形 9"/>
            <p:cNvSpPr/>
            <p:nvPr/>
          </p:nvSpPr>
          <p:spPr>
            <a:xfrm>
              <a:off x="1646325" y="2895629"/>
              <a:ext cx="5136010" cy="962025"/>
            </a:xfrm>
            <a:prstGeom prst="roundRect">
              <a:avLst/>
            </a:prstGeom>
            <a:solidFill>
              <a:schemeClr val="accent4">
                <a:lumMod val="60000"/>
                <a:lumOff val="4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11" name="圆角矩形 4"/>
            <p:cNvSpPr/>
            <p:nvPr/>
          </p:nvSpPr>
          <p:spPr>
            <a:xfrm>
              <a:off x="1693287" y="2942591"/>
              <a:ext cx="504208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kumimoji="0" lang="zh-CN" alt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涉税实务</a:t>
              </a:r>
              <a:endParaRPr lang="zh-CN" altLang="en-US" sz="4000" kern="1200" dirty="0">
                <a:solidFill>
                  <a:schemeClr val="tx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9661" name="Group 397"/>
          <p:cNvGraphicFramePr>
            <a:graphicFrameLocks noGrp="1"/>
          </p:cNvGraphicFramePr>
          <p:nvPr>
            <p:ph type="tbl" idx="1"/>
          </p:nvPr>
        </p:nvGraphicFramePr>
        <p:xfrm>
          <a:off x="428596" y="1071546"/>
          <a:ext cx="8401080" cy="5505179"/>
        </p:xfrm>
        <a:graphic>
          <a:graphicData uri="http://schemas.openxmlformats.org/drawingml/2006/table">
            <a:tbl>
              <a:tblPr>
                <a:tableStyleId>{284E427A-3D55-4303-BF80-6455036E1DE7}</a:tableStyleId>
              </a:tblPr>
              <a:tblGrid>
                <a:gridCol w="1427730"/>
                <a:gridCol w="713055"/>
                <a:gridCol w="901042"/>
                <a:gridCol w="863768"/>
                <a:gridCol w="714676"/>
                <a:gridCol w="863768"/>
                <a:gridCol w="865389"/>
                <a:gridCol w="593132"/>
                <a:gridCol w="729260"/>
                <a:gridCol w="729260"/>
              </a:tblGrid>
              <a:tr h="780779">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dirty="0" smtClean="0">
                          <a:ln>
                            <a:noFill/>
                          </a:ln>
                          <a:effectLst/>
                        </a:rPr>
                        <a:t>住宿业</a:t>
                      </a:r>
                      <a:endParaRPr kumimoji="0" lang="zh-CN" altLang="en-US" sz="14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100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且</a:t>
                      </a:r>
                      <a:r>
                        <a:rPr kumimoji="0" lang="en-US" altLang="zh-CN" sz="1400" u="none" strike="noStrike" cap="none" normalizeH="0" baseline="0" smtClean="0">
                          <a:ln>
                            <a:noFill/>
                          </a:ln>
                          <a:effectLst/>
                        </a:rPr>
                        <a:t>2000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10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且</a:t>
                      </a:r>
                      <a:r>
                        <a:rPr kumimoji="0" lang="en-US" altLang="zh-CN" sz="1400" u="none" strike="noStrike" cap="none" normalizeH="0" baseline="0" smtClean="0">
                          <a:ln>
                            <a:noFill/>
                          </a:ln>
                          <a:effectLst/>
                        </a:rPr>
                        <a:t>100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10</a:t>
                      </a:r>
                      <a:r>
                        <a:rPr kumimoji="0" lang="zh-CN" altLang="en-US" sz="1400" u="none" strike="noStrike" cap="none" normalizeH="0" baseline="0" smtClean="0">
                          <a:ln>
                            <a:noFill/>
                          </a:ln>
                          <a:effectLst/>
                        </a:rPr>
                        <a:t>以下</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或</a:t>
                      </a:r>
                      <a:r>
                        <a:rPr kumimoji="0" lang="en-US" altLang="zh-CN" sz="1400" u="none" strike="noStrike" cap="none" normalizeH="0" baseline="0" smtClean="0">
                          <a:ln>
                            <a:noFill/>
                          </a:ln>
                          <a:effectLst/>
                        </a:rPr>
                        <a:t>100</a:t>
                      </a:r>
                      <a:r>
                        <a:rPr kumimoji="0" lang="zh-CN" altLang="en-US" sz="1400" u="none" strike="noStrike" cap="none" normalizeH="0" baseline="0" smtClean="0">
                          <a:ln>
                            <a:noFill/>
                          </a:ln>
                          <a:effectLst/>
                        </a:rPr>
                        <a:t>以下</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r>
              <a:tr h="780779">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餐饮业</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100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且</a:t>
                      </a:r>
                      <a:r>
                        <a:rPr kumimoji="0" lang="en-US" altLang="zh-CN" sz="1400" u="none" strike="noStrike" cap="none" normalizeH="0" baseline="0" smtClean="0">
                          <a:ln>
                            <a:noFill/>
                          </a:ln>
                          <a:effectLst/>
                        </a:rPr>
                        <a:t>2000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10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dirty="0" smtClean="0">
                          <a:ln>
                            <a:noFill/>
                          </a:ln>
                          <a:effectLst/>
                        </a:rPr>
                        <a:t>且</a:t>
                      </a:r>
                      <a:r>
                        <a:rPr kumimoji="0" lang="en-US" altLang="zh-CN" sz="1400" u="none" strike="noStrike" cap="none" normalizeH="0" baseline="0" dirty="0" smtClean="0">
                          <a:ln>
                            <a:noFill/>
                          </a:ln>
                          <a:effectLst/>
                        </a:rPr>
                        <a:t>100</a:t>
                      </a:r>
                      <a:r>
                        <a:rPr kumimoji="0" lang="zh-CN" altLang="en-US" sz="1400" u="none" strike="noStrike" cap="none" normalizeH="0" baseline="0" dirty="0" smtClean="0">
                          <a:ln>
                            <a:noFill/>
                          </a:ln>
                          <a:effectLst/>
                        </a:rPr>
                        <a:t>及以上</a:t>
                      </a:r>
                      <a:endParaRPr kumimoji="0" lang="zh-CN" altLang="en-US" sz="14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10</a:t>
                      </a:r>
                      <a:r>
                        <a:rPr kumimoji="0" lang="zh-CN" altLang="en-US" sz="1400" u="none" strike="noStrike" cap="none" normalizeH="0" baseline="0" smtClean="0">
                          <a:ln>
                            <a:noFill/>
                          </a:ln>
                          <a:effectLst/>
                        </a:rPr>
                        <a:t>以下</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或</a:t>
                      </a:r>
                      <a:r>
                        <a:rPr kumimoji="0" lang="en-US" altLang="zh-CN" sz="1400" u="none" strike="noStrike" cap="none" normalizeH="0" baseline="0" smtClean="0">
                          <a:ln>
                            <a:noFill/>
                          </a:ln>
                          <a:effectLst/>
                        </a:rPr>
                        <a:t>100</a:t>
                      </a:r>
                      <a:r>
                        <a:rPr kumimoji="0" lang="zh-CN" altLang="en-US" sz="1400" u="none" strike="noStrike" cap="none" normalizeH="0" baseline="0" smtClean="0">
                          <a:ln>
                            <a:noFill/>
                          </a:ln>
                          <a:effectLst/>
                        </a:rPr>
                        <a:t>以下</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dirty="0" smtClean="0">
                          <a:ln>
                            <a:noFill/>
                          </a:ln>
                          <a:effectLst/>
                        </a:rPr>
                        <a:t>　</a:t>
                      </a:r>
                      <a:endParaRPr kumimoji="0" lang="zh-CN" altLang="en-US" sz="14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r>
              <a:tr h="782423">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信息传输业</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100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且</a:t>
                      </a:r>
                      <a:r>
                        <a:rPr kumimoji="0" lang="en-US" altLang="zh-CN" sz="1400" u="none" strike="noStrike" cap="none" normalizeH="0" baseline="0" smtClean="0">
                          <a:ln>
                            <a:noFill/>
                          </a:ln>
                          <a:effectLst/>
                        </a:rPr>
                        <a:t>1000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dirty="0" smtClean="0">
                          <a:ln>
                            <a:noFill/>
                          </a:ln>
                          <a:effectLst/>
                        </a:rPr>
                        <a:t>10</a:t>
                      </a:r>
                      <a:r>
                        <a:rPr kumimoji="0" lang="zh-CN" altLang="en-US" sz="1400" u="none" strike="noStrike" cap="none" normalizeH="0" baseline="0" dirty="0" smtClean="0">
                          <a:ln>
                            <a:noFill/>
                          </a:ln>
                          <a:effectLst/>
                        </a:rPr>
                        <a:t>及以上</a:t>
                      </a:r>
                      <a:endParaRPr kumimoji="0" lang="zh-CN" altLang="en-US" sz="14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且</a:t>
                      </a:r>
                      <a:r>
                        <a:rPr kumimoji="0" lang="en-US" altLang="zh-CN" sz="1400" u="none" strike="noStrike" cap="none" normalizeH="0" baseline="0" smtClean="0">
                          <a:ln>
                            <a:noFill/>
                          </a:ln>
                          <a:effectLst/>
                        </a:rPr>
                        <a:t>100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10</a:t>
                      </a:r>
                      <a:r>
                        <a:rPr kumimoji="0" lang="zh-CN" altLang="en-US" sz="1400" u="none" strike="noStrike" cap="none" normalizeH="0" baseline="0" smtClean="0">
                          <a:ln>
                            <a:noFill/>
                          </a:ln>
                          <a:effectLst/>
                        </a:rPr>
                        <a:t>以下</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或</a:t>
                      </a:r>
                      <a:r>
                        <a:rPr kumimoji="0" lang="en-US" altLang="zh-CN" sz="1400" u="none" strike="noStrike" cap="none" normalizeH="0" baseline="0" smtClean="0">
                          <a:ln>
                            <a:noFill/>
                          </a:ln>
                          <a:effectLst/>
                        </a:rPr>
                        <a:t>100</a:t>
                      </a:r>
                      <a:r>
                        <a:rPr kumimoji="0" lang="zh-CN" altLang="en-US" sz="1400" u="none" strike="noStrike" cap="none" normalizeH="0" baseline="0" smtClean="0">
                          <a:ln>
                            <a:noFill/>
                          </a:ln>
                          <a:effectLst/>
                        </a:rPr>
                        <a:t>以下</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dirty="0" smtClean="0">
                          <a:ln>
                            <a:noFill/>
                          </a:ln>
                          <a:effectLst/>
                        </a:rPr>
                        <a:t>　</a:t>
                      </a:r>
                      <a:endParaRPr kumimoji="0" lang="zh-CN" altLang="en-US" sz="14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r>
              <a:tr h="780779">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软件和信息技术服务业</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100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且</a:t>
                      </a:r>
                      <a:r>
                        <a:rPr kumimoji="0" lang="en-US" altLang="zh-CN" sz="1400" u="none" strike="noStrike" cap="none" normalizeH="0" baseline="0" smtClean="0">
                          <a:ln>
                            <a:noFill/>
                          </a:ln>
                          <a:effectLst/>
                        </a:rPr>
                        <a:t>1000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10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且</a:t>
                      </a:r>
                      <a:r>
                        <a:rPr kumimoji="0" lang="en-US" altLang="zh-CN" sz="1400" u="none" strike="noStrike" cap="none" normalizeH="0" baseline="0" smtClean="0">
                          <a:ln>
                            <a:noFill/>
                          </a:ln>
                          <a:effectLst/>
                        </a:rPr>
                        <a:t>50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10</a:t>
                      </a:r>
                      <a:r>
                        <a:rPr kumimoji="0" lang="zh-CN" altLang="en-US" sz="1400" u="none" strike="noStrike" cap="none" normalizeH="0" baseline="0" smtClean="0">
                          <a:ln>
                            <a:noFill/>
                          </a:ln>
                          <a:effectLst/>
                        </a:rPr>
                        <a:t>以下</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或</a:t>
                      </a:r>
                      <a:r>
                        <a:rPr kumimoji="0" lang="en-US" altLang="zh-CN" sz="1400" u="none" strike="noStrike" cap="none" normalizeH="0" baseline="0" smtClean="0">
                          <a:ln>
                            <a:noFill/>
                          </a:ln>
                          <a:effectLst/>
                        </a:rPr>
                        <a:t>50</a:t>
                      </a:r>
                      <a:r>
                        <a:rPr kumimoji="0" lang="zh-CN" altLang="en-US" sz="1400" u="none" strike="noStrike" cap="none" normalizeH="0" baseline="0" smtClean="0">
                          <a:ln>
                            <a:noFill/>
                          </a:ln>
                          <a:effectLst/>
                        </a:rPr>
                        <a:t>以下</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r>
              <a:tr h="780779">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物业管理</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300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且</a:t>
                      </a:r>
                      <a:r>
                        <a:rPr kumimoji="0" lang="en-US" altLang="zh-CN" sz="1400" u="none" strike="noStrike" cap="none" normalizeH="0" baseline="0" smtClean="0">
                          <a:ln>
                            <a:noFill/>
                          </a:ln>
                          <a:effectLst/>
                        </a:rPr>
                        <a:t>1000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100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且</a:t>
                      </a:r>
                      <a:r>
                        <a:rPr kumimoji="0" lang="en-US" altLang="zh-CN" sz="1400" u="none" strike="noStrike" cap="none" normalizeH="0" baseline="0" smtClean="0">
                          <a:ln>
                            <a:noFill/>
                          </a:ln>
                          <a:effectLst/>
                        </a:rPr>
                        <a:t>500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100</a:t>
                      </a:r>
                      <a:r>
                        <a:rPr kumimoji="0" lang="zh-CN" altLang="en-US" sz="1400" u="none" strike="noStrike" cap="none" normalizeH="0" baseline="0" smtClean="0">
                          <a:ln>
                            <a:noFill/>
                          </a:ln>
                          <a:effectLst/>
                        </a:rPr>
                        <a:t>以下</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或</a:t>
                      </a:r>
                      <a:r>
                        <a:rPr kumimoji="0" lang="en-US" altLang="zh-CN" sz="1400" u="none" strike="noStrike" cap="none" normalizeH="0" baseline="0" smtClean="0">
                          <a:ln>
                            <a:noFill/>
                          </a:ln>
                          <a:effectLst/>
                        </a:rPr>
                        <a:t>500</a:t>
                      </a:r>
                      <a:r>
                        <a:rPr kumimoji="0" lang="zh-CN" altLang="en-US" sz="1400" u="none" strike="noStrike" cap="none" normalizeH="0" baseline="0" smtClean="0">
                          <a:ln>
                            <a:noFill/>
                          </a:ln>
                          <a:effectLst/>
                        </a:rPr>
                        <a:t>以下</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r>
              <a:tr h="780779">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租赁和商务服务业</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100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且</a:t>
                      </a:r>
                      <a:r>
                        <a:rPr kumimoji="0" lang="en-US" altLang="zh-CN" sz="1400" u="none" strike="noStrike" cap="none" normalizeH="0" baseline="0" smtClean="0">
                          <a:ln>
                            <a:noFill/>
                          </a:ln>
                          <a:effectLst/>
                        </a:rPr>
                        <a:t>8000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10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且</a:t>
                      </a:r>
                      <a:r>
                        <a:rPr kumimoji="0" lang="en-US" altLang="zh-CN" sz="1400" u="none" strike="noStrike" cap="none" normalizeH="0" baseline="0" smtClean="0">
                          <a:ln>
                            <a:noFill/>
                          </a:ln>
                          <a:effectLst/>
                        </a:rPr>
                        <a:t>100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10</a:t>
                      </a:r>
                      <a:r>
                        <a:rPr kumimoji="0" lang="zh-CN" altLang="en-US" sz="1400" u="none" strike="noStrike" cap="none" normalizeH="0" baseline="0" smtClean="0">
                          <a:ln>
                            <a:noFill/>
                          </a:ln>
                          <a:effectLst/>
                        </a:rPr>
                        <a:t>以下</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或</a:t>
                      </a:r>
                      <a:r>
                        <a:rPr kumimoji="0" lang="en-US" altLang="zh-CN" sz="1400" u="none" strike="noStrike" cap="none" normalizeH="0" baseline="0" smtClean="0">
                          <a:ln>
                            <a:noFill/>
                          </a:ln>
                          <a:effectLst/>
                        </a:rPr>
                        <a:t>100</a:t>
                      </a:r>
                      <a:r>
                        <a:rPr kumimoji="0" lang="zh-CN" altLang="en-US" sz="1400" u="none" strike="noStrike" cap="none" normalizeH="0" baseline="0" smtClean="0">
                          <a:ln>
                            <a:noFill/>
                          </a:ln>
                          <a:effectLst/>
                        </a:rPr>
                        <a:t>以下</a:t>
                      </a:r>
                      <a:endParaRPr kumimoji="0" lang="zh-CN" altLang="en-US" sz="1400" b="0" i="0" u="none" strike="noStrike" cap="none" normalizeH="0" baseline="0" smtClean="0">
                        <a:ln>
                          <a:noFill/>
                        </a:ln>
                        <a:solidFill>
                          <a:schemeClr val="accent4"/>
                        </a:solidFill>
                        <a:effectLst/>
                        <a:latin typeface="微软雅黑" pitchFamily="34" charset="-122"/>
                        <a:ea typeface="微软雅黑" pitchFamily="34" charset="-122"/>
                      </a:endParaRPr>
                    </a:p>
                  </a:txBody>
                  <a:tcPr anchor="b"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dirty="0" smtClean="0">
                          <a:ln>
                            <a:noFill/>
                          </a:ln>
                          <a:effectLst/>
                        </a:rPr>
                        <a:t>　</a:t>
                      </a:r>
                      <a:endParaRPr kumimoji="0" lang="zh-CN" altLang="en-US" sz="1400" b="0" i="0" u="none" strike="noStrike" cap="none" normalizeH="0" baseline="0" dirty="0" smtClean="0">
                        <a:ln>
                          <a:noFill/>
                        </a:ln>
                        <a:solidFill>
                          <a:schemeClr val="accent4"/>
                        </a:solidFill>
                        <a:effectLst/>
                        <a:latin typeface="微软雅黑" pitchFamily="34" charset="-122"/>
                        <a:ea typeface="微软雅黑" pitchFamily="34" charset="-122"/>
                      </a:endParaRPr>
                    </a:p>
                  </a:txBody>
                  <a:tcPr anchor="b" horzOverflow="overflow"/>
                </a:tc>
              </a:tr>
            </a:tbl>
          </a:graphicData>
        </a:graphic>
      </p:graphicFrame>
      <p:sp>
        <p:nvSpPr>
          <p:cNvPr id="3" name="TextBox 2"/>
          <p:cNvSpPr txBox="1"/>
          <p:nvPr/>
        </p:nvSpPr>
        <p:spPr>
          <a:xfrm>
            <a:off x="0" y="6488668"/>
            <a:ext cx="428596" cy="369332"/>
          </a:xfrm>
          <a:prstGeom prst="rect">
            <a:avLst/>
          </a:prstGeom>
          <a:noFill/>
        </p:spPr>
        <p:txBody>
          <a:bodyPr wrap="square" rtlCol="0">
            <a:spAutoFit/>
          </a:bodyPr>
          <a:lstStyle/>
          <a:p>
            <a:r>
              <a:rPr lang="en-US" altLang="zh-CN" dirty="0" smtClean="0"/>
              <a:t>5</a:t>
            </a:r>
            <a:endParaRPr lang="zh-CN" altLang="en-US" dirty="0"/>
          </a:p>
        </p:txBody>
      </p:sp>
    </p:spTree>
  </p:cSld>
  <p:clrMapOvr>
    <a:masterClrMapping/>
  </p:clrMapOvr>
  <p:transition>
    <p:random/>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矩形 1"/>
          <p:cNvSpPr>
            <a:spLocks noChangeArrowheads="1"/>
          </p:cNvSpPr>
          <p:nvPr/>
        </p:nvSpPr>
        <p:spPr bwMode="auto">
          <a:xfrm>
            <a:off x="1143036" y="3167054"/>
            <a:ext cx="6786550" cy="1815882"/>
          </a:xfrm>
          <a:prstGeom prst="rect">
            <a:avLst/>
          </a:prstGeom>
          <a:noFill/>
          <a:ln w="9525">
            <a:noFill/>
            <a:miter lim="800000"/>
            <a:headEnd/>
            <a:tailEnd/>
          </a:ln>
        </p:spPr>
        <p:txBody>
          <a:bodyPr wrap="square">
            <a:spAutoFit/>
          </a:bodyPr>
          <a:lstStyle/>
          <a:p>
            <a:r>
              <a:rPr lang="zh-CN" altLang="en-US" sz="2800" dirty="0">
                <a:latin typeface="微软雅黑" pitchFamily="34" charset="-122"/>
                <a:ea typeface="微软雅黑" pitchFamily="34" charset="-122"/>
              </a:rPr>
              <a:t>    </a:t>
            </a:r>
            <a:r>
              <a:rPr lang="zh-CN" altLang="en-US" sz="2800" dirty="0" smtClean="0">
                <a:latin typeface="微软雅黑" pitchFamily="34" charset="-122"/>
                <a:ea typeface="微软雅黑" pitchFamily="34" charset="-122"/>
              </a:rPr>
              <a:t> </a:t>
            </a:r>
            <a:r>
              <a:rPr lang="zh-CN" altLang="en-US" sz="2800" dirty="0">
                <a:latin typeface="微软雅黑" pitchFamily="34" charset="-122"/>
                <a:ea typeface="微软雅黑" pitchFamily="34" charset="-122"/>
              </a:rPr>
              <a:t>对于享受免税政策的以农产品为原料</a:t>
            </a:r>
            <a:r>
              <a:rPr lang="zh-CN" altLang="en-US" sz="2800" dirty="0" smtClean="0">
                <a:latin typeface="微软雅黑" pitchFamily="34" charset="-122"/>
                <a:ea typeface="微软雅黑" pitchFamily="34" charset="-122"/>
              </a:rPr>
              <a:t>的</a:t>
            </a:r>
            <a:endParaRPr lang="en-US" altLang="zh-CN" sz="2800" dirty="0" smtClean="0">
              <a:latin typeface="微软雅黑" pitchFamily="34" charset="-122"/>
              <a:ea typeface="微软雅黑" pitchFamily="34" charset="-122"/>
            </a:endParaRPr>
          </a:p>
          <a:p>
            <a:r>
              <a:rPr lang="zh-CN" altLang="en-US" sz="2800" dirty="0" smtClean="0">
                <a:latin typeface="微软雅黑" pitchFamily="34" charset="-122"/>
                <a:ea typeface="微软雅黑" pitchFamily="34" charset="-122"/>
              </a:rPr>
              <a:t>生产</a:t>
            </a:r>
            <a:r>
              <a:rPr lang="zh-CN" altLang="en-US" sz="2800" dirty="0">
                <a:latin typeface="微软雅黑" pitchFamily="34" charset="-122"/>
                <a:ea typeface="微软雅黑" pitchFamily="34" charset="-122"/>
              </a:rPr>
              <a:t>和经营者来讲，销售免税产品的，</a:t>
            </a:r>
            <a:r>
              <a:rPr lang="zh-CN" altLang="en-US" sz="2800" dirty="0" smtClean="0">
                <a:latin typeface="微软雅黑" pitchFamily="34" charset="-122"/>
                <a:ea typeface="微软雅黑" pitchFamily="34" charset="-122"/>
              </a:rPr>
              <a:t>在</a:t>
            </a:r>
            <a:endParaRPr lang="en-US" altLang="zh-CN" sz="2800" dirty="0" smtClean="0">
              <a:latin typeface="微软雅黑" pitchFamily="34" charset="-122"/>
              <a:ea typeface="微软雅黑" pitchFamily="34" charset="-122"/>
            </a:endParaRPr>
          </a:p>
          <a:p>
            <a:r>
              <a:rPr lang="zh-CN" altLang="en-US" sz="2800" dirty="0" smtClean="0">
                <a:latin typeface="微软雅黑" pitchFamily="34" charset="-122"/>
                <a:ea typeface="微软雅黑" pitchFamily="34" charset="-122"/>
              </a:rPr>
              <a:t>销售</a:t>
            </a:r>
            <a:r>
              <a:rPr lang="zh-CN" altLang="en-US" sz="2800" dirty="0">
                <a:latin typeface="微软雅黑" pitchFamily="34" charset="-122"/>
                <a:ea typeface="微软雅黑" pitchFamily="34" charset="-122"/>
              </a:rPr>
              <a:t>环节免征销项，同时在购进环节的</a:t>
            </a:r>
            <a:r>
              <a:rPr lang="zh-CN" altLang="en-US" sz="2800" dirty="0" smtClean="0">
                <a:latin typeface="微软雅黑" pitchFamily="34" charset="-122"/>
                <a:ea typeface="微软雅黑" pitchFamily="34" charset="-122"/>
              </a:rPr>
              <a:t>进</a:t>
            </a:r>
            <a:endParaRPr lang="en-US" altLang="zh-CN" sz="2800" dirty="0" smtClean="0">
              <a:latin typeface="微软雅黑" pitchFamily="34" charset="-122"/>
              <a:ea typeface="微软雅黑" pitchFamily="34" charset="-122"/>
            </a:endParaRPr>
          </a:p>
          <a:p>
            <a:r>
              <a:rPr lang="zh-CN" altLang="en-US" sz="2800" dirty="0" smtClean="0">
                <a:latin typeface="微软雅黑" pitchFamily="34" charset="-122"/>
                <a:ea typeface="微软雅黑" pitchFamily="34" charset="-122"/>
              </a:rPr>
              <a:t>项</a:t>
            </a:r>
            <a:r>
              <a:rPr lang="zh-CN" altLang="en-US" sz="2800" dirty="0">
                <a:latin typeface="微软雅黑" pitchFamily="34" charset="-122"/>
                <a:ea typeface="微软雅黑" pitchFamily="34" charset="-122"/>
              </a:rPr>
              <a:t>税时不能抵扣</a:t>
            </a:r>
          </a:p>
        </p:txBody>
      </p:sp>
      <p:sp>
        <p:nvSpPr>
          <p:cNvPr id="6" name="矩形 5"/>
          <p:cNvSpPr/>
          <p:nvPr/>
        </p:nvSpPr>
        <p:spPr>
          <a:xfrm>
            <a:off x="1466881" y="2214554"/>
            <a:ext cx="5676900" cy="523875"/>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pPr>
              <a:defRPr/>
            </a:pPr>
            <a:r>
              <a:rPr lang="zh-CN" altLang="en-US" sz="2800" dirty="0">
                <a:latin typeface="微软雅黑" pitchFamily="34" charset="-122"/>
                <a:ea typeface="微软雅黑" pitchFamily="34" charset="-122"/>
              </a:rPr>
              <a:t> 有些“优惠”政策其实是烫手山芋</a:t>
            </a:r>
            <a:endParaRPr lang="zh-CN" altLang="en-US" sz="2800" dirty="0"/>
          </a:p>
        </p:txBody>
      </p:sp>
      <p:sp>
        <p:nvSpPr>
          <p:cNvPr id="7" name="TextBox 6"/>
          <p:cNvSpPr txBox="1"/>
          <p:nvPr/>
        </p:nvSpPr>
        <p:spPr>
          <a:xfrm>
            <a:off x="0" y="6488668"/>
            <a:ext cx="571472" cy="369332"/>
          </a:xfrm>
          <a:prstGeom prst="rect">
            <a:avLst/>
          </a:prstGeom>
          <a:noFill/>
        </p:spPr>
        <p:txBody>
          <a:bodyPr wrap="square" rtlCol="0">
            <a:spAutoFit/>
          </a:bodyPr>
          <a:lstStyle/>
          <a:p>
            <a:r>
              <a:rPr lang="en-US" altLang="zh-CN" dirty="0" smtClean="0"/>
              <a:t>68</a:t>
            </a:r>
            <a:endParaRPr lang="zh-CN" altLang="en-US" dirty="0"/>
          </a:p>
        </p:txBody>
      </p:sp>
      <p:grpSp>
        <p:nvGrpSpPr>
          <p:cNvPr id="8" name="组合 7"/>
          <p:cNvGrpSpPr/>
          <p:nvPr/>
        </p:nvGrpSpPr>
        <p:grpSpPr>
          <a:xfrm>
            <a:off x="1071538" y="895339"/>
            <a:ext cx="5136010" cy="962025"/>
            <a:chOff x="1646325" y="2895629"/>
            <a:chExt cx="5136010" cy="962025"/>
          </a:xfrm>
        </p:grpSpPr>
        <p:sp>
          <p:nvSpPr>
            <p:cNvPr id="9" name="圆角矩形 8"/>
            <p:cNvSpPr/>
            <p:nvPr/>
          </p:nvSpPr>
          <p:spPr>
            <a:xfrm>
              <a:off x="1646325" y="2895629"/>
              <a:ext cx="5136010" cy="962025"/>
            </a:xfrm>
            <a:prstGeom prst="roundRect">
              <a:avLst/>
            </a:prstGeom>
            <a:solidFill>
              <a:schemeClr val="accent4">
                <a:lumMod val="60000"/>
                <a:lumOff val="4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10" name="圆角矩形 4"/>
            <p:cNvSpPr/>
            <p:nvPr/>
          </p:nvSpPr>
          <p:spPr>
            <a:xfrm>
              <a:off x="1693287" y="2942591"/>
              <a:ext cx="504208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kumimoji="0" lang="zh-CN" alt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涉税实务</a:t>
              </a:r>
              <a:endParaRPr lang="zh-CN" altLang="en-US" sz="4000" kern="1200" dirty="0">
                <a:solidFill>
                  <a:schemeClr val="tx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spTree>
  </p:cSld>
  <p:clrMapOvr>
    <a:masterClrMapping/>
  </p:clrMapOvr>
  <p:transition>
    <p:random/>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214444" y="2386026"/>
            <a:ext cx="7286646" cy="3043238"/>
          </a:xfrm>
          <a:prstGeom prst="rect">
            <a:avLst/>
          </a:prstGeom>
        </p:spPr>
        <p:txBody>
          <a:bodyPr/>
          <a:lstStyle/>
          <a:p>
            <a:pPr marL="342900" indent="-342900" eaLnBrk="0" hangingPunct="0">
              <a:spcBef>
                <a:spcPct val="20000"/>
              </a:spcBef>
              <a:buClr>
                <a:schemeClr val="hlink"/>
              </a:buClr>
            </a:pPr>
            <a:r>
              <a:rPr lang="en-US" altLang="zh-CN" sz="2800" dirty="0">
                <a:latin typeface="微软雅黑" pitchFamily="34" charset="-122"/>
                <a:ea typeface="微软雅黑" pitchFamily="34" charset="-122"/>
              </a:rPr>
              <a:t>      A</a:t>
            </a:r>
            <a:r>
              <a:rPr lang="zh-CN" altLang="en-US" sz="2800" dirty="0">
                <a:latin typeface="微软雅黑" pitchFamily="34" charset="-122"/>
                <a:ea typeface="微软雅黑" pitchFamily="34" charset="-122"/>
              </a:rPr>
              <a:t>公司从农业生产者那里购买小麦 经过</a:t>
            </a:r>
            <a:r>
              <a:rPr lang="zh-CN" altLang="en-US" sz="2800" dirty="0" smtClean="0">
                <a:latin typeface="微软雅黑" pitchFamily="34" charset="-122"/>
                <a:ea typeface="微软雅黑" pitchFamily="34" charset="-122"/>
              </a:rPr>
              <a:t>加</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smtClean="0">
                <a:latin typeface="微软雅黑" pitchFamily="34" charset="-122"/>
                <a:ea typeface="微软雅黑" pitchFamily="34" charset="-122"/>
              </a:rPr>
              <a:t>工</a:t>
            </a:r>
            <a:r>
              <a:rPr lang="zh-CN" altLang="en-US" sz="2800" dirty="0">
                <a:latin typeface="微软雅黑" pitchFamily="34" charset="-122"/>
                <a:ea typeface="微软雅黑" pitchFamily="34" charset="-122"/>
              </a:rPr>
              <a:t>生产面粉和麦麸，其中麦麸可以作为</a:t>
            </a:r>
            <a:r>
              <a:rPr lang="zh-CN" altLang="en-US" sz="2800" dirty="0" smtClean="0">
                <a:latin typeface="微软雅黑" pitchFamily="34" charset="-122"/>
                <a:ea typeface="微软雅黑" pitchFamily="34" charset="-122"/>
              </a:rPr>
              <a:t>饲料</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smtClean="0">
                <a:latin typeface="微软雅黑" pitchFamily="34" charset="-122"/>
                <a:ea typeface="微软雅黑" pitchFamily="34" charset="-122"/>
              </a:rPr>
              <a:t>销售</a:t>
            </a:r>
            <a:r>
              <a:rPr lang="zh-CN" altLang="en-US" sz="2800" dirty="0">
                <a:latin typeface="微软雅黑" pitchFamily="34" charset="-122"/>
                <a:ea typeface="微软雅黑" pitchFamily="34" charset="-122"/>
              </a:rPr>
              <a:t>享受免税待遇</a:t>
            </a:r>
          </a:p>
          <a:p>
            <a:pPr marL="342900" indent="-342900" eaLnBrk="0" hangingPunct="0">
              <a:spcBef>
                <a:spcPct val="20000"/>
              </a:spcBef>
              <a:buClr>
                <a:schemeClr val="hlink"/>
              </a:buClr>
            </a:pPr>
            <a:r>
              <a:rPr lang="en-US" altLang="zh-CN" sz="2800" dirty="0">
                <a:latin typeface="微软雅黑" pitchFamily="34" charset="-122"/>
                <a:ea typeface="微软雅黑" pitchFamily="34" charset="-122"/>
              </a:rPr>
              <a:t>      </a:t>
            </a:r>
            <a:r>
              <a:rPr lang="zh-CN" altLang="en-US" sz="2800" dirty="0">
                <a:latin typeface="微软雅黑" pitchFamily="34" charset="-122"/>
                <a:ea typeface="微软雅黑" pitchFamily="34" charset="-122"/>
              </a:rPr>
              <a:t>若小麦的采购价为</a:t>
            </a:r>
            <a:r>
              <a:rPr lang="en-US" altLang="zh-CN" sz="2800" dirty="0">
                <a:latin typeface="微软雅黑" pitchFamily="34" charset="-122"/>
                <a:ea typeface="微软雅黑" pitchFamily="34" charset="-122"/>
              </a:rPr>
              <a:t>100</a:t>
            </a:r>
            <a:r>
              <a:rPr lang="zh-CN" altLang="en-US" sz="2800" dirty="0">
                <a:latin typeface="微软雅黑" pitchFamily="34" charset="-122"/>
                <a:ea typeface="微软雅黑" pitchFamily="34" charset="-122"/>
              </a:rPr>
              <a:t>万  经过加工后</a:t>
            </a:r>
            <a:r>
              <a:rPr lang="zh-CN" altLang="en-US" sz="2800" dirty="0" smtClean="0">
                <a:latin typeface="微软雅黑" pitchFamily="34" charset="-122"/>
                <a:ea typeface="微软雅黑" pitchFamily="34" charset="-122"/>
              </a:rPr>
              <a:t>，</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pPr>
            <a:r>
              <a:rPr lang="zh-CN" altLang="en-US" sz="2800" dirty="0" smtClean="0">
                <a:latin typeface="微软雅黑" pitchFamily="34" charset="-122"/>
                <a:ea typeface="微软雅黑" pitchFamily="34" charset="-122"/>
              </a:rPr>
              <a:t>面粉</a:t>
            </a:r>
            <a:r>
              <a:rPr lang="zh-CN" altLang="en-US" sz="2800" dirty="0">
                <a:latin typeface="微软雅黑" pitchFamily="34" charset="-122"/>
                <a:ea typeface="微软雅黑" pitchFamily="34" charset="-122"/>
              </a:rPr>
              <a:t>的销售价格为</a:t>
            </a:r>
            <a:r>
              <a:rPr lang="en-US" altLang="zh-CN" sz="2800" dirty="0">
                <a:latin typeface="微软雅黑" pitchFamily="34" charset="-122"/>
                <a:ea typeface="微软雅黑" pitchFamily="34" charset="-122"/>
              </a:rPr>
              <a:t>80</a:t>
            </a:r>
            <a:r>
              <a:rPr lang="zh-CN" altLang="en-US" sz="2800" dirty="0">
                <a:latin typeface="微软雅黑" pitchFamily="34" charset="-122"/>
                <a:ea typeface="微软雅黑" pitchFamily="34" charset="-122"/>
              </a:rPr>
              <a:t>万，麦麸为</a:t>
            </a:r>
            <a:r>
              <a:rPr lang="en-US" altLang="zh-CN" sz="2800" dirty="0">
                <a:latin typeface="微软雅黑" pitchFamily="34" charset="-122"/>
                <a:ea typeface="微软雅黑" pitchFamily="34" charset="-122"/>
              </a:rPr>
              <a:t>40</a:t>
            </a:r>
            <a:r>
              <a:rPr lang="zh-CN" altLang="en-US" sz="2800" dirty="0">
                <a:latin typeface="微软雅黑" pitchFamily="34" charset="-122"/>
                <a:ea typeface="微软雅黑" pitchFamily="34" charset="-122"/>
              </a:rPr>
              <a:t>万</a:t>
            </a:r>
          </a:p>
          <a:p>
            <a:pPr marL="342900" indent="-342900" eaLnBrk="0" hangingPunct="0">
              <a:spcBef>
                <a:spcPct val="20000"/>
              </a:spcBef>
              <a:buClr>
                <a:schemeClr val="hlink"/>
              </a:buClr>
            </a:pPr>
            <a:endParaRPr lang="zh-CN" altLang="en-US" sz="2800" dirty="0">
              <a:latin typeface="微软雅黑" pitchFamily="34" charset="-122"/>
              <a:ea typeface="微软雅黑" pitchFamily="34" charset="-122"/>
            </a:endParaRPr>
          </a:p>
        </p:txBody>
      </p:sp>
      <p:sp>
        <p:nvSpPr>
          <p:cNvPr id="3" name="矩形 2"/>
          <p:cNvSpPr/>
          <p:nvPr/>
        </p:nvSpPr>
        <p:spPr>
          <a:xfrm>
            <a:off x="1000125" y="1416050"/>
            <a:ext cx="1500188" cy="584200"/>
          </a:xfrm>
          <a:prstGeom prst="rect">
            <a:avLst/>
          </a:prstGeom>
        </p:spPr>
        <p:txBody>
          <a:bodyPr>
            <a:spAutoFit/>
          </a:bodyPr>
          <a:lstStyle/>
          <a:p>
            <a:pPr marL="342900" indent="-342900" eaLnBrk="0" hangingPunct="0">
              <a:spcBef>
                <a:spcPct val="20000"/>
              </a:spcBef>
              <a:buClr>
                <a:schemeClr val="hlink"/>
              </a:buClr>
              <a:defRPr/>
            </a:pPr>
            <a:r>
              <a:rPr lang="zh-CN" altLang="en-US" sz="3200" b="1" kern="0" dirty="0">
                <a:latin typeface="微软雅黑" pitchFamily="34" charset="-122"/>
                <a:ea typeface="微软雅黑" pitchFamily="34" charset="-122"/>
              </a:rPr>
              <a:t>案例：</a:t>
            </a:r>
            <a:endParaRPr lang="en-US" altLang="zh-CN" sz="3200" b="1" kern="0" dirty="0">
              <a:latin typeface="微软雅黑" pitchFamily="34" charset="-122"/>
              <a:ea typeface="微软雅黑" pitchFamily="34" charset="-122"/>
            </a:endParaRPr>
          </a:p>
        </p:txBody>
      </p:sp>
      <p:sp>
        <p:nvSpPr>
          <p:cNvPr id="4" name="TextBox 3"/>
          <p:cNvSpPr txBox="1"/>
          <p:nvPr/>
        </p:nvSpPr>
        <p:spPr>
          <a:xfrm>
            <a:off x="0" y="6488668"/>
            <a:ext cx="571472" cy="369332"/>
          </a:xfrm>
          <a:prstGeom prst="rect">
            <a:avLst/>
          </a:prstGeom>
          <a:noFill/>
        </p:spPr>
        <p:txBody>
          <a:bodyPr wrap="square" rtlCol="0">
            <a:spAutoFit/>
          </a:bodyPr>
          <a:lstStyle/>
          <a:p>
            <a:r>
              <a:rPr lang="en-US" altLang="zh-CN" dirty="0" smtClean="0"/>
              <a:t>69</a:t>
            </a:r>
            <a:endParaRPr lang="zh-CN" altLang="en-US" dirty="0"/>
          </a:p>
        </p:txBody>
      </p:sp>
    </p:spTree>
  </p:cSld>
  <p:clrMapOvr>
    <a:masterClrMapping/>
  </p:clrMapOvr>
  <p:transition>
    <p:random/>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571532" y="1571625"/>
            <a:ext cx="8572500" cy="4000500"/>
          </a:xfrm>
          <a:prstGeom prst="rect">
            <a:avLst/>
          </a:prstGeom>
        </p:spPr>
        <p:txBody>
          <a:bodyPr/>
          <a:lstStyle/>
          <a:p>
            <a:pPr marL="800100" lvl="1" indent="-342900" eaLnBrk="0" hangingPunct="0">
              <a:lnSpc>
                <a:spcPct val="90000"/>
              </a:lnSpc>
              <a:spcBef>
                <a:spcPct val="20000"/>
              </a:spcBef>
              <a:buClr>
                <a:schemeClr val="hlink"/>
              </a:buClr>
              <a:defRPr/>
            </a:pPr>
            <a:r>
              <a:rPr lang="zh-CN" altLang="en-US" sz="2400" kern="0" dirty="0">
                <a:latin typeface="微软雅黑" pitchFamily="34" charset="-122"/>
                <a:ea typeface="微软雅黑" pitchFamily="34" charset="-122"/>
              </a:rPr>
              <a:t>不享受免税：</a:t>
            </a:r>
            <a:endParaRPr lang="en-US" altLang="zh-CN" sz="2400" kern="0" dirty="0">
              <a:latin typeface="微软雅黑" pitchFamily="34" charset="-122"/>
              <a:ea typeface="微软雅黑" pitchFamily="34" charset="-122"/>
            </a:endParaRPr>
          </a:p>
          <a:p>
            <a:pPr marL="1257300" lvl="2" indent="-342900" eaLnBrk="0" hangingPunct="0">
              <a:lnSpc>
                <a:spcPct val="90000"/>
              </a:lnSpc>
              <a:spcBef>
                <a:spcPct val="20000"/>
              </a:spcBef>
              <a:buClr>
                <a:schemeClr val="hlink"/>
              </a:buClr>
              <a:defRPr/>
            </a:pPr>
            <a:r>
              <a:rPr lang="zh-CN" altLang="en-US" sz="2400" kern="0" dirty="0">
                <a:latin typeface="微软雅黑" pitchFamily="34" charset="-122"/>
                <a:ea typeface="微软雅黑" pitchFamily="34" charset="-122"/>
              </a:rPr>
              <a:t>  销项税</a:t>
            </a:r>
            <a:r>
              <a:rPr lang="en-US" altLang="zh-CN" sz="2400" kern="0" dirty="0">
                <a:latin typeface="微软雅黑" pitchFamily="34" charset="-122"/>
                <a:ea typeface="微软雅黑" pitchFamily="34" charset="-122"/>
              </a:rPr>
              <a:t>=120*0.13/1.13 =13.81</a:t>
            </a:r>
          </a:p>
          <a:p>
            <a:pPr marL="1257300" lvl="2" indent="-342900" eaLnBrk="0" hangingPunct="0">
              <a:lnSpc>
                <a:spcPct val="90000"/>
              </a:lnSpc>
              <a:spcBef>
                <a:spcPct val="20000"/>
              </a:spcBef>
              <a:buClr>
                <a:schemeClr val="hlink"/>
              </a:buClr>
              <a:defRPr/>
            </a:pPr>
            <a:r>
              <a:rPr lang="zh-CN" altLang="en-US" sz="2400" kern="0" dirty="0">
                <a:latin typeface="微软雅黑" pitchFamily="34" charset="-122"/>
                <a:ea typeface="微软雅黑" pitchFamily="34" charset="-122"/>
              </a:rPr>
              <a:t>  进项税</a:t>
            </a:r>
            <a:r>
              <a:rPr lang="en-US" altLang="zh-CN" sz="2400" kern="0" dirty="0">
                <a:latin typeface="微软雅黑" pitchFamily="34" charset="-122"/>
                <a:ea typeface="微软雅黑" pitchFamily="34" charset="-122"/>
              </a:rPr>
              <a:t>=100*0.13=13</a:t>
            </a:r>
          </a:p>
          <a:p>
            <a:pPr marL="1257300" lvl="2" indent="-342900" eaLnBrk="0" hangingPunct="0">
              <a:lnSpc>
                <a:spcPct val="90000"/>
              </a:lnSpc>
              <a:spcBef>
                <a:spcPct val="20000"/>
              </a:spcBef>
              <a:buClr>
                <a:schemeClr val="hlink"/>
              </a:buClr>
              <a:defRPr/>
            </a:pPr>
            <a:r>
              <a:rPr lang="zh-CN" altLang="en-US" sz="2400" kern="0" dirty="0">
                <a:latin typeface="微软雅黑" pitchFamily="34" charset="-122"/>
                <a:ea typeface="微软雅黑" pitchFamily="34" charset="-122"/>
              </a:rPr>
              <a:t>  应交纳</a:t>
            </a:r>
            <a:r>
              <a:rPr lang="en-US" altLang="zh-CN" sz="2400" kern="0" dirty="0">
                <a:latin typeface="微软雅黑" pitchFamily="34" charset="-122"/>
                <a:ea typeface="微软雅黑" pitchFamily="34" charset="-122"/>
              </a:rPr>
              <a:t>=13.81-13=0.81</a:t>
            </a:r>
          </a:p>
          <a:p>
            <a:pPr marL="800100" lvl="1" indent="-342900" eaLnBrk="0" hangingPunct="0">
              <a:lnSpc>
                <a:spcPct val="90000"/>
              </a:lnSpc>
              <a:spcBef>
                <a:spcPct val="20000"/>
              </a:spcBef>
              <a:buClr>
                <a:schemeClr val="hlink"/>
              </a:buClr>
              <a:defRPr/>
            </a:pPr>
            <a:r>
              <a:rPr lang="zh-CN" altLang="en-US" sz="2400" kern="0" dirty="0">
                <a:latin typeface="微软雅黑" pitchFamily="34" charset="-122"/>
                <a:ea typeface="微软雅黑" pitchFamily="34" charset="-122"/>
              </a:rPr>
              <a:t>若享受免税 ：</a:t>
            </a:r>
            <a:endParaRPr lang="en-US" altLang="zh-CN" sz="2400" kern="0" dirty="0">
              <a:latin typeface="微软雅黑" pitchFamily="34" charset="-122"/>
              <a:ea typeface="微软雅黑" pitchFamily="34" charset="-122"/>
            </a:endParaRPr>
          </a:p>
          <a:p>
            <a:pPr marL="1257300" lvl="2" indent="-342900" eaLnBrk="0" hangingPunct="0">
              <a:lnSpc>
                <a:spcPct val="90000"/>
              </a:lnSpc>
              <a:spcBef>
                <a:spcPct val="20000"/>
              </a:spcBef>
              <a:buClr>
                <a:schemeClr val="hlink"/>
              </a:buClr>
              <a:defRPr/>
            </a:pPr>
            <a:r>
              <a:rPr lang="zh-CN" altLang="en-US" sz="2400" kern="0" dirty="0">
                <a:latin typeface="微软雅黑" pitchFamily="34" charset="-122"/>
                <a:ea typeface="微软雅黑" pitchFamily="34" charset="-122"/>
              </a:rPr>
              <a:t> 销项税</a:t>
            </a:r>
            <a:r>
              <a:rPr lang="en-US" altLang="zh-CN" sz="2400" kern="0" dirty="0">
                <a:latin typeface="微软雅黑" pitchFamily="34" charset="-122"/>
                <a:ea typeface="微软雅黑" pitchFamily="34" charset="-122"/>
              </a:rPr>
              <a:t>=80*0.13/1.13 =9.20</a:t>
            </a:r>
          </a:p>
          <a:p>
            <a:pPr marL="1257300" lvl="2" indent="-342900" eaLnBrk="0" hangingPunct="0">
              <a:lnSpc>
                <a:spcPct val="90000"/>
              </a:lnSpc>
              <a:spcBef>
                <a:spcPct val="20000"/>
              </a:spcBef>
              <a:buClr>
                <a:schemeClr val="hlink"/>
              </a:buClr>
              <a:defRPr/>
            </a:pPr>
            <a:r>
              <a:rPr lang="zh-CN" altLang="en-US" sz="2400" kern="0" dirty="0">
                <a:latin typeface="微软雅黑" pitchFamily="34" charset="-122"/>
                <a:ea typeface="微软雅黑" pitchFamily="34" charset="-122"/>
              </a:rPr>
              <a:t> 进项税</a:t>
            </a:r>
            <a:r>
              <a:rPr lang="en-US" altLang="zh-CN" sz="2400" kern="0" dirty="0">
                <a:latin typeface="微软雅黑" pitchFamily="34" charset="-122"/>
                <a:ea typeface="微软雅黑" pitchFamily="34" charset="-122"/>
              </a:rPr>
              <a:t>=100*0.13=13</a:t>
            </a:r>
            <a:r>
              <a:rPr lang="zh-CN" altLang="en-US" sz="2400" kern="0" dirty="0">
                <a:latin typeface="微软雅黑" pitchFamily="34" charset="-122"/>
                <a:ea typeface="微软雅黑" pitchFamily="34" charset="-122"/>
              </a:rPr>
              <a:t>，</a:t>
            </a:r>
          </a:p>
          <a:p>
            <a:pPr marL="1257300" lvl="2" indent="-342900" eaLnBrk="0" hangingPunct="0">
              <a:lnSpc>
                <a:spcPct val="90000"/>
              </a:lnSpc>
              <a:spcBef>
                <a:spcPct val="20000"/>
              </a:spcBef>
              <a:buClr>
                <a:schemeClr val="hlink"/>
              </a:buClr>
              <a:defRPr/>
            </a:pPr>
            <a:r>
              <a:rPr lang="zh-CN" altLang="en-US" sz="2400" kern="0" dirty="0">
                <a:latin typeface="微软雅黑" pitchFamily="34" charset="-122"/>
                <a:ea typeface="微软雅黑" pitchFamily="34" charset="-122"/>
              </a:rPr>
              <a:t> 进项税转出</a:t>
            </a:r>
            <a:r>
              <a:rPr lang="en-US" altLang="zh-CN" sz="2400" kern="0" dirty="0">
                <a:latin typeface="微软雅黑" pitchFamily="34" charset="-122"/>
                <a:ea typeface="微软雅黑" pitchFamily="34" charset="-122"/>
              </a:rPr>
              <a:t>=</a:t>
            </a:r>
            <a:r>
              <a:rPr lang="zh-CN" altLang="en-US" sz="2400" kern="0" dirty="0">
                <a:latin typeface="微软雅黑" pitchFamily="34" charset="-122"/>
                <a:ea typeface="微软雅黑" pitchFamily="34" charset="-122"/>
              </a:rPr>
              <a:t>进项税*免税销售额</a:t>
            </a:r>
            <a:r>
              <a:rPr lang="en-US" altLang="zh-CN" sz="2400" kern="0" dirty="0">
                <a:latin typeface="微软雅黑" pitchFamily="34" charset="-122"/>
                <a:ea typeface="微软雅黑" pitchFamily="34" charset="-122"/>
              </a:rPr>
              <a:t>/</a:t>
            </a:r>
            <a:r>
              <a:rPr lang="zh-CN" altLang="en-US" sz="2400" kern="0" dirty="0">
                <a:latin typeface="微软雅黑" pitchFamily="34" charset="-122"/>
                <a:ea typeface="微软雅黑" pitchFamily="34" charset="-122"/>
              </a:rPr>
              <a:t>全部销售收入</a:t>
            </a:r>
            <a:r>
              <a:rPr lang="en-US" altLang="zh-CN" sz="2400" kern="0" dirty="0">
                <a:latin typeface="微软雅黑" pitchFamily="34" charset="-122"/>
                <a:ea typeface="微软雅黑" pitchFamily="34" charset="-122"/>
              </a:rPr>
              <a:t>=4.6</a:t>
            </a:r>
          </a:p>
          <a:p>
            <a:pPr marL="1257300" lvl="2" indent="-342900" eaLnBrk="0" hangingPunct="0">
              <a:lnSpc>
                <a:spcPct val="90000"/>
              </a:lnSpc>
              <a:spcBef>
                <a:spcPct val="20000"/>
              </a:spcBef>
              <a:buClr>
                <a:schemeClr val="hlink"/>
              </a:buClr>
              <a:defRPr/>
            </a:pPr>
            <a:r>
              <a:rPr lang="en-US" altLang="zh-CN" sz="2400" kern="0" dirty="0">
                <a:latin typeface="微软雅黑" pitchFamily="34" charset="-122"/>
                <a:ea typeface="微软雅黑" pitchFamily="34" charset="-122"/>
              </a:rPr>
              <a:t> </a:t>
            </a:r>
            <a:r>
              <a:rPr lang="zh-CN" altLang="en-US" sz="2400" kern="0" dirty="0">
                <a:latin typeface="微软雅黑" pitchFamily="34" charset="-122"/>
                <a:ea typeface="微软雅黑" pitchFamily="34" charset="-122"/>
              </a:rPr>
              <a:t>应交纳</a:t>
            </a:r>
            <a:r>
              <a:rPr lang="en-US" altLang="zh-CN" sz="2400" kern="0" dirty="0">
                <a:latin typeface="微软雅黑" pitchFamily="34" charset="-122"/>
                <a:ea typeface="微软雅黑" pitchFamily="34" charset="-122"/>
              </a:rPr>
              <a:t>=9.20-13+4.69=0.89</a:t>
            </a:r>
          </a:p>
          <a:p>
            <a:pPr marL="342900" indent="-342900" eaLnBrk="0" hangingPunct="0">
              <a:lnSpc>
                <a:spcPct val="90000"/>
              </a:lnSpc>
              <a:spcBef>
                <a:spcPct val="20000"/>
              </a:spcBef>
              <a:buClr>
                <a:schemeClr val="hlink"/>
              </a:buClr>
              <a:defRPr/>
            </a:pPr>
            <a:r>
              <a:rPr lang="zh-CN" altLang="en-US" sz="2400" kern="0" dirty="0">
                <a:latin typeface="微软雅黑" pitchFamily="34" charset="-122"/>
                <a:ea typeface="微软雅黑" pitchFamily="34" charset="-122"/>
              </a:rPr>
              <a:t> 关键是免税产品的销售毛利若低于</a:t>
            </a:r>
            <a:r>
              <a:rPr lang="en-US" altLang="zh-CN" sz="2400" kern="0" dirty="0">
                <a:latin typeface="微软雅黑" pitchFamily="34" charset="-122"/>
                <a:ea typeface="微软雅黑" pitchFamily="34" charset="-122"/>
              </a:rPr>
              <a:t>13%</a:t>
            </a:r>
            <a:r>
              <a:rPr lang="zh-CN" altLang="en-US" sz="2400" kern="0" dirty="0">
                <a:latin typeface="微软雅黑" pitchFamily="34" charset="-122"/>
                <a:ea typeface="微软雅黑" pitchFamily="34" charset="-122"/>
              </a:rPr>
              <a:t>则免税政策是不合适的</a:t>
            </a:r>
            <a:endParaRPr lang="en-US" altLang="zh-CN" sz="2400" kern="0" dirty="0">
              <a:latin typeface="微软雅黑" pitchFamily="34" charset="-122"/>
              <a:ea typeface="微软雅黑" pitchFamily="34" charset="-122"/>
            </a:endParaRPr>
          </a:p>
          <a:p>
            <a:pPr marL="1257300" lvl="2" indent="-342900" eaLnBrk="0" hangingPunct="0">
              <a:lnSpc>
                <a:spcPct val="90000"/>
              </a:lnSpc>
              <a:spcBef>
                <a:spcPct val="20000"/>
              </a:spcBef>
              <a:buClr>
                <a:schemeClr val="hlink"/>
              </a:buClr>
              <a:defRPr/>
            </a:pPr>
            <a:endParaRPr lang="en-US" altLang="zh-CN" sz="2400" kern="0" dirty="0">
              <a:latin typeface="微软雅黑" pitchFamily="34" charset="-122"/>
              <a:ea typeface="微软雅黑" pitchFamily="34" charset="-122"/>
            </a:endParaRPr>
          </a:p>
          <a:p>
            <a:pPr marL="342900" indent="-342900" eaLnBrk="0" hangingPunct="0">
              <a:lnSpc>
                <a:spcPct val="90000"/>
              </a:lnSpc>
              <a:spcBef>
                <a:spcPct val="20000"/>
              </a:spcBef>
              <a:buClr>
                <a:schemeClr val="hlink"/>
              </a:buClr>
              <a:defRPr/>
            </a:pPr>
            <a:endParaRPr lang="zh-CN" altLang="en-US" sz="2400" kern="0" dirty="0">
              <a:latin typeface="微软雅黑" pitchFamily="34" charset="-122"/>
              <a:ea typeface="微软雅黑" pitchFamily="34" charset="-122"/>
            </a:endParaRPr>
          </a:p>
        </p:txBody>
      </p:sp>
      <p:sp>
        <p:nvSpPr>
          <p:cNvPr id="3" name="矩形 2"/>
          <p:cNvSpPr/>
          <p:nvPr/>
        </p:nvSpPr>
        <p:spPr>
          <a:xfrm>
            <a:off x="857250" y="6000750"/>
            <a:ext cx="7786688" cy="369888"/>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marL="342900" indent="-342900" eaLnBrk="0" hangingPunct="0">
              <a:lnSpc>
                <a:spcPct val="90000"/>
              </a:lnSpc>
              <a:spcBef>
                <a:spcPct val="20000"/>
              </a:spcBef>
              <a:buClr>
                <a:schemeClr val="hlink"/>
              </a:buClr>
              <a:defRPr/>
            </a:pPr>
            <a:r>
              <a:rPr lang="zh-CN" altLang="en-US" sz="2000" kern="0" dirty="0">
                <a:latin typeface="微软雅黑" pitchFamily="34" charset="-122"/>
                <a:ea typeface="微软雅黑" pitchFamily="34" charset="-122"/>
              </a:rPr>
              <a:t>财税</a:t>
            </a:r>
            <a:r>
              <a:rPr lang="en-US" altLang="zh-CN" sz="2000" kern="0" dirty="0">
                <a:latin typeface="微软雅黑" pitchFamily="34" charset="-122"/>
                <a:ea typeface="微软雅黑" pitchFamily="34" charset="-122"/>
              </a:rPr>
              <a:t>2007</a:t>
            </a:r>
            <a:r>
              <a:rPr lang="zh-CN" altLang="en-US" sz="2000" kern="0" dirty="0">
                <a:latin typeface="微软雅黑" pitchFamily="34" charset="-122"/>
                <a:ea typeface="微软雅黑" pitchFamily="34" charset="-122"/>
              </a:rPr>
              <a:t>年</a:t>
            </a:r>
            <a:r>
              <a:rPr lang="en-US" altLang="zh-CN" sz="2000" kern="0" dirty="0">
                <a:latin typeface="微软雅黑" pitchFamily="34" charset="-122"/>
                <a:ea typeface="微软雅黑" pitchFamily="34" charset="-122"/>
              </a:rPr>
              <a:t>127</a:t>
            </a:r>
            <a:r>
              <a:rPr lang="zh-CN" altLang="en-US" sz="2000" kern="0" dirty="0">
                <a:latin typeface="微软雅黑" pitchFamily="34" charset="-122"/>
                <a:ea typeface="微软雅黑" pitchFamily="34" charset="-122"/>
              </a:rPr>
              <a:t>号文件，明确自</a:t>
            </a:r>
            <a:r>
              <a:rPr lang="en-US" altLang="zh-CN" sz="2000" kern="0" dirty="0">
                <a:latin typeface="微软雅黑" pitchFamily="34" charset="-122"/>
                <a:ea typeface="微软雅黑" pitchFamily="34" charset="-122"/>
              </a:rPr>
              <a:t>2007</a:t>
            </a:r>
            <a:r>
              <a:rPr lang="zh-CN" altLang="en-US" sz="2000" kern="0" dirty="0">
                <a:latin typeface="微软雅黑" pitchFamily="34" charset="-122"/>
                <a:ea typeface="微软雅黑" pitchFamily="34" charset="-122"/>
              </a:rPr>
              <a:t>年</a:t>
            </a:r>
            <a:r>
              <a:rPr lang="en-US" altLang="zh-CN" sz="2000" kern="0" dirty="0">
                <a:latin typeface="微软雅黑" pitchFamily="34" charset="-122"/>
                <a:ea typeface="微软雅黑" pitchFamily="34" charset="-122"/>
              </a:rPr>
              <a:t>10</a:t>
            </a:r>
            <a:r>
              <a:rPr lang="zh-CN" altLang="en-US" sz="2000" kern="0" dirty="0">
                <a:latin typeface="微软雅黑" pitchFamily="34" charset="-122"/>
                <a:ea typeface="微软雅黑" pitchFamily="34" charset="-122"/>
              </a:rPr>
              <a:t>月</a:t>
            </a:r>
            <a:r>
              <a:rPr lang="en-US" altLang="zh-CN" sz="2000" kern="0" dirty="0">
                <a:latin typeface="微软雅黑" pitchFamily="34" charset="-122"/>
                <a:ea typeface="微软雅黑" pitchFamily="34" charset="-122"/>
              </a:rPr>
              <a:t>1</a:t>
            </a:r>
            <a:r>
              <a:rPr lang="zh-CN" altLang="en-US" sz="2000" kern="0" dirty="0">
                <a:latin typeface="微软雅黑" pitchFamily="34" charset="-122"/>
                <a:ea typeface="微软雅黑" pitchFamily="34" charset="-122"/>
              </a:rPr>
              <a:t>日起可以放弃免税权</a:t>
            </a:r>
          </a:p>
        </p:txBody>
      </p:sp>
      <p:sp>
        <p:nvSpPr>
          <p:cNvPr id="4" name="TextBox 3"/>
          <p:cNvSpPr txBox="1"/>
          <p:nvPr/>
        </p:nvSpPr>
        <p:spPr>
          <a:xfrm>
            <a:off x="0" y="6488668"/>
            <a:ext cx="571472" cy="369332"/>
          </a:xfrm>
          <a:prstGeom prst="rect">
            <a:avLst/>
          </a:prstGeom>
          <a:noFill/>
        </p:spPr>
        <p:txBody>
          <a:bodyPr wrap="square" rtlCol="0">
            <a:spAutoFit/>
          </a:bodyPr>
          <a:lstStyle/>
          <a:p>
            <a:r>
              <a:rPr lang="en-US" altLang="zh-CN" dirty="0" smtClean="0"/>
              <a:t>70</a:t>
            </a:r>
            <a:endParaRPr lang="zh-CN" altLang="en-US" dirty="0"/>
          </a:p>
        </p:txBody>
      </p:sp>
    </p:spTree>
  </p:cSld>
  <p:clrMapOvr>
    <a:masterClrMapping/>
  </p:clrMapOvr>
  <p:transition>
    <p:random/>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2814653" y="3684583"/>
            <a:ext cx="3900487" cy="542925"/>
          </a:xfrm>
          <a:prstGeom prst="rect">
            <a:avLst/>
          </a:prstGeom>
        </p:spPr>
        <p:txBody>
          <a:bodyPr/>
          <a:lstStyle/>
          <a:p>
            <a:pPr marL="342900" indent="-342900" eaLnBrk="0" hangingPunct="0">
              <a:spcBef>
                <a:spcPct val="20000"/>
              </a:spcBef>
              <a:buClr>
                <a:schemeClr val="hlink"/>
              </a:buClr>
              <a:defRPr/>
            </a:pPr>
            <a:r>
              <a:rPr lang="zh-CN" altLang="en-US" sz="2800" kern="0" dirty="0">
                <a:latin typeface="微软雅黑" pitchFamily="34" charset="-122"/>
                <a:ea typeface="微软雅黑" pitchFamily="34" charset="-122"/>
              </a:rPr>
              <a:t>兼营 业务的涉税处理</a:t>
            </a:r>
          </a:p>
          <a:p>
            <a:pPr marL="342900" indent="-342900" eaLnBrk="0" hangingPunct="0">
              <a:spcBef>
                <a:spcPct val="20000"/>
              </a:spcBef>
              <a:buClr>
                <a:schemeClr val="hlink"/>
              </a:buClr>
              <a:defRPr/>
            </a:pPr>
            <a:endParaRPr lang="zh-CN" altLang="en-US" sz="2800" kern="0" dirty="0">
              <a:latin typeface="微软雅黑" pitchFamily="34" charset="-122"/>
              <a:ea typeface="微软雅黑" pitchFamily="34" charset="-122"/>
            </a:endParaRPr>
          </a:p>
        </p:txBody>
      </p:sp>
      <p:sp>
        <p:nvSpPr>
          <p:cNvPr id="6" name="矩形 5"/>
          <p:cNvSpPr/>
          <p:nvPr/>
        </p:nvSpPr>
        <p:spPr>
          <a:xfrm>
            <a:off x="1000139" y="2071678"/>
            <a:ext cx="5572125" cy="584200"/>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核心问题解析</a:t>
            </a:r>
          </a:p>
        </p:txBody>
      </p:sp>
      <p:sp>
        <p:nvSpPr>
          <p:cNvPr id="142343" name="矩形 6"/>
          <p:cNvSpPr>
            <a:spLocks noChangeArrowheads="1"/>
          </p:cNvSpPr>
          <p:nvPr/>
        </p:nvSpPr>
        <p:spPr bwMode="auto">
          <a:xfrm>
            <a:off x="1571640" y="2786058"/>
            <a:ext cx="1809750" cy="579437"/>
          </a:xfrm>
          <a:prstGeom prst="rect">
            <a:avLst/>
          </a:prstGeom>
          <a:noFill/>
          <a:ln w="9525">
            <a:noFill/>
            <a:miter lim="800000"/>
            <a:headEnd/>
            <a:tailEnd/>
          </a:ln>
        </p:spPr>
        <p:txBody>
          <a:bodyPr wrap="none">
            <a:spAutoFit/>
          </a:bodyPr>
          <a:lstStyle/>
          <a:p>
            <a:r>
              <a:rPr lang="zh-CN" altLang="en-US" sz="3200">
                <a:latin typeface="微软雅黑" pitchFamily="34" charset="-122"/>
                <a:ea typeface="微软雅黑" pitchFamily="34" charset="-122"/>
              </a:rPr>
              <a:t>问题 </a:t>
            </a:r>
            <a:r>
              <a:rPr lang="en-US" altLang="zh-CN" sz="3200">
                <a:latin typeface="微软雅黑" pitchFamily="34" charset="-122"/>
                <a:ea typeface="微软雅黑" pitchFamily="34" charset="-122"/>
              </a:rPr>
              <a:t>3</a:t>
            </a:r>
            <a:r>
              <a:rPr lang="zh-CN" altLang="en-US" sz="3200">
                <a:latin typeface="微软雅黑" pitchFamily="34" charset="-122"/>
                <a:ea typeface="微软雅黑" pitchFamily="34" charset="-122"/>
              </a:rPr>
              <a:t>：</a:t>
            </a:r>
          </a:p>
        </p:txBody>
      </p:sp>
      <p:sp>
        <p:nvSpPr>
          <p:cNvPr id="8" name="TextBox 7"/>
          <p:cNvSpPr txBox="1"/>
          <p:nvPr/>
        </p:nvSpPr>
        <p:spPr>
          <a:xfrm>
            <a:off x="0" y="6488668"/>
            <a:ext cx="571472" cy="369332"/>
          </a:xfrm>
          <a:prstGeom prst="rect">
            <a:avLst/>
          </a:prstGeom>
          <a:noFill/>
        </p:spPr>
        <p:txBody>
          <a:bodyPr wrap="square" rtlCol="0">
            <a:spAutoFit/>
          </a:bodyPr>
          <a:lstStyle/>
          <a:p>
            <a:r>
              <a:rPr lang="en-US" altLang="zh-CN" dirty="0" smtClean="0"/>
              <a:t>71</a:t>
            </a:r>
            <a:endParaRPr lang="zh-CN" altLang="en-US" dirty="0"/>
          </a:p>
        </p:txBody>
      </p:sp>
      <p:grpSp>
        <p:nvGrpSpPr>
          <p:cNvPr id="9" name="组合 8"/>
          <p:cNvGrpSpPr/>
          <p:nvPr/>
        </p:nvGrpSpPr>
        <p:grpSpPr>
          <a:xfrm>
            <a:off x="1071538" y="895339"/>
            <a:ext cx="5136010" cy="962025"/>
            <a:chOff x="1646325" y="2895629"/>
            <a:chExt cx="5136010" cy="962025"/>
          </a:xfrm>
        </p:grpSpPr>
        <p:sp>
          <p:nvSpPr>
            <p:cNvPr id="10" name="圆角矩形 9"/>
            <p:cNvSpPr/>
            <p:nvPr/>
          </p:nvSpPr>
          <p:spPr>
            <a:xfrm>
              <a:off x="1646325" y="2895629"/>
              <a:ext cx="5136010" cy="962025"/>
            </a:xfrm>
            <a:prstGeom prst="roundRect">
              <a:avLst/>
            </a:prstGeom>
            <a:solidFill>
              <a:schemeClr val="accent4">
                <a:lumMod val="60000"/>
                <a:lumOff val="4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11" name="圆角矩形 4"/>
            <p:cNvSpPr/>
            <p:nvPr/>
          </p:nvSpPr>
          <p:spPr>
            <a:xfrm>
              <a:off x="1693287" y="2942591"/>
              <a:ext cx="504208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kumimoji="0" lang="zh-CN" alt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涉税实务</a:t>
              </a:r>
              <a:endParaRPr lang="zh-CN" altLang="en-US" sz="4000" kern="1200" dirty="0">
                <a:solidFill>
                  <a:schemeClr val="tx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spTree>
  </p:cSld>
  <p:clrMapOvr>
    <a:masterClrMapping/>
  </p:clrMapOvr>
  <p:transition>
    <p:random/>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3" name="Rectangle 3"/>
          <p:cNvSpPr>
            <a:spLocks noGrp="1" noChangeArrowheads="1"/>
          </p:cNvSpPr>
          <p:nvPr>
            <p:ph idx="1"/>
          </p:nvPr>
        </p:nvSpPr>
        <p:spPr bwMode="auto">
          <a:xfrm>
            <a:off x="1314456" y="1785926"/>
            <a:ext cx="7043758" cy="3786214"/>
          </a:xfrm>
          <a:noFill/>
          <a:ln>
            <a:miter lim="800000"/>
            <a:headEnd/>
            <a:tailEnd/>
          </a:ln>
        </p:spPr>
        <p:txBody>
          <a:bodyPr vert="horz" wrap="square" lIns="91440" tIns="45720" rIns="91440" bIns="45720" numCol="1" anchor="t" anchorCtr="0" compatLnSpc="1">
            <a:prstTxWarp prst="textNoShape">
              <a:avLst/>
            </a:prstTxWarp>
          </a:bodyPr>
          <a:lstStyle/>
          <a:p>
            <a:pPr>
              <a:buNone/>
            </a:pPr>
            <a:endParaRPr lang="zh-CN" altLang="en-US" sz="2800" dirty="0" smtClean="0">
              <a:latin typeface="微软雅黑" pitchFamily="34" charset="-122"/>
              <a:ea typeface="微软雅黑" pitchFamily="34" charset="-122"/>
            </a:endParaRPr>
          </a:p>
          <a:p>
            <a:pPr>
              <a:buNone/>
            </a:pPr>
            <a:r>
              <a:rPr lang="zh-CN" altLang="en-US" sz="2800" dirty="0" smtClean="0">
                <a:latin typeface="微软雅黑" pitchFamily="34" charset="-122"/>
                <a:ea typeface="微软雅黑" pitchFamily="34" charset="-122"/>
              </a:rPr>
              <a:t>        法规 一 根据</a:t>
            </a:r>
            <a:r>
              <a:rPr lang="en-US" altLang="zh-CN" sz="2800" dirty="0" smtClean="0">
                <a:latin typeface="微软雅黑" pitchFamily="34" charset="-122"/>
                <a:ea typeface="微软雅黑" pitchFamily="34" charset="-122"/>
              </a:rPr>
              <a:t>《</a:t>
            </a:r>
            <a:r>
              <a:rPr lang="zh-CN" altLang="en-US" sz="2800" dirty="0" smtClean="0">
                <a:latin typeface="微软雅黑" pitchFamily="34" charset="-122"/>
                <a:ea typeface="微软雅黑" pitchFamily="34" charset="-122"/>
                <a:hlinkClick r:id="rId2"/>
              </a:rPr>
              <a:t>中华人民共和国</a:t>
            </a:r>
            <a:r>
              <a:rPr lang="zh-CN" altLang="en-US" sz="2800" dirty="0" smtClean="0">
                <a:latin typeface="微软雅黑" pitchFamily="34" charset="-122"/>
                <a:ea typeface="微软雅黑" pitchFamily="34" charset="-122"/>
                <a:hlinkClick r:id="rId2"/>
              </a:rPr>
              <a:t>营业税</a:t>
            </a:r>
            <a:endParaRPr lang="en-US" altLang="zh-CN" sz="2800" dirty="0" smtClean="0">
              <a:latin typeface="微软雅黑" pitchFamily="34" charset="-122"/>
              <a:ea typeface="微软雅黑" pitchFamily="34" charset="-122"/>
              <a:hlinkClick r:id="rId2"/>
            </a:endParaRPr>
          </a:p>
          <a:p>
            <a:pPr>
              <a:buNone/>
            </a:pPr>
            <a:r>
              <a:rPr lang="zh-CN" altLang="en-US" sz="2800" dirty="0" smtClean="0">
                <a:latin typeface="微软雅黑" pitchFamily="34" charset="-122"/>
                <a:ea typeface="微软雅黑" pitchFamily="34" charset="-122"/>
                <a:hlinkClick r:id="rId2"/>
              </a:rPr>
              <a:t>暂行条例</a:t>
            </a:r>
            <a:r>
              <a:rPr lang="en-US" altLang="zh-CN" sz="2800" dirty="0" smtClean="0">
                <a:latin typeface="微软雅黑" pitchFamily="34" charset="-122"/>
                <a:ea typeface="微软雅黑" pitchFamily="34" charset="-122"/>
              </a:rPr>
              <a:t>》</a:t>
            </a:r>
            <a:r>
              <a:rPr lang="zh-CN" altLang="en-US" sz="2800" dirty="0" smtClean="0">
                <a:latin typeface="微软雅黑" pitchFamily="34" charset="-122"/>
                <a:ea typeface="微软雅黑" pitchFamily="34" charset="-122"/>
              </a:rPr>
              <a:t>第十七条规定， 娱乐业的</a:t>
            </a:r>
            <a:r>
              <a:rPr lang="zh-CN" altLang="en-US" sz="2800" dirty="0" smtClean="0">
                <a:latin typeface="微软雅黑" pitchFamily="34" charset="-122"/>
                <a:ea typeface="微软雅黑" pitchFamily="34" charset="-122"/>
              </a:rPr>
              <a:t>营业</a:t>
            </a:r>
            <a:endParaRPr lang="en-US" altLang="zh-CN" sz="2800" dirty="0" smtClean="0">
              <a:latin typeface="微软雅黑" pitchFamily="34" charset="-122"/>
              <a:ea typeface="微软雅黑" pitchFamily="34" charset="-122"/>
            </a:endParaRPr>
          </a:p>
          <a:p>
            <a:pPr>
              <a:buNone/>
            </a:pPr>
            <a:r>
              <a:rPr lang="zh-CN" altLang="en-US" sz="2800" dirty="0" smtClean="0">
                <a:latin typeface="微软雅黑" pitchFamily="34" charset="-122"/>
                <a:ea typeface="微软雅黑" pitchFamily="34" charset="-122"/>
              </a:rPr>
              <a:t>额</a:t>
            </a:r>
            <a:r>
              <a:rPr lang="zh-CN" altLang="en-US" sz="2800" dirty="0" smtClean="0">
                <a:latin typeface="微软雅黑" pitchFamily="34" charset="-122"/>
                <a:ea typeface="微软雅黑" pitchFamily="34" charset="-122"/>
              </a:rPr>
              <a:t>为经营</a:t>
            </a:r>
            <a:r>
              <a:rPr lang="zh-CN" altLang="en-US" sz="2800" dirty="0" smtClean="0">
                <a:latin typeface="微软雅黑" pitchFamily="34" charset="-122"/>
                <a:ea typeface="微软雅黑" pitchFamily="34" charset="-122"/>
              </a:rPr>
              <a:t>娱乐业收取</a:t>
            </a:r>
            <a:r>
              <a:rPr lang="zh-CN" altLang="en-US" sz="2800" dirty="0" smtClean="0">
                <a:latin typeface="微软雅黑" pitchFamily="34" charset="-122"/>
                <a:ea typeface="微软雅黑" pitchFamily="34" charset="-122"/>
              </a:rPr>
              <a:t>的全部价款和价外费用</a:t>
            </a:r>
            <a:r>
              <a:rPr lang="zh-CN" altLang="en-US" sz="2800" dirty="0" smtClean="0">
                <a:latin typeface="微软雅黑" pitchFamily="34" charset="-122"/>
                <a:ea typeface="微软雅黑" pitchFamily="34" charset="-122"/>
              </a:rPr>
              <a:t>，</a:t>
            </a:r>
            <a:endParaRPr lang="en-US" altLang="zh-CN" sz="2800" dirty="0" smtClean="0">
              <a:latin typeface="微软雅黑" pitchFamily="34" charset="-122"/>
              <a:ea typeface="微软雅黑" pitchFamily="34" charset="-122"/>
            </a:endParaRPr>
          </a:p>
          <a:p>
            <a:pPr>
              <a:buNone/>
            </a:pPr>
            <a:r>
              <a:rPr lang="zh-CN" altLang="en-US" sz="2800" dirty="0" smtClean="0">
                <a:latin typeface="微软雅黑" pitchFamily="34" charset="-122"/>
                <a:ea typeface="微软雅黑" pitchFamily="34" charset="-122"/>
              </a:rPr>
              <a:t>包括</a:t>
            </a:r>
            <a:r>
              <a:rPr lang="zh-CN" altLang="en-US" sz="2800" dirty="0" smtClean="0">
                <a:latin typeface="微软雅黑" pitchFamily="34" charset="-122"/>
                <a:ea typeface="微软雅黑" pitchFamily="34" charset="-122"/>
              </a:rPr>
              <a:t>门票收费、台</a:t>
            </a:r>
            <a:r>
              <a:rPr lang="zh-CN" altLang="en-US" sz="2800" dirty="0" smtClean="0">
                <a:latin typeface="微软雅黑" pitchFamily="34" charset="-122"/>
                <a:ea typeface="微软雅黑" pitchFamily="34" charset="-122"/>
              </a:rPr>
              <a:t>位费</a:t>
            </a:r>
            <a:r>
              <a:rPr lang="zh-CN" altLang="en-US" sz="2800" dirty="0" smtClean="0">
                <a:latin typeface="微软雅黑" pitchFamily="34" charset="-122"/>
                <a:ea typeface="微软雅黑" pitchFamily="34" charset="-122"/>
              </a:rPr>
              <a:t>、点歌费、烟酒、</a:t>
            </a:r>
            <a:r>
              <a:rPr lang="zh-CN" altLang="en-US" sz="2800" dirty="0" smtClean="0">
                <a:latin typeface="微软雅黑" pitchFamily="34" charset="-122"/>
                <a:ea typeface="微软雅黑" pitchFamily="34" charset="-122"/>
              </a:rPr>
              <a:t>饮</a:t>
            </a:r>
            <a:endParaRPr lang="en-US" altLang="zh-CN" sz="2800" dirty="0" smtClean="0">
              <a:latin typeface="微软雅黑" pitchFamily="34" charset="-122"/>
              <a:ea typeface="微软雅黑" pitchFamily="34" charset="-122"/>
            </a:endParaRPr>
          </a:p>
          <a:p>
            <a:pPr>
              <a:buNone/>
            </a:pPr>
            <a:r>
              <a:rPr lang="zh-CN" altLang="en-US" sz="2800" dirty="0" smtClean="0">
                <a:latin typeface="微软雅黑" pitchFamily="34" charset="-122"/>
                <a:ea typeface="微软雅黑" pitchFamily="34" charset="-122"/>
              </a:rPr>
              <a:t>料</a:t>
            </a:r>
            <a:r>
              <a:rPr lang="zh-CN" altLang="en-US" sz="2800" dirty="0" smtClean="0">
                <a:latin typeface="微软雅黑" pitchFamily="34" charset="-122"/>
                <a:ea typeface="微软雅黑" pitchFamily="34" charset="-122"/>
              </a:rPr>
              <a:t>、茶水、鲜花、小吃等</a:t>
            </a:r>
            <a:r>
              <a:rPr lang="zh-CN" altLang="en-US" sz="2800" dirty="0" smtClean="0">
                <a:latin typeface="微软雅黑" pitchFamily="34" charset="-122"/>
                <a:ea typeface="微软雅黑" pitchFamily="34" charset="-122"/>
              </a:rPr>
              <a:t>收费</a:t>
            </a:r>
            <a:r>
              <a:rPr lang="zh-CN" altLang="en-US" sz="2800" dirty="0" smtClean="0">
                <a:latin typeface="微软雅黑" pitchFamily="34" charset="-122"/>
                <a:ea typeface="微软雅黑" pitchFamily="34" charset="-122"/>
              </a:rPr>
              <a:t>及经营</a:t>
            </a:r>
            <a:r>
              <a:rPr lang="zh-CN" altLang="en-US" sz="2800" dirty="0" smtClean="0">
                <a:latin typeface="微软雅黑" pitchFamily="34" charset="-122"/>
                <a:ea typeface="微软雅黑" pitchFamily="34" charset="-122"/>
              </a:rPr>
              <a:t>娱乐业</a:t>
            </a:r>
            <a:endParaRPr lang="en-US" altLang="zh-CN" sz="2800" dirty="0" smtClean="0">
              <a:latin typeface="微软雅黑" pitchFamily="34" charset="-122"/>
              <a:ea typeface="微软雅黑" pitchFamily="34" charset="-122"/>
            </a:endParaRPr>
          </a:p>
          <a:p>
            <a:pPr>
              <a:buNone/>
            </a:pPr>
            <a:r>
              <a:rPr lang="zh-CN" altLang="en-US" sz="2800" dirty="0" smtClean="0">
                <a:latin typeface="微软雅黑" pitchFamily="34" charset="-122"/>
                <a:ea typeface="微软雅黑" pitchFamily="34" charset="-122"/>
              </a:rPr>
              <a:t>的</a:t>
            </a:r>
            <a:r>
              <a:rPr lang="zh-CN" altLang="en-US" sz="2800" dirty="0" smtClean="0">
                <a:latin typeface="微软雅黑" pitchFamily="34" charset="-122"/>
                <a:ea typeface="微软雅黑" pitchFamily="34" charset="-122"/>
              </a:rPr>
              <a:t>其他各项</a:t>
            </a:r>
            <a:r>
              <a:rPr lang="zh-CN" altLang="en-US" sz="2800" dirty="0" smtClean="0">
                <a:latin typeface="微软雅黑" pitchFamily="34" charset="-122"/>
                <a:ea typeface="微软雅黑" pitchFamily="34" charset="-122"/>
              </a:rPr>
              <a:t>收费。</a:t>
            </a:r>
            <a:endParaRPr lang="en-US" altLang="zh-CN" sz="2800" dirty="0" smtClean="0">
              <a:latin typeface="微软雅黑" pitchFamily="34" charset="-122"/>
              <a:ea typeface="微软雅黑" pitchFamily="34" charset="-122"/>
            </a:endParaRPr>
          </a:p>
          <a:p>
            <a:pPr>
              <a:buNone/>
            </a:pPr>
            <a:endParaRPr lang="zh-CN" altLang="en-US" sz="2800" dirty="0" smtClean="0">
              <a:latin typeface="微软雅黑" pitchFamily="34" charset="-122"/>
              <a:ea typeface="微软雅黑" pitchFamily="34" charset="-122"/>
            </a:endParaRPr>
          </a:p>
        </p:txBody>
      </p:sp>
      <p:sp>
        <p:nvSpPr>
          <p:cNvPr id="3" name="TextBox 2"/>
          <p:cNvSpPr txBox="1"/>
          <p:nvPr/>
        </p:nvSpPr>
        <p:spPr>
          <a:xfrm>
            <a:off x="0" y="6488668"/>
            <a:ext cx="571472" cy="369332"/>
          </a:xfrm>
          <a:prstGeom prst="rect">
            <a:avLst/>
          </a:prstGeom>
          <a:noFill/>
        </p:spPr>
        <p:txBody>
          <a:bodyPr wrap="square" rtlCol="0">
            <a:spAutoFit/>
          </a:bodyPr>
          <a:lstStyle/>
          <a:p>
            <a:r>
              <a:rPr lang="en-US" altLang="zh-CN" dirty="0" smtClean="0"/>
              <a:t>72</a:t>
            </a:r>
            <a:endParaRPr lang="zh-CN" altLang="en-US" dirty="0"/>
          </a:p>
        </p:txBody>
      </p:sp>
    </p:spTree>
  </p:cSld>
  <p:clrMapOvr>
    <a:masterClrMapping/>
  </p:clrMapOvr>
  <p:transition>
    <p:random/>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7" name="Rectangle 3"/>
          <p:cNvSpPr>
            <a:spLocks noGrp="1" noChangeArrowheads="1"/>
          </p:cNvSpPr>
          <p:nvPr>
            <p:ph idx="1"/>
          </p:nvPr>
        </p:nvSpPr>
        <p:spPr bwMode="auto">
          <a:xfrm>
            <a:off x="1100142" y="1571612"/>
            <a:ext cx="7186634" cy="4114816"/>
          </a:xfrm>
          <a:noFill/>
          <a:ln>
            <a:miter lim="800000"/>
            <a:headEnd/>
            <a:tailEnd/>
          </a:ln>
        </p:spPr>
        <p:txBody>
          <a:bodyPr vert="horz" wrap="square" lIns="91440" tIns="45720" rIns="91440" bIns="45720" numCol="1" anchor="t" anchorCtr="0" compatLnSpc="1">
            <a:prstTxWarp prst="textNoShape">
              <a:avLst/>
            </a:prstTxWarp>
          </a:bodyPr>
          <a:lstStyle/>
          <a:p>
            <a:pPr>
              <a:buNone/>
            </a:pPr>
            <a:r>
              <a:rPr lang="zh-CN" altLang="en-US" sz="2800" dirty="0" smtClean="0">
                <a:latin typeface="微软雅黑" pitchFamily="34" charset="-122"/>
                <a:ea typeface="微软雅黑" pitchFamily="34" charset="-122"/>
              </a:rPr>
              <a:t>       法规 二</a:t>
            </a:r>
            <a:r>
              <a:rPr lang="en-US" altLang="zh-CN" sz="2800" dirty="0" smtClean="0">
                <a:latin typeface="微软雅黑" pitchFamily="34" charset="-122"/>
                <a:ea typeface="微软雅黑" pitchFamily="34" charset="-122"/>
              </a:rPr>
              <a:t> </a:t>
            </a:r>
            <a:r>
              <a:rPr lang="zh-CN" altLang="en-US" sz="2800" dirty="0" smtClean="0">
                <a:latin typeface="微软雅黑" pitchFamily="34" charset="-122"/>
                <a:ea typeface="微软雅黑" pitchFamily="34" charset="-122"/>
              </a:rPr>
              <a:t>根据</a:t>
            </a:r>
            <a:r>
              <a:rPr lang="en-US" altLang="zh-CN" sz="2800" dirty="0" smtClean="0">
                <a:latin typeface="微软雅黑" pitchFamily="34" charset="-122"/>
                <a:ea typeface="微软雅黑" pitchFamily="34" charset="-122"/>
              </a:rPr>
              <a:t>《</a:t>
            </a:r>
            <a:r>
              <a:rPr lang="zh-CN" altLang="en-US" sz="2800" dirty="0" smtClean="0">
                <a:latin typeface="微软雅黑" pitchFamily="34" charset="-122"/>
                <a:ea typeface="微软雅黑" pitchFamily="34" charset="-122"/>
                <a:hlinkClick r:id="rId2"/>
              </a:rPr>
              <a:t>中华人民共和国营业税</a:t>
            </a:r>
            <a:r>
              <a:rPr lang="zh-CN" altLang="en-US" sz="2800" dirty="0" smtClean="0">
                <a:latin typeface="微软雅黑" pitchFamily="34" charset="-122"/>
                <a:ea typeface="微软雅黑" pitchFamily="34" charset="-122"/>
                <a:hlinkClick r:id="rId2"/>
              </a:rPr>
              <a:t>暂</a:t>
            </a:r>
            <a:endParaRPr lang="en-US" altLang="zh-CN" sz="2800" dirty="0" smtClean="0">
              <a:latin typeface="微软雅黑" pitchFamily="34" charset="-122"/>
              <a:ea typeface="微软雅黑" pitchFamily="34" charset="-122"/>
              <a:hlinkClick r:id="rId2"/>
            </a:endParaRPr>
          </a:p>
          <a:p>
            <a:pPr>
              <a:buNone/>
            </a:pPr>
            <a:r>
              <a:rPr lang="zh-CN" altLang="en-US" sz="2800" dirty="0" smtClean="0">
                <a:latin typeface="微软雅黑" pitchFamily="34" charset="-122"/>
                <a:ea typeface="微软雅黑" pitchFamily="34" charset="-122"/>
                <a:hlinkClick r:id="rId2"/>
              </a:rPr>
              <a:t>行条例</a:t>
            </a:r>
            <a:r>
              <a:rPr lang="en-US" altLang="zh-CN" sz="2800" dirty="0" smtClean="0">
                <a:latin typeface="微软雅黑" pitchFamily="34" charset="-122"/>
                <a:ea typeface="微软雅黑" pitchFamily="34" charset="-122"/>
              </a:rPr>
              <a:t>》</a:t>
            </a:r>
            <a:r>
              <a:rPr lang="zh-CN" altLang="en-US" sz="2800" dirty="0" smtClean="0">
                <a:latin typeface="微软雅黑" pitchFamily="34" charset="-122"/>
                <a:ea typeface="微软雅黑" pitchFamily="34" charset="-122"/>
              </a:rPr>
              <a:t>第八条规定，纳税人兼营应税</a:t>
            </a:r>
            <a:r>
              <a:rPr lang="zh-CN" altLang="en-US" sz="2800" dirty="0" smtClean="0">
                <a:latin typeface="微软雅黑" pitchFamily="34" charset="-122"/>
                <a:ea typeface="微软雅黑" pitchFamily="34" charset="-122"/>
              </a:rPr>
              <a:t>行为</a:t>
            </a:r>
            <a:endParaRPr lang="en-US" altLang="zh-CN" sz="2800" dirty="0" smtClean="0">
              <a:latin typeface="微软雅黑" pitchFamily="34" charset="-122"/>
              <a:ea typeface="微软雅黑" pitchFamily="34" charset="-122"/>
            </a:endParaRPr>
          </a:p>
          <a:p>
            <a:pPr>
              <a:buNone/>
            </a:pPr>
            <a:r>
              <a:rPr lang="zh-CN" altLang="en-US" sz="2800" dirty="0" smtClean="0">
                <a:latin typeface="微软雅黑" pitchFamily="34" charset="-122"/>
                <a:ea typeface="微软雅黑" pitchFamily="34" charset="-122"/>
              </a:rPr>
              <a:t>和</a:t>
            </a:r>
            <a:r>
              <a:rPr lang="zh-CN" altLang="en-US" sz="2800" dirty="0" smtClean="0">
                <a:latin typeface="微软雅黑" pitchFamily="34" charset="-122"/>
                <a:ea typeface="微软雅黑" pitchFamily="34" charset="-122"/>
              </a:rPr>
              <a:t>货物</a:t>
            </a:r>
            <a:r>
              <a:rPr lang="zh-CN" altLang="en-US" sz="2800" dirty="0" smtClean="0">
                <a:latin typeface="微软雅黑" pitchFamily="34" charset="-122"/>
                <a:ea typeface="微软雅黑" pitchFamily="34" charset="-122"/>
              </a:rPr>
              <a:t>或者非</a:t>
            </a:r>
            <a:r>
              <a:rPr lang="zh-CN" altLang="en-US" sz="2800" dirty="0" smtClean="0">
                <a:latin typeface="微软雅黑" pitchFamily="34" charset="-122"/>
                <a:ea typeface="微软雅黑" pitchFamily="34" charset="-122"/>
              </a:rPr>
              <a:t>应税劳务的，应当分别核算</a:t>
            </a:r>
            <a:r>
              <a:rPr lang="zh-CN" altLang="en-US" sz="2800" dirty="0" smtClean="0">
                <a:latin typeface="微软雅黑" pitchFamily="34" charset="-122"/>
                <a:ea typeface="微软雅黑" pitchFamily="34" charset="-122"/>
              </a:rPr>
              <a:t>应</a:t>
            </a:r>
            <a:endParaRPr lang="en-US" altLang="zh-CN" sz="2800" dirty="0" smtClean="0">
              <a:latin typeface="微软雅黑" pitchFamily="34" charset="-122"/>
              <a:ea typeface="微软雅黑" pitchFamily="34" charset="-122"/>
            </a:endParaRPr>
          </a:p>
          <a:p>
            <a:pPr>
              <a:buNone/>
            </a:pPr>
            <a:r>
              <a:rPr lang="zh-CN" altLang="en-US" sz="2800" dirty="0" smtClean="0">
                <a:latin typeface="微软雅黑" pitchFamily="34" charset="-122"/>
                <a:ea typeface="微软雅黑" pitchFamily="34" charset="-122"/>
              </a:rPr>
              <a:t>税</a:t>
            </a:r>
            <a:r>
              <a:rPr lang="zh-CN" altLang="en-US" sz="2800" dirty="0" smtClean="0">
                <a:latin typeface="微软雅黑" pitchFamily="34" charset="-122"/>
                <a:ea typeface="微软雅黑" pitchFamily="34" charset="-122"/>
              </a:rPr>
              <a:t>行为的营业额</a:t>
            </a:r>
            <a:r>
              <a:rPr lang="zh-CN" altLang="en-US" sz="2800" dirty="0" smtClean="0">
                <a:latin typeface="微软雅黑" pitchFamily="34" charset="-122"/>
                <a:ea typeface="微软雅黑" pitchFamily="34" charset="-122"/>
              </a:rPr>
              <a:t>和货物</a:t>
            </a:r>
            <a:r>
              <a:rPr lang="zh-CN" altLang="en-US" sz="2800" dirty="0" smtClean="0">
                <a:latin typeface="微软雅黑" pitchFamily="34" charset="-122"/>
                <a:ea typeface="微软雅黑" pitchFamily="34" charset="-122"/>
              </a:rPr>
              <a:t>或者非应税劳务的</a:t>
            </a:r>
            <a:r>
              <a:rPr lang="zh-CN" altLang="en-US" sz="2800" dirty="0" smtClean="0">
                <a:latin typeface="微软雅黑" pitchFamily="34" charset="-122"/>
                <a:ea typeface="微软雅黑" pitchFamily="34" charset="-122"/>
              </a:rPr>
              <a:t>销</a:t>
            </a:r>
            <a:endParaRPr lang="en-US" altLang="zh-CN" sz="2800" dirty="0" smtClean="0">
              <a:latin typeface="微软雅黑" pitchFamily="34" charset="-122"/>
              <a:ea typeface="微软雅黑" pitchFamily="34" charset="-122"/>
            </a:endParaRPr>
          </a:p>
          <a:p>
            <a:pPr>
              <a:buNone/>
            </a:pPr>
            <a:r>
              <a:rPr lang="zh-CN" altLang="en-US" sz="2800" dirty="0" smtClean="0">
                <a:latin typeface="微软雅黑" pitchFamily="34" charset="-122"/>
                <a:ea typeface="微软雅黑" pitchFamily="34" charset="-122"/>
              </a:rPr>
              <a:t>售</a:t>
            </a:r>
            <a:r>
              <a:rPr lang="zh-CN" altLang="en-US" sz="2800" dirty="0" smtClean="0">
                <a:latin typeface="微软雅黑" pitchFamily="34" charset="-122"/>
                <a:ea typeface="微软雅黑" pitchFamily="34" charset="-122"/>
              </a:rPr>
              <a:t>额，其应税行为</a:t>
            </a:r>
            <a:r>
              <a:rPr lang="zh-CN" altLang="en-US" sz="2800" dirty="0" smtClean="0">
                <a:latin typeface="微软雅黑" pitchFamily="34" charset="-122"/>
                <a:ea typeface="微软雅黑" pitchFamily="34" charset="-122"/>
              </a:rPr>
              <a:t>营业额缴纳</a:t>
            </a:r>
            <a:r>
              <a:rPr lang="zh-CN" altLang="en-US" sz="2800" dirty="0" smtClean="0">
                <a:latin typeface="微软雅黑" pitchFamily="34" charset="-122"/>
                <a:ea typeface="微软雅黑" pitchFamily="34" charset="-122"/>
              </a:rPr>
              <a:t>营业税，</a:t>
            </a:r>
            <a:r>
              <a:rPr lang="zh-CN" altLang="en-US" sz="2800" dirty="0" smtClean="0">
                <a:latin typeface="微软雅黑" pitchFamily="34" charset="-122"/>
                <a:ea typeface="微软雅黑" pitchFamily="34" charset="-122"/>
              </a:rPr>
              <a:t>货物</a:t>
            </a:r>
            <a:endParaRPr lang="en-US" altLang="zh-CN" sz="2800" dirty="0" smtClean="0">
              <a:latin typeface="微软雅黑" pitchFamily="34" charset="-122"/>
              <a:ea typeface="微软雅黑" pitchFamily="34" charset="-122"/>
            </a:endParaRPr>
          </a:p>
          <a:p>
            <a:pPr>
              <a:buNone/>
            </a:pPr>
            <a:r>
              <a:rPr lang="zh-CN" altLang="en-US" sz="2800" dirty="0" smtClean="0">
                <a:latin typeface="微软雅黑" pitchFamily="34" charset="-122"/>
                <a:ea typeface="微软雅黑" pitchFamily="34" charset="-122"/>
              </a:rPr>
              <a:t>或者</a:t>
            </a:r>
            <a:r>
              <a:rPr lang="zh-CN" altLang="en-US" sz="2800" dirty="0" smtClean="0">
                <a:latin typeface="微软雅黑" pitchFamily="34" charset="-122"/>
                <a:ea typeface="微软雅黑" pitchFamily="34" charset="-122"/>
              </a:rPr>
              <a:t>非应税劳务销售额不缴纳</a:t>
            </a:r>
            <a:r>
              <a:rPr lang="zh-CN" altLang="en-US" sz="2800" dirty="0" smtClean="0">
                <a:latin typeface="微软雅黑" pitchFamily="34" charset="-122"/>
                <a:ea typeface="微软雅黑" pitchFamily="34" charset="-122"/>
              </a:rPr>
              <a:t>营业税 </a:t>
            </a:r>
            <a:r>
              <a:rPr lang="en-US" altLang="zh-CN" sz="2800" dirty="0" smtClean="0">
                <a:latin typeface="微软雅黑" pitchFamily="34" charset="-122"/>
                <a:ea typeface="微软雅黑" pitchFamily="34" charset="-122"/>
              </a:rPr>
              <a:t>;</a:t>
            </a:r>
            <a:r>
              <a:rPr lang="zh-CN" altLang="en-US" sz="2800" dirty="0" smtClean="0">
                <a:latin typeface="微软雅黑" pitchFamily="34" charset="-122"/>
                <a:ea typeface="微软雅黑" pitchFamily="34" charset="-122"/>
              </a:rPr>
              <a:t>未</a:t>
            </a:r>
            <a:r>
              <a:rPr lang="zh-CN" altLang="en-US" sz="2800" dirty="0" smtClean="0">
                <a:latin typeface="微软雅黑" pitchFamily="34" charset="-122"/>
                <a:ea typeface="微软雅黑" pitchFamily="34" charset="-122"/>
              </a:rPr>
              <a:t>分别</a:t>
            </a:r>
            <a:endParaRPr lang="en-US" altLang="zh-CN" sz="2800" dirty="0" smtClean="0">
              <a:latin typeface="微软雅黑" pitchFamily="34" charset="-122"/>
              <a:ea typeface="微软雅黑" pitchFamily="34" charset="-122"/>
            </a:endParaRPr>
          </a:p>
          <a:p>
            <a:pPr>
              <a:buNone/>
            </a:pPr>
            <a:r>
              <a:rPr lang="zh-CN" altLang="en-US" sz="2800" dirty="0" smtClean="0">
                <a:latin typeface="微软雅黑" pitchFamily="34" charset="-122"/>
                <a:ea typeface="微软雅黑" pitchFamily="34" charset="-122"/>
              </a:rPr>
              <a:t>核算</a:t>
            </a:r>
            <a:r>
              <a:rPr lang="zh-CN" altLang="en-US" sz="2800" dirty="0" smtClean="0">
                <a:latin typeface="微软雅黑" pitchFamily="34" charset="-122"/>
                <a:ea typeface="微软雅黑" pitchFamily="34" charset="-122"/>
              </a:rPr>
              <a:t>的，由主管税务机关</a:t>
            </a:r>
            <a:r>
              <a:rPr lang="zh-CN" altLang="en-US" sz="2800" dirty="0" smtClean="0">
                <a:latin typeface="微软雅黑" pitchFamily="34" charset="-122"/>
                <a:ea typeface="微软雅黑" pitchFamily="34" charset="-122"/>
              </a:rPr>
              <a:t>核定其</a:t>
            </a:r>
            <a:r>
              <a:rPr lang="zh-CN" altLang="en-US" sz="2800" dirty="0" smtClean="0">
                <a:latin typeface="微软雅黑" pitchFamily="34" charset="-122"/>
                <a:ea typeface="微软雅黑" pitchFamily="34" charset="-122"/>
              </a:rPr>
              <a:t>应税</a:t>
            </a:r>
            <a:r>
              <a:rPr lang="zh-CN" altLang="en-US" sz="2800" dirty="0" smtClean="0">
                <a:latin typeface="微软雅黑" pitchFamily="34" charset="-122"/>
                <a:ea typeface="微软雅黑" pitchFamily="34" charset="-122"/>
              </a:rPr>
              <a:t>行为营</a:t>
            </a:r>
            <a:endParaRPr lang="en-US" altLang="zh-CN" sz="2800" dirty="0" smtClean="0">
              <a:latin typeface="微软雅黑" pitchFamily="34" charset="-122"/>
              <a:ea typeface="微软雅黑" pitchFamily="34" charset="-122"/>
            </a:endParaRPr>
          </a:p>
          <a:p>
            <a:pPr>
              <a:buNone/>
            </a:pPr>
            <a:r>
              <a:rPr lang="zh-CN" altLang="en-US" sz="2800" dirty="0" smtClean="0">
                <a:latin typeface="微软雅黑" pitchFamily="34" charset="-122"/>
                <a:ea typeface="微软雅黑" pitchFamily="34" charset="-122"/>
              </a:rPr>
              <a:t>业</a:t>
            </a:r>
            <a:r>
              <a:rPr lang="zh-CN" altLang="en-US" sz="2800" dirty="0" smtClean="0">
                <a:latin typeface="微软雅黑" pitchFamily="34" charset="-122"/>
                <a:ea typeface="微软雅黑" pitchFamily="34" charset="-122"/>
              </a:rPr>
              <a:t>额。</a:t>
            </a:r>
          </a:p>
          <a:p>
            <a:pPr>
              <a:buNone/>
            </a:pPr>
            <a:endParaRPr lang="zh-CN" altLang="en-US" dirty="0" smtClean="0">
              <a:latin typeface="微软雅黑" pitchFamily="34" charset="-122"/>
              <a:ea typeface="微软雅黑" pitchFamily="34" charset="-122"/>
            </a:endParaRPr>
          </a:p>
        </p:txBody>
      </p:sp>
      <p:sp>
        <p:nvSpPr>
          <p:cNvPr id="3" name="TextBox 2"/>
          <p:cNvSpPr txBox="1"/>
          <p:nvPr/>
        </p:nvSpPr>
        <p:spPr>
          <a:xfrm>
            <a:off x="0" y="6488668"/>
            <a:ext cx="571472" cy="369332"/>
          </a:xfrm>
          <a:prstGeom prst="rect">
            <a:avLst/>
          </a:prstGeom>
          <a:noFill/>
        </p:spPr>
        <p:txBody>
          <a:bodyPr wrap="square" rtlCol="0">
            <a:spAutoFit/>
          </a:bodyPr>
          <a:lstStyle/>
          <a:p>
            <a:r>
              <a:rPr lang="en-US" altLang="zh-CN" dirty="0" smtClean="0"/>
              <a:t>73</a:t>
            </a:r>
            <a:endParaRPr lang="zh-CN" altLang="en-US" dirty="0"/>
          </a:p>
        </p:txBody>
      </p:sp>
    </p:spTree>
  </p:cSld>
  <p:clrMapOvr>
    <a:masterClrMapping/>
  </p:clrMapOvr>
  <p:transition>
    <p:random/>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00196" y="2428868"/>
            <a:ext cx="6143638" cy="2591479"/>
          </a:xfrm>
          <a:prstGeom prst="rect">
            <a:avLst/>
          </a:prstGeom>
        </p:spPr>
        <p:txBody>
          <a:bodyPr wrap="square">
            <a:spAutoFit/>
          </a:bodyPr>
          <a:lstStyle/>
          <a:p>
            <a:pPr marL="342900" indent="-342900" eaLnBrk="0" hangingPunct="0">
              <a:spcBef>
                <a:spcPct val="20000"/>
              </a:spcBef>
              <a:buClr>
                <a:schemeClr val="hlink"/>
              </a:buClr>
              <a:defRPr/>
            </a:pPr>
            <a:r>
              <a:rPr lang="zh-CN" altLang="en-US" sz="2800" kern="0" dirty="0">
                <a:latin typeface="微软雅黑" pitchFamily="34" charset="-122"/>
                <a:ea typeface="微软雅黑" pitchFamily="34" charset="-122"/>
              </a:rPr>
              <a:t>      贩式</a:t>
            </a:r>
            <a:r>
              <a:rPr lang="en-US" altLang="zh-CN" sz="2800" kern="0" dirty="0">
                <a:latin typeface="微软雅黑" pitchFamily="34" charset="-122"/>
                <a:ea typeface="微软雅黑" pitchFamily="34" charset="-122"/>
              </a:rPr>
              <a:t>KTV</a:t>
            </a:r>
            <a:r>
              <a:rPr lang="zh-CN" altLang="en-US" sz="2800" kern="0" dirty="0">
                <a:latin typeface="微软雅黑" pitchFamily="34" charset="-122"/>
                <a:ea typeface="微软雅黑" pitchFamily="34" charset="-122"/>
              </a:rPr>
              <a:t>内部开超市如何征税，</a:t>
            </a:r>
            <a:r>
              <a:rPr lang="zh-CN" altLang="en-US" sz="2800" kern="0" dirty="0" smtClean="0">
                <a:latin typeface="微软雅黑" pitchFamily="34" charset="-122"/>
                <a:ea typeface="微软雅黑" pitchFamily="34" charset="-122"/>
              </a:rPr>
              <a:t>国</a:t>
            </a:r>
            <a:endParaRPr lang="en-US" altLang="zh-CN" sz="2800" kern="0" dirty="0" smtClean="0">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800" kern="0" dirty="0" smtClean="0">
                <a:latin typeface="微软雅黑" pitchFamily="34" charset="-122"/>
                <a:ea typeface="微软雅黑" pitchFamily="34" charset="-122"/>
              </a:rPr>
              <a:t>家</a:t>
            </a:r>
            <a:r>
              <a:rPr lang="zh-CN" altLang="en-US" sz="2800" kern="0" dirty="0">
                <a:latin typeface="微软雅黑" pitchFamily="34" charset="-122"/>
                <a:ea typeface="微软雅黑" pitchFamily="34" charset="-122"/>
              </a:rPr>
              <a:t>目前</a:t>
            </a:r>
            <a:r>
              <a:rPr lang="zh-CN" altLang="en-US" sz="2800" kern="0" dirty="0" smtClean="0">
                <a:latin typeface="微软雅黑" pitchFamily="34" charset="-122"/>
                <a:ea typeface="微软雅黑" pitchFamily="34" charset="-122"/>
              </a:rPr>
              <a:t>没有统一</a:t>
            </a:r>
            <a:r>
              <a:rPr lang="zh-CN" altLang="en-US" sz="2800" kern="0" dirty="0">
                <a:latin typeface="微软雅黑" pitchFamily="34" charset="-122"/>
                <a:ea typeface="微软雅黑" pitchFamily="34" charset="-122"/>
              </a:rPr>
              <a:t>规定，只有内蒙古</a:t>
            </a:r>
            <a:r>
              <a:rPr lang="zh-CN" altLang="en-US" sz="2800" kern="0" dirty="0" smtClean="0">
                <a:latin typeface="微软雅黑" pitchFamily="34" charset="-122"/>
                <a:ea typeface="微软雅黑" pitchFamily="34" charset="-122"/>
              </a:rPr>
              <a:t>明</a:t>
            </a:r>
            <a:endParaRPr lang="en-US" altLang="zh-CN" sz="2800" kern="0" dirty="0" smtClean="0">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800" kern="0" dirty="0" smtClean="0">
                <a:latin typeface="微软雅黑" pitchFamily="34" charset="-122"/>
                <a:ea typeface="微软雅黑" pitchFamily="34" charset="-122"/>
              </a:rPr>
              <a:t>确</a:t>
            </a:r>
            <a:r>
              <a:rPr lang="zh-CN" altLang="en-US" sz="2800" kern="0" dirty="0">
                <a:latin typeface="微软雅黑" pitchFamily="34" charset="-122"/>
                <a:ea typeface="微软雅黑" pitchFamily="34" charset="-122"/>
              </a:rPr>
              <a:t>批复为营业税，</a:t>
            </a:r>
            <a:r>
              <a:rPr lang="zh-CN" altLang="en-US" sz="2800" dirty="0">
                <a:latin typeface="微软雅黑" pitchFamily="34" charset="-122"/>
                <a:ea typeface="微软雅黑" pitchFamily="34" charset="-122"/>
              </a:rPr>
              <a:t>量贩</a:t>
            </a:r>
            <a:r>
              <a:rPr lang="zh-CN" altLang="en-US" sz="2800" dirty="0" smtClean="0">
                <a:latin typeface="微软雅黑" pitchFamily="34" charset="-122"/>
                <a:ea typeface="微软雅黑" pitchFamily="34" charset="-122"/>
              </a:rPr>
              <a:t>式</a:t>
            </a:r>
            <a:r>
              <a:rPr lang="en-US" altLang="zh-CN" sz="2800" dirty="0" smtClean="0">
                <a:latin typeface="微软雅黑" pitchFamily="34" charset="-122"/>
                <a:ea typeface="微软雅黑" pitchFamily="34" charset="-122"/>
              </a:rPr>
              <a:t>KTV</a:t>
            </a:r>
            <a:r>
              <a:rPr lang="zh-CN" altLang="en-US" sz="2800" dirty="0" smtClean="0">
                <a:latin typeface="微软雅黑" pitchFamily="34" charset="-122"/>
                <a:ea typeface="微软雅黑" pitchFamily="34" charset="-122"/>
              </a:rPr>
              <a:t>属于</a:t>
            </a:r>
            <a:r>
              <a:rPr lang="zh-CN" altLang="en-US" sz="2800" dirty="0" smtClean="0">
                <a:latin typeface="微软雅黑" pitchFamily="34" charset="-122"/>
                <a:ea typeface="微软雅黑" pitchFamily="34" charset="-122"/>
              </a:rPr>
              <a:t>“</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800" dirty="0" smtClean="0">
                <a:latin typeface="微软雅黑" pitchFamily="34" charset="-122"/>
                <a:ea typeface="微软雅黑" pitchFamily="34" charset="-122"/>
              </a:rPr>
              <a:t>娱乐业”</a:t>
            </a:r>
            <a:r>
              <a:rPr lang="zh-CN" altLang="en-US" sz="2800" dirty="0">
                <a:latin typeface="微软雅黑" pitchFamily="34" charset="-122"/>
                <a:ea typeface="微软雅黑" pitchFamily="34" charset="-122"/>
              </a:rPr>
              <a:t>税目，并适用歌舞厅</a:t>
            </a:r>
            <a:r>
              <a:rPr lang="en-US" altLang="zh-CN" sz="2800" dirty="0">
                <a:latin typeface="微软雅黑" pitchFamily="34" charset="-122"/>
                <a:ea typeface="微软雅黑" pitchFamily="34" charset="-122"/>
              </a:rPr>
              <a:t>20%</a:t>
            </a:r>
            <a:r>
              <a:rPr lang="zh-CN" altLang="en-US" sz="2800" dirty="0" smtClean="0">
                <a:latin typeface="微软雅黑" pitchFamily="34" charset="-122"/>
                <a:ea typeface="微软雅黑" pitchFamily="34" charset="-122"/>
              </a:rPr>
              <a:t>的</a:t>
            </a:r>
            <a:endParaRPr lang="en-US" altLang="zh-CN" sz="2800" dirty="0" smtClean="0">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800" dirty="0" smtClean="0">
                <a:latin typeface="微软雅黑" pitchFamily="34" charset="-122"/>
                <a:ea typeface="微软雅黑" pitchFamily="34" charset="-122"/>
              </a:rPr>
              <a:t>营业税</a:t>
            </a:r>
            <a:r>
              <a:rPr lang="zh-CN" altLang="en-US" sz="2800" dirty="0" smtClean="0">
                <a:latin typeface="微软雅黑" pitchFamily="34" charset="-122"/>
                <a:ea typeface="微软雅黑" pitchFamily="34" charset="-122"/>
              </a:rPr>
              <a:t>税率</a:t>
            </a:r>
            <a:r>
              <a:rPr lang="zh-CN" altLang="en-US" sz="2800" dirty="0">
                <a:latin typeface="微软雅黑" pitchFamily="34" charset="-122"/>
                <a:ea typeface="微软雅黑" pitchFamily="34" charset="-122"/>
              </a:rPr>
              <a:t>。</a:t>
            </a:r>
          </a:p>
        </p:txBody>
      </p:sp>
      <p:sp>
        <p:nvSpPr>
          <p:cNvPr id="4" name="矩形 3"/>
          <p:cNvSpPr/>
          <p:nvPr/>
        </p:nvSpPr>
        <p:spPr>
          <a:xfrm>
            <a:off x="1000125" y="1416050"/>
            <a:ext cx="1500188" cy="584200"/>
          </a:xfrm>
          <a:prstGeom prst="rect">
            <a:avLst/>
          </a:prstGeom>
        </p:spPr>
        <p:txBody>
          <a:bodyPr>
            <a:spAutoFit/>
          </a:bodyPr>
          <a:lstStyle/>
          <a:p>
            <a:pPr marL="342900" indent="-342900" eaLnBrk="0" hangingPunct="0">
              <a:spcBef>
                <a:spcPct val="20000"/>
              </a:spcBef>
              <a:buClr>
                <a:schemeClr val="hlink"/>
              </a:buClr>
              <a:defRPr/>
            </a:pPr>
            <a:r>
              <a:rPr lang="zh-CN" altLang="en-US" sz="3200" b="1" kern="0" dirty="0">
                <a:latin typeface="微软雅黑" pitchFamily="34" charset="-122"/>
                <a:ea typeface="微软雅黑" pitchFamily="34" charset="-122"/>
              </a:rPr>
              <a:t>案例：</a:t>
            </a:r>
            <a:endParaRPr lang="en-US" altLang="zh-CN" sz="3200" b="1" kern="0" dirty="0">
              <a:latin typeface="微软雅黑" pitchFamily="34" charset="-122"/>
              <a:ea typeface="微软雅黑" pitchFamily="34" charset="-122"/>
            </a:endParaRPr>
          </a:p>
        </p:txBody>
      </p:sp>
      <p:sp>
        <p:nvSpPr>
          <p:cNvPr id="5" name="TextBox 4"/>
          <p:cNvSpPr txBox="1"/>
          <p:nvPr/>
        </p:nvSpPr>
        <p:spPr>
          <a:xfrm>
            <a:off x="0" y="6488668"/>
            <a:ext cx="571472" cy="369332"/>
          </a:xfrm>
          <a:prstGeom prst="rect">
            <a:avLst/>
          </a:prstGeom>
          <a:noFill/>
        </p:spPr>
        <p:txBody>
          <a:bodyPr wrap="square" rtlCol="0">
            <a:spAutoFit/>
          </a:bodyPr>
          <a:lstStyle/>
          <a:p>
            <a:r>
              <a:rPr lang="en-US" altLang="zh-CN" dirty="0" smtClean="0"/>
              <a:t>74</a:t>
            </a:r>
            <a:endParaRPr lang="zh-CN" altLang="en-US" dirty="0"/>
          </a:p>
        </p:txBody>
      </p:sp>
    </p:spTree>
  </p:cSld>
  <p:clrMapOvr>
    <a:masterClrMapping/>
  </p:clrMapOvr>
  <p:transition>
    <p:random/>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2814618" y="3886208"/>
            <a:ext cx="4686300" cy="757238"/>
          </a:xfrm>
          <a:prstGeom prst="rect">
            <a:avLst/>
          </a:prstGeom>
        </p:spPr>
        <p:txBody>
          <a:bodyPr/>
          <a:lstStyle/>
          <a:p>
            <a:pPr marL="342900" indent="-342900" eaLnBrk="0" hangingPunct="0">
              <a:lnSpc>
                <a:spcPct val="80000"/>
              </a:lnSpc>
              <a:spcBef>
                <a:spcPct val="20000"/>
              </a:spcBef>
              <a:buClr>
                <a:schemeClr val="hlink"/>
              </a:buClr>
              <a:defRPr/>
            </a:pPr>
            <a:r>
              <a:rPr lang="zh-CN" altLang="en-US" sz="2800" kern="0" dirty="0">
                <a:latin typeface="微软雅黑" pitchFamily="34" charset="-122"/>
                <a:ea typeface="微软雅黑" pitchFamily="34" charset="-122"/>
              </a:rPr>
              <a:t>企业所得税的处理</a:t>
            </a:r>
            <a:endParaRPr lang="en-US" altLang="zh-CN" sz="2800" kern="0" dirty="0">
              <a:latin typeface="微软雅黑" pitchFamily="34" charset="-122"/>
              <a:ea typeface="微软雅黑" pitchFamily="34" charset="-122"/>
            </a:endParaRPr>
          </a:p>
        </p:txBody>
      </p:sp>
      <p:sp>
        <p:nvSpPr>
          <p:cNvPr id="6" name="矩形 5"/>
          <p:cNvSpPr/>
          <p:nvPr/>
        </p:nvSpPr>
        <p:spPr>
          <a:xfrm>
            <a:off x="785813" y="2357438"/>
            <a:ext cx="5572125" cy="584200"/>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核心问题解析</a:t>
            </a:r>
          </a:p>
        </p:txBody>
      </p:sp>
      <p:sp>
        <p:nvSpPr>
          <p:cNvPr id="65541" name="矩形 6"/>
          <p:cNvSpPr>
            <a:spLocks noChangeArrowheads="1"/>
          </p:cNvSpPr>
          <p:nvPr/>
        </p:nvSpPr>
        <p:spPr bwMode="auto">
          <a:xfrm>
            <a:off x="1785918" y="3087696"/>
            <a:ext cx="1809750" cy="579437"/>
          </a:xfrm>
          <a:prstGeom prst="rect">
            <a:avLst/>
          </a:prstGeom>
          <a:noFill/>
          <a:ln w="9525">
            <a:noFill/>
            <a:miter lim="800000"/>
            <a:headEnd/>
            <a:tailEnd/>
          </a:ln>
        </p:spPr>
        <p:txBody>
          <a:bodyPr wrap="none">
            <a:spAutoFit/>
          </a:bodyPr>
          <a:lstStyle/>
          <a:p>
            <a:r>
              <a:rPr lang="zh-CN" altLang="en-US" sz="3200">
                <a:latin typeface="微软雅黑" pitchFamily="34" charset="-122"/>
                <a:ea typeface="微软雅黑" pitchFamily="34" charset="-122"/>
              </a:rPr>
              <a:t>问题 </a:t>
            </a:r>
            <a:r>
              <a:rPr lang="en-US" altLang="zh-CN" sz="3200">
                <a:latin typeface="微软雅黑" pitchFamily="34" charset="-122"/>
                <a:ea typeface="微软雅黑" pitchFamily="34" charset="-122"/>
              </a:rPr>
              <a:t>4</a:t>
            </a:r>
            <a:r>
              <a:rPr lang="zh-CN" altLang="en-US" sz="3200">
                <a:latin typeface="微软雅黑" pitchFamily="34" charset="-122"/>
                <a:ea typeface="微软雅黑" pitchFamily="34" charset="-122"/>
              </a:rPr>
              <a:t>：</a:t>
            </a:r>
          </a:p>
        </p:txBody>
      </p:sp>
      <p:sp>
        <p:nvSpPr>
          <p:cNvPr id="8" name="TextBox 7"/>
          <p:cNvSpPr txBox="1"/>
          <p:nvPr/>
        </p:nvSpPr>
        <p:spPr>
          <a:xfrm>
            <a:off x="0" y="6488668"/>
            <a:ext cx="571472" cy="369332"/>
          </a:xfrm>
          <a:prstGeom prst="rect">
            <a:avLst/>
          </a:prstGeom>
          <a:noFill/>
        </p:spPr>
        <p:txBody>
          <a:bodyPr wrap="square" rtlCol="0">
            <a:spAutoFit/>
          </a:bodyPr>
          <a:lstStyle/>
          <a:p>
            <a:r>
              <a:rPr lang="en-US" altLang="zh-CN" dirty="0" smtClean="0"/>
              <a:t>75</a:t>
            </a:r>
            <a:endParaRPr lang="zh-CN" altLang="en-US" dirty="0"/>
          </a:p>
        </p:txBody>
      </p:sp>
      <p:grpSp>
        <p:nvGrpSpPr>
          <p:cNvPr id="9" name="组合 8"/>
          <p:cNvGrpSpPr/>
          <p:nvPr/>
        </p:nvGrpSpPr>
        <p:grpSpPr>
          <a:xfrm>
            <a:off x="1071538" y="895339"/>
            <a:ext cx="5136010" cy="962025"/>
            <a:chOff x="1646325" y="2895629"/>
            <a:chExt cx="5136010" cy="962025"/>
          </a:xfrm>
        </p:grpSpPr>
        <p:sp>
          <p:nvSpPr>
            <p:cNvPr id="10" name="圆角矩形 9"/>
            <p:cNvSpPr/>
            <p:nvPr/>
          </p:nvSpPr>
          <p:spPr>
            <a:xfrm>
              <a:off x="1646325" y="2895629"/>
              <a:ext cx="5136010" cy="962025"/>
            </a:xfrm>
            <a:prstGeom prst="roundRect">
              <a:avLst/>
            </a:prstGeom>
            <a:solidFill>
              <a:schemeClr val="accent4">
                <a:lumMod val="60000"/>
                <a:lumOff val="4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11" name="圆角矩形 4"/>
            <p:cNvSpPr/>
            <p:nvPr/>
          </p:nvSpPr>
          <p:spPr>
            <a:xfrm>
              <a:off x="1693287" y="2942591"/>
              <a:ext cx="504208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kumimoji="0" lang="zh-CN" alt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涉税实务</a:t>
              </a:r>
              <a:endParaRPr lang="zh-CN" altLang="en-US" sz="4000" kern="1200" dirty="0">
                <a:solidFill>
                  <a:schemeClr val="tx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spTree>
  </p:cSld>
  <p:clrMapOvr>
    <a:masterClrMapping/>
  </p:clrMapOvr>
  <p:transition>
    <p:random/>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71568" y="1701610"/>
            <a:ext cx="7286646" cy="4013406"/>
          </a:xfrm>
          <a:prstGeom prst="rect">
            <a:avLst/>
          </a:prstGeom>
        </p:spPr>
        <p:txBody>
          <a:bodyPr wrap="square">
            <a:spAutoFit/>
          </a:bodyPr>
          <a:lstStyle/>
          <a:p>
            <a:pPr marL="342900" indent="-342900" eaLnBrk="0" hangingPunct="0">
              <a:lnSpc>
                <a:spcPct val="80000"/>
              </a:lnSpc>
              <a:spcBef>
                <a:spcPct val="20000"/>
              </a:spcBef>
              <a:buClr>
                <a:schemeClr val="hlink"/>
              </a:buClr>
              <a:defRPr/>
            </a:pPr>
            <a:r>
              <a:rPr lang="zh-CN" altLang="en-US" sz="2600" kern="0" dirty="0">
                <a:latin typeface="微软雅黑" pitchFamily="34" charset="-122"/>
                <a:ea typeface="微软雅黑" pitchFamily="34" charset="-122"/>
              </a:rPr>
              <a:t>      企业实际会计处理与</a:t>
            </a:r>
            <a:r>
              <a:rPr lang="en-US" altLang="zh-CN" sz="2600" kern="0" dirty="0">
                <a:latin typeface="微软雅黑" pitchFamily="34" charset="-122"/>
                <a:ea typeface="微软雅黑" pitchFamily="34" charset="-122"/>
              </a:rPr>
              <a:t>《</a:t>
            </a:r>
            <a:r>
              <a:rPr lang="zh-CN" altLang="en-US" sz="2600" kern="0" dirty="0">
                <a:latin typeface="微软雅黑" pitchFamily="34" charset="-122"/>
                <a:ea typeface="微软雅黑" pitchFamily="34" charset="-122"/>
              </a:rPr>
              <a:t>税法</a:t>
            </a:r>
            <a:r>
              <a:rPr lang="en-US" altLang="zh-CN" sz="2600" kern="0" dirty="0">
                <a:latin typeface="微软雅黑" pitchFamily="34" charset="-122"/>
                <a:ea typeface="微软雅黑" pitchFamily="34" charset="-122"/>
              </a:rPr>
              <a:t>》</a:t>
            </a:r>
            <a:r>
              <a:rPr lang="zh-CN" altLang="en-US" sz="2600" kern="0" dirty="0">
                <a:latin typeface="微软雅黑" pitchFamily="34" charset="-122"/>
                <a:ea typeface="微软雅黑" pitchFamily="34" charset="-122"/>
              </a:rPr>
              <a:t>税前扣除</a:t>
            </a:r>
            <a:r>
              <a:rPr lang="zh-CN" altLang="en-US" sz="2600" kern="0" dirty="0" smtClean="0">
                <a:latin typeface="微软雅黑" pitchFamily="34" charset="-122"/>
                <a:ea typeface="微软雅黑" pitchFamily="34" charset="-122"/>
              </a:rPr>
              <a:t>规定</a:t>
            </a:r>
            <a:endParaRPr lang="en-US" altLang="zh-CN" sz="2600" kern="0" dirty="0" smtClean="0">
              <a:latin typeface="微软雅黑" pitchFamily="34" charset="-122"/>
              <a:ea typeface="微软雅黑" pitchFamily="34" charset="-122"/>
            </a:endParaRPr>
          </a:p>
          <a:p>
            <a:pPr marL="342900" indent="-342900" eaLnBrk="0" hangingPunct="0">
              <a:lnSpc>
                <a:spcPct val="80000"/>
              </a:lnSpc>
              <a:spcBef>
                <a:spcPct val="20000"/>
              </a:spcBef>
              <a:buClr>
                <a:schemeClr val="hlink"/>
              </a:buClr>
              <a:defRPr/>
            </a:pPr>
            <a:r>
              <a:rPr lang="zh-CN" altLang="en-US" sz="2600" kern="0" dirty="0" smtClean="0">
                <a:latin typeface="微软雅黑" pitchFamily="34" charset="-122"/>
                <a:ea typeface="微软雅黑" pitchFamily="34" charset="-122"/>
              </a:rPr>
              <a:t>存在差异</a:t>
            </a:r>
            <a:r>
              <a:rPr lang="zh-CN" altLang="en-US" sz="2600" kern="0" dirty="0">
                <a:latin typeface="微软雅黑" pitchFamily="34" charset="-122"/>
                <a:ea typeface="微软雅黑" pitchFamily="34" charset="-122"/>
              </a:rPr>
              <a:t>的，如何协调</a:t>
            </a:r>
          </a:p>
          <a:p>
            <a:pPr marL="342900" indent="-342900" eaLnBrk="0" hangingPunct="0">
              <a:lnSpc>
                <a:spcPct val="80000"/>
              </a:lnSpc>
              <a:spcBef>
                <a:spcPct val="20000"/>
              </a:spcBef>
              <a:buClr>
                <a:schemeClr val="hlink"/>
              </a:buClr>
              <a:defRPr/>
            </a:pPr>
            <a:r>
              <a:rPr lang="zh-CN" altLang="en-US" sz="2600" kern="0" dirty="0">
                <a:latin typeface="微软雅黑" pitchFamily="34" charset="-122"/>
                <a:ea typeface="微软雅黑" pitchFamily="34" charset="-122"/>
              </a:rPr>
              <a:t>　　根据</a:t>
            </a:r>
            <a:r>
              <a:rPr lang="en-US" altLang="zh-CN" sz="2600" kern="0" dirty="0">
                <a:latin typeface="微软雅黑" pitchFamily="34" charset="-122"/>
                <a:ea typeface="微软雅黑" pitchFamily="34" charset="-122"/>
              </a:rPr>
              <a:t>《</a:t>
            </a:r>
            <a:r>
              <a:rPr lang="zh-CN" altLang="en-US" sz="2600" kern="0" dirty="0">
                <a:latin typeface="微软雅黑" pitchFamily="34" charset="-122"/>
                <a:ea typeface="微软雅黑" pitchFamily="34" charset="-122"/>
              </a:rPr>
              <a:t>税法</a:t>
            </a:r>
            <a:r>
              <a:rPr lang="en-US" altLang="zh-CN" sz="2600" kern="0" dirty="0">
                <a:latin typeface="微软雅黑" pitchFamily="34" charset="-122"/>
                <a:ea typeface="微软雅黑" pitchFamily="34" charset="-122"/>
              </a:rPr>
              <a:t>》</a:t>
            </a:r>
            <a:r>
              <a:rPr lang="zh-CN" altLang="en-US" sz="2600" kern="0" dirty="0">
                <a:latin typeface="微软雅黑" pitchFamily="34" charset="-122"/>
                <a:ea typeface="微软雅黑" pitchFamily="34" charset="-122"/>
              </a:rPr>
              <a:t>第二十一条规定没有超过</a:t>
            </a:r>
            <a:r>
              <a:rPr lang="en-US" altLang="zh-CN" sz="2600" kern="0" dirty="0">
                <a:latin typeface="微软雅黑" pitchFamily="34" charset="-122"/>
                <a:ea typeface="微软雅黑" pitchFamily="34" charset="-122"/>
              </a:rPr>
              <a:t>《</a:t>
            </a:r>
            <a:r>
              <a:rPr lang="zh-CN" altLang="en-US" sz="2600" kern="0" dirty="0" smtClean="0">
                <a:latin typeface="微软雅黑" pitchFamily="34" charset="-122"/>
                <a:ea typeface="微软雅黑" pitchFamily="34" charset="-122"/>
              </a:rPr>
              <a:t>税</a:t>
            </a:r>
            <a:endParaRPr lang="en-US" altLang="zh-CN" sz="2600" kern="0" dirty="0" smtClean="0">
              <a:latin typeface="微软雅黑" pitchFamily="34" charset="-122"/>
              <a:ea typeface="微软雅黑" pitchFamily="34" charset="-122"/>
            </a:endParaRPr>
          </a:p>
          <a:p>
            <a:pPr marL="342900" indent="-342900" eaLnBrk="0" hangingPunct="0">
              <a:lnSpc>
                <a:spcPct val="80000"/>
              </a:lnSpc>
              <a:spcBef>
                <a:spcPct val="20000"/>
              </a:spcBef>
              <a:buClr>
                <a:schemeClr val="hlink"/>
              </a:buClr>
              <a:defRPr/>
            </a:pPr>
            <a:r>
              <a:rPr lang="zh-CN" altLang="en-US" sz="2600" kern="0" dirty="0" smtClean="0">
                <a:latin typeface="微软雅黑" pitchFamily="34" charset="-122"/>
                <a:ea typeface="微软雅黑" pitchFamily="34" charset="-122"/>
              </a:rPr>
              <a:t>法</a:t>
            </a:r>
            <a:r>
              <a:rPr lang="en-US" altLang="zh-CN" sz="2600" kern="0" dirty="0" smtClean="0">
                <a:latin typeface="微软雅黑" pitchFamily="34" charset="-122"/>
                <a:ea typeface="微软雅黑" pitchFamily="34" charset="-122"/>
              </a:rPr>
              <a:t>》</a:t>
            </a:r>
            <a:r>
              <a:rPr lang="zh-CN" altLang="en-US" sz="2600" kern="0" dirty="0" smtClean="0">
                <a:latin typeface="微软雅黑" pitchFamily="34" charset="-122"/>
                <a:ea typeface="微软雅黑" pitchFamily="34" charset="-122"/>
              </a:rPr>
              <a:t>规定</a:t>
            </a:r>
            <a:r>
              <a:rPr lang="zh-CN" altLang="en-US" sz="2600" kern="0" dirty="0">
                <a:latin typeface="微软雅黑" pitchFamily="34" charset="-122"/>
                <a:ea typeface="微软雅黑" pitchFamily="34" charset="-122"/>
              </a:rPr>
              <a:t>的标准和范围（如折旧年限的选择）</a:t>
            </a:r>
            <a:r>
              <a:rPr lang="zh-CN" altLang="en-US" sz="2600" kern="0" dirty="0" smtClean="0">
                <a:latin typeface="微软雅黑" pitchFamily="34" charset="-122"/>
                <a:ea typeface="微软雅黑" pitchFamily="34" charset="-122"/>
              </a:rPr>
              <a:t>的</a:t>
            </a:r>
            <a:endParaRPr lang="en-US" altLang="zh-CN" sz="2600" kern="0" dirty="0" smtClean="0">
              <a:latin typeface="微软雅黑" pitchFamily="34" charset="-122"/>
              <a:ea typeface="微软雅黑" pitchFamily="34" charset="-122"/>
            </a:endParaRPr>
          </a:p>
          <a:p>
            <a:pPr marL="342900" indent="-342900" eaLnBrk="0" hangingPunct="0">
              <a:lnSpc>
                <a:spcPct val="80000"/>
              </a:lnSpc>
              <a:spcBef>
                <a:spcPct val="20000"/>
              </a:spcBef>
              <a:buClr>
                <a:schemeClr val="hlink"/>
              </a:buClr>
              <a:defRPr/>
            </a:pPr>
            <a:r>
              <a:rPr lang="zh-CN" altLang="en-US" sz="2600" kern="0" dirty="0" smtClean="0">
                <a:latin typeface="微软雅黑" pitchFamily="34" charset="-122"/>
                <a:ea typeface="微软雅黑" pitchFamily="34" charset="-122"/>
              </a:rPr>
              <a:t>，为减少会计</a:t>
            </a:r>
            <a:r>
              <a:rPr lang="zh-CN" altLang="en-US" sz="2600" kern="0" dirty="0">
                <a:latin typeface="微软雅黑" pitchFamily="34" charset="-122"/>
                <a:ea typeface="微软雅黑" pitchFamily="34" charset="-122"/>
              </a:rPr>
              <a:t>与</a:t>
            </a:r>
            <a:r>
              <a:rPr lang="en-US" altLang="zh-CN" sz="2600" kern="0" dirty="0">
                <a:latin typeface="微软雅黑" pitchFamily="34" charset="-122"/>
                <a:ea typeface="微软雅黑" pitchFamily="34" charset="-122"/>
              </a:rPr>
              <a:t>《</a:t>
            </a:r>
            <a:r>
              <a:rPr lang="zh-CN" altLang="en-US" sz="2600" kern="0" dirty="0">
                <a:latin typeface="微软雅黑" pitchFamily="34" charset="-122"/>
                <a:ea typeface="微软雅黑" pitchFamily="34" charset="-122"/>
              </a:rPr>
              <a:t>税法</a:t>
            </a:r>
            <a:r>
              <a:rPr lang="en-US" altLang="zh-CN" sz="2600" kern="0" dirty="0">
                <a:latin typeface="微软雅黑" pitchFamily="34" charset="-122"/>
                <a:ea typeface="微软雅黑" pitchFamily="34" charset="-122"/>
              </a:rPr>
              <a:t>》</a:t>
            </a:r>
            <a:r>
              <a:rPr lang="zh-CN" altLang="en-US" sz="2600" kern="0" dirty="0">
                <a:latin typeface="微软雅黑" pitchFamily="34" charset="-122"/>
                <a:ea typeface="微软雅黑" pitchFamily="34" charset="-122"/>
              </a:rPr>
              <a:t>差异的调整，便于</a:t>
            </a:r>
            <a:r>
              <a:rPr lang="zh-CN" altLang="en-US" sz="2600" kern="0" dirty="0" smtClean="0">
                <a:latin typeface="微软雅黑" pitchFamily="34" charset="-122"/>
                <a:ea typeface="微软雅黑" pitchFamily="34" charset="-122"/>
              </a:rPr>
              <a:t>税收</a:t>
            </a:r>
            <a:endParaRPr lang="en-US" altLang="zh-CN" sz="2600" kern="0" dirty="0" smtClean="0">
              <a:latin typeface="微软雅黑" pitchFamily="34" charset="-122"/>
              <a:ea typeface="微软雅黑" pitchFamily="34" charset="-122"/>
            </a:endParaRPr>
          </a:p>
          <a:p>
            <a:pPr marL="342900" indent="-342900" eaLnBrk="0" hangingPunct="0">
              <a:lnSpc>
                <a:spcPct val="80000"/>
              </a:lnSpc>
              <a:spcBef>
                <a:spcPct val="20000"/>
              </a:spcBef>
              <a:buClr>
                <a:schemeClr val="hlink"/>
              </a:buClr>
              <a:defRPr/>
            </a:pPr>
            <a:r>
              <a:rPr lang="zh-CN" altLang="en-US" sz="2600" kern="0" dirty="0" smtClean="0">
                <a:latin typeface="微软雅黑" pitchFamily="34" charset="-122"/>
                <a:ea typeface="微软雅黑" pitchFamily="34" charset="-122"/>
              </a:rPr>
              <a:t>征管</a:t>
            </a:r>
            <a:r>
              <a:rPr lang="zh-CN" altLang="en-US" sz="2600" kern="0" dirty="0">
                <a:latin typeface="微软雅黑" pitchFamily="34" charset="-122"/>
                <a:ea typeface="微软雅黑" pitchFamily="34" charset="-122"/>
              </a:rPr>
              <a:t>，企业</a:t>
            </a:r>
            <a:r>
              <a:rPr lang="zh-CN" altLang="en-US" sz="2600" kern="0" dirty="0" smtClean="0">
                <a:latin typeface="微软雅黑" pitchFamily="34" charset="-122"/>
                <a:ea typeface="微软雅黑" pitchFamily="34" charset="-122"/>
              </a:rPr>
              <a:t>按照</a:t>
            </a:r>
            <a:r>
              <a:rPr lang="zh-CN" altLang="en-US" sz="2600" kern="0" dirty="0">
                <a:latin typeface="微软雅黑" pitchFamily="34" charset="-122"/>
                <a:ea typeface="微软雅黑" pitchFamily="34" charset="-122"/>
              </a:rPr>
              <a:t>会计上确认的支出，在税务</a:t>
            </a:r>
            <a:r>
              <a:rPr lang="zh-CN" altLang="en-US" sz="2600" kern="0" dirty="0" smtClean="0">
                <a:latin typeface="微软雅黑" pitchFamily="34" charset="-122"/>
                <a:ea typeface="微软雅黑" pitchFamily="34" charset="-122"/>
              </a:rPr>
              <a:t>处理</a:t>
            </a:r>
            <a:endParaRPr lang="en-US" altLang="zh-CN" sz="2600" kern="0" dirty="0" smtClean="0">
              <a:latin typeface="微软雅黑" pitchFamily="34" charset="-122"/>
              <a:ea typeface="微软雅黑" pitchFamily="34" charset="-122"/>
            </a:endParaRPr>
          </a:p>
          <a:p>
            <a:pPr marL="342900" indent="-342900" eaLnBrk="0" hangingPunct="0">
              <a:lnSpc>
                <a:spcPct val="80000"/>
              </a:lnSpc>
              <a:spcBef>
                <a:spcPct val="20000"/>
              </a:spcBef>
              <a:buClr>
                <a:schemeClr val="hlink"/>
              </a:buClr>
              <a:defRPr/>
            </a:pPr>
            <a:r>
              <a:rPr lang="zh-CN" altLang="en-US" sz="2600" kern="0" dirty="0" smtClean="0">
                <a:latin typeface="微软雅黑" pitchFamily="34" charset="-122"/>
                <a:ea typeface="微软雅黑" pitchFamily="34" charset="-122"/>
              </a:rPr>
              <a:t>时</a:t>
            </a:r>
            <a:r>
              <a:rPr lang="zh-CN" altLang="en-US" sz="2600" kern="0" dirty="0">
                <a:latin typeface="微软雅黑" pitchFamily="34" charset="-122"/>
                <a:ea typeface="微软雅黑" pitchFamily="34" charset="-122"/>
              </a:rPr>
              <a:t>，将不再进行</a:t>
            </a:r>
            <a:r>
              <a:rPr lang="zh-CN" altLang="en-US" sz="2600" kern="0" dirty="0" smtClean="0">
                <a:latin typeface="微软雅黑" pitchFamily="34" charset="-122"/>
                <a:ea typeface="微软雅黑" pitchFamily="34" charset="-122"/>
              </a:rPr>
              <a:t>调整</a:t>
            </a:r>
            <a:r>
              <a:rPr lang="zh-CN" altLang="en-US" sz="2600" kern="0" dirty="0">
                <a:latin typeface="微软雅黑" pitchFamily="34" charset="-122"/>
                <a:ea typeface="微软雅黑" pitchFamily="34" charset="-122"/>
              </a:rPr>
              <a:t>。</a:t>
            </a:r>
          </a:p>
          <a:p>
            <a:pPr marL="342900" indent="-342900" eaLnBrk="0" hangingPunct="0">
              <a:lnSpc>
                <a:spcPct val="80000"/>
              </a:lnSpc>
              <a:spcBef>
                <a:spcPct val="20000"/>
              </a:spcBef>
              <a:buClr>
                <a:schemeClr val="hlink"/>
              </a:buClr>
              <a:defRPr/>
            </a:pPr>
            <a:r>
              <a:rPr lang="zh-CN" altLang="en-US" sz="2600" kern="0" dirty="0">
                <a:latin typeface="微软雅黑" pitchFamily="34" charset="-122"/>
                <a:ea typeface="微软雅黑" pitchFamily="34" charset="-122"/>
              </a:rPr>
              <a:t>      采用应付税款法将本期的利润总额与应</a:t>
            </a:r>
            <a:r>
              <a:rPr lang="zh-CN" altLang="en-US" sz="2600" kern="0" dirty="0" smtClean="0">
                <a:latin typeface="微软雅黑" pitchFamily="34" charset="-122"/>
                <a:ea typeface="微软雅黑" pitchFamily="34" charset="-122"/>
              </a:rPr>
              <a:t>纳税</a:t>
            </a:r>
            <a:endParaRPr lang="en-US" altLang="zh-CN" sz="2600" kern="0" dirty="0" smtClean="0">
              <a:latin typeface="微软雅黑" pitchFamily="34" charset="-122"/>
              <a:ea typeface="微软雅黑" pitchFamily="34" charset="-122"/>
            </a:endParaRPr>
          </a:p>
          <a:p>
            <a:pPr marL="342900" indent="-342900" eaLnBrk="0" hangingPunct="0">
              <a:lnSpc>
                <a:spcPct val="80000"/>
              </a:lnSpc>
              <a:spcBef>
                <a:spcPct val="20000"/>
              </a:spcBef>
              <a:buClr>
                <a:schemeClr val="hlink"/>
              </a:buClr>
              <a:defRPr/>
            </a:pPr>
            <a:r>
              <a:rPr lang="zh-CN" altLang="en-US" sz="2600" kern="0" dirty="0" smtClean="0">
                <a:latin typeface="微软雅黑" pitchFamily="34" charset="-122"/>
                <a:ea typeface="微软雅黑" pitchFamily="34" charset="-122"/>
              </a:rPr>
              <a:t>所得额</a:t>
            </a:r>
            <a:r>
              <a:rPr lang="zh-CN" altLang="en-US" sz="2600" kern="0" dirty="0">
                <a:latin typeface="微软雅黑" pitchFamily="34" charset="-122"/>
                <a:ea typeface="微软雅黑" pitchFamily="34" charset="-122"/>
              </a:rPr>
              <a:t>之间的差异所造成的变化直接计入当期</a:t>
            </a:r>
            <a:r>
              <a:rPr lang="zh-CN" altLang="en-US" sz="2600" kern="0" dirty="0" smtClean="0">
                <a:latin typeface="微软雅黑" pitchFamily="34" charset="-122"/>
                <a:ea typeface="微软雅黑" pitchFamily="34" charset="-122"/>
              </a:rPr>
              <a:t>损</a:t>
            </a:r>
            <a:endParaRPr lang="en-US" altLang="zh-CN" sz="2600" kern="0" dirty="0" smtClean="0">
              <a:latin typeface="微软雅黑" pitchFamily="34" charset="-122"/>
              <a:ea typeface="微软雅黑" pitchFamily="34" charset="-122"/>
            </a:endParaRPr>
          </a:p>
          <a:p>
            <a:pPr marL="342900" indent="-342900" eaLnBrk="0" hangingPunct="0">
              <a:lnSpc>
                <a:spcPct val="80000"/>
              </a:lnSpc>
              <a:spcBef>
                <a:spcPct val="20000"/>
              </a:spcBef>
              <a:buClr>
                <a:schemeClr val="hlink"/>
              </a:buClr>
              <a:defRPr/>
            </a:pPr>
            <a:r>
              <a:rPr lang="zh-CN" altLang="en-US" sz="2600" kern="0" dirty="0" smtClean="0">
                <a:latin typeface="微软雅黑" pitchFamily="34" charset="-122"/>
                <a:ea typeface="微软雅黑" pitchFamily="34" charset="-122"/>
              </a:rPr>
              <a:t>益</a:t>
            </a:r>
            <a:r>
              <a:rPr lang="zh-CN" altLang="en-US" sz="2600" kern="0" dirty="0">
                <a:latin typeface="微软雅黑" pitchFamily="34" charset="-122"/>
                <a:ea typeface="微软雅黑" pitchFamily="34" charset="-122"/>
              </a:rPr>
              <a:t>，而</a:t>
            </a:r>
            <a:r>
              <a:rPr lang="zh-CN" altLang="en-US" sz="2600" kern="0" dirty="0" smtClean="0">
                <a:latin typeface="微软雅黑" pitchFamily="34" charset="-122"/>
                <a:ea typeface="微软雅黑" pitchFamily="34" charset="-122"/>
              </a:rPr>
              <a:t>不用</a:t>
            </a:r>
            <a:r>
              <a:rPr lang="zh-CN" altLang="en-US" sz="2600" kern="0" dirty="0">
                <a:latin typeface="微软雅黑" pitchFamily="34" charset="-122"/>
                <a:ea typeface="微软雅黑" pitchFamily="34" charset="-122"/>
              </a:rPr>
              <a:t>递延到以后各期</a:t>
            </a:r>
          </a:p>
        </p:txBody>
      </p:sp>
      <p:sp>
        <p:nvSpPr>
          <p:cNvPr id="3" name="TextBox 2"/>
          <p:cNvSpPr txBox="1"/>
          <p:nvPr/>
        </p:nvSpPr>
        <p:spPr>
          <a:xfrm>
            <a:off x="0" y="6488668"/>
            <a:ext cx="571472" cy="369332"/>
          </a:xfrm>
          <a:prstGeom prst="rect">
            <a:avLst/>
          </a:prstGeom>
          <a:noFill/>
        </p:spPr>
        <p:txBody>
          <a:bodyPr wrap="square" rtlCol="0">
            <a:spAutoFit/>
          </a:bodyPr>
          <a:lstStyle/>
          <a:p>
            <a:r>
              <a:rPr lang="en-US" altLang="zh-CN" dirty="0" smtClean="0"/>
              <a:t>76</a:t>
            </a:r>
            <a:endParaRPr lang="zh-CN" altLang="en-US" dirty="0"/>
          </a:p>
        </p:txBody>
      </p:sp>
    </p:spTree>
  </p:cSld>
  <p:clrMapOvr>
    <a:masterClrMapping/>
  </p:clrMapOvr>
  <p:transition>
    <p:random/>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671643" y="1428736"/>
            <a:ext cx="6400819" cy="4525963"/>
          </a:xfrm>
          <a:prstGeom prst="rect">
            <a:avLst/>
          </a:prstGeom>
        </p:spPr>
        <p:txBody>
          <a:bodyPr/>
          <a:lstStyle/>
          <a:p>
            <a:pPr marL="342900" indent="-342900" eaLnBrk="0" hangingPunct="0">
              <a:spcBef>
                <a:spcPct val="20000"/>
              </a:spcBef>
              <a:buClr>
                <a:schemeClr val="hlink"/>
              </a:buClr>
              <a:defRPr/>
            </a:pPr>
            <a:r>
              <a:rPr lang="zh-CN" altLang="en-US" sz="2800" kern="0" dirty="0">
                <a:latin typeface="微软雅黑" pitchFamily="34" charset="-122"/>
                <a:ea typeface="微软雅黑" pitchFamily="34" charset="-122"/>
              </a:rPr>
              <a:t>在申报时  ：</a:t>
            </a:r>
            <a:endParaRPr lang="en-US" altLang="zh-CN" sz="2800" kern="0" dirty="0">
              <a:latin typeface="微软雅黑" pitchFamily="34" charset="-122"/>
              <a:ea typeface="微软雅黑" pitchFamily="34" charset="-122"/>
            </a:endParaRPr>
          </a:p>
          <a:p>
            <a:pPr marL="342900" indent="-342900" eaLnBrk="0" hangingPunct="0">
              <a:spcBef>
                <a:spcPct val="20000"/>
              </a:spcBef>
              <a:buClr>
                <a:schemeClr val="hlink"/>
              </a:buClr>
              <a:defRPr/>
            </a:pPr>
            <a:r>
              <a:rPr lang="en-US" altLang="zh-CN" sz="2800" kern="0" dirty="0">
                <a:latin typeface="微软雅黑" pitchFamily="34" charset="-122"/>
                <a:ea typeface="微软雅黑" pitchFamily="34" charset="-122"/>
              </a:rPr>
              <a:t>        </a:t>
            </a:r>
            <a:r>
              <a:rPr lang="zh-CN" altLang="en-US" sz="2800" kern="0" dirty="0">
                <a:latin typeface="微软雅黑" pitchFamily="34" charset="-122"/>
                <a:ea typeface="微软雅黑" pitchFamily="34" charset="-122"/>
              </a:rPr>
              <a:t> 借：所得税费用</a:t>
            </a:r>
          </a:p>
          <a:p>
            <a:pPr marL="342900" indent="-342900" eaLnBrk="0" hangingPunct="0">
              <a:spcBef>
                <a:spcPct val="20000"/>
              </a:spcBef>
              <a:buClr>
                <a:schemeClr val="hlink"/>
              </a:buClr>
              <a:defRPr/>
            </a:pPr>
            <a:r>
              <a:rPr lang="zh-CN" altLang="en-US" sz="2800" kern="0" dirty="0">
                <a:latin typeface="微软雅黑" pitchFamily="34" charset="-122"/>
                <a:ea typeface="微软雅黑" pitchFamily="34" charset="-122"/>
              </a:rPr>
              <a:t>            贷：应交税费</a:t>
            </a:r>
            <a:r>
              <a:rPr lang="en-US" altLang="zh-CN" sz="2800" kern="0" dirty="0">
                <a:latin typeface="微软雅黑" pitchFamily="34" charset="-122"/>
                <a:ea typeface="微软雅黑" pitchFamily="34" charset="-122"/>
              </a:rPr>
              <a:t>—</a:t>
            </a:r>
            <a:r>
              <a:rPr lang="zh-CN" altLang="en-US" sz="2800" kern="0" dirty="0">
                <a:latin typeface="微软雅黑" pitchFamily="34" charset="-122"/>
                <a:ea typeface="微软雅黑" pitchFamily="34" charset="-122"/>
              </a:rPr>
              <a:t>应交所得税</a:t>
            </a:r>
          </a:p>
          <a:p>
            <a:pPr marL="342900" indent="-342900" eaLnBrk="0" hangingPunct="0">
              <a:spcBef>
                <a:spcPct val="20000"/>
              </a:spcBef>
              <a:buClr>
                <a:schemeClr val="hlink"/>
              </a:buClr>
              <a:defRPr/>
            </a:pPr>
            <a:r>
              <a:rPr lang="zh-CN" altLang="en-US" sz="2800" kern="0" dirty="0">
                <a:latin typeface="微软雅黑" pitchFamily="34" charset="-122"/>
                <a:ea typeface="微软雅黑" pitchFamily="34" charset="-122"/>
              </a:rPr>
              <a:t>而后 将所得税费用转入本年利润</a:t>
            </a:r>
          </a:p>
          <a:p>
            <a:pPr marL="342900" indent="-342900" eaLnBrk="0" hangingPunct="0">
              <a:spcBef>
                <a:spcPct val="20000"/>
              </a:spcBef>
              <a:buClr>
                <a:schemeClr val="hlink"/>
              </a:buClr>
              <a:defRPr/>
            </a:pPr>
            <a:r>
              <a:rPr lang="zh-CN" altLang="en-US" sz="2800" kern="0" dirty="0">
                <a:latin typeface="微软雅黑" pitchFamily="34" charset="-122"/>
                <a:ea typeface="微软雅黑" pitchFamily="34" charset="-122"/>
              </a:rPr>
              <a:t>          借：本年利润</a:t>
            </a:r>
          </a:p>
          <a:p>
            <a:pPr marL="342900" indent="-342900" eaLnBrk="0" hangingPunct="0">
              <a:spcBef>
                <a:spcPct val="20000"/>
              </a:spcBef>
              <a:buClr>
                <a:schemeClr val="hlink"/>
              </a:buClr>
              <a:defRPr/>
            </a:pPr>
            <a:r>
              <a:rPr lang="zh-CN" altLang="en-US" sz="2800" kern="0" dirty="0">
                <a:latin typeface="微软雅黑" pitchFamily="34" charset="-122"/>
                <a:ea typeface="微软雅黑" pitchFamily="34" charset="-122"/>
              </a:rPr>
              <a:t>              贷：所得税费用</a:t>
            </a:r>
          </a:p>
          <a:p>
            <a:pPr marL="342900" indent="-342900" eaLnBrk="0" hangingPunct="0">
              <a:spcBef>
                <a:spcPct val="20000"/>
              </a:spcBef>
              <a:buClr>
                <a:schemeClr val="hlink"/>
              </a:buClr>
              <a:defRPr/>
            </a:pPr>
            <a:r>
              <a:rPr lang="zh-CN" altLang="en-US" sz="2800" kern="0" dirty="0">
                <a:latin typeface="微软雅黑" pitchFamily="34" charset="-122"/>
                <a:ea typeface="微软雅黑" pitchFamily="34" charset="-122"/>
              </a:rPr>
              <a:t>实际缴纳时    </a:t>
            </a:r>
            <a:endParaRPr lang="en-US" altLang="zh-CN" sz="2800" kern="0" dirty="0">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800" kern="0" dirty="0">
                <a:latin typeface="微软雅黑" pitchFamily="34" charset="-122"/>
                <a:ea typeface="微软雅黑" pitchFamily="34" charset="-122"/>
              </a:rPr>
              <a:t>           借：应交税费</a:t>
            </a:r>
            <a:r>
              <a:rPr lang="en-US" altLang="zh-CN" sz="2800" kern="0" dirty="0">
                <a:latin typeface="微软雅黑" pitchFamily="34" charset="-122"/>
                <a:ea typeface="微软雅黑" pitchFamily="34" charset="-122"/>
              </a:rPr>
              <a:t>—</a:t>
            </a:r>
            <a:r>
              <a:rPr lang="zh-CN" altLang="en-US" sz="2800" kern="0" dirty="0">
                <a:latin typeface="微软雅黑" pitchFamily="34" charset="-122"/>
                <a:ea typeface="微软雅黑" pitchFamily="34" charset="-122"/>
              </a:rPr>
              <a:t>应交所得税</a:t>
            </a:r>
          </a:p>
          <a:p>
            <a:pPr marL="342900" indent="-342900" eaLnBrk="0" hangingPunct="0">
              <a:spcBef>
                <a:spcPct val="20000"/>
              </a:spcBef>
              <a:buClr>
                <a:schemeClr val="hlink"/>
              </a:buClr>
              <a:defRPr/>
            </a:pPr>
            <a:r>
              <a:rPr lang="zh-CN" altLang="en-US" sz="2800" kern="0" dirty="0">
                <a:latin typeface="微软雅黑" pitchFamily="34" charset="-122"/>
                <a:ea typeface="微软雅黑" pitchFamily="34" charset="-122"/>
              </a:rPr>
              <a:t>               贷：银行存款</a:t>
            </a:r>
          </a:p>
        </p:txBody>
      </p:sp>
      <p:sp>
        <p:nvSpPr>
          <p:cNvPr id="3" name="TextBox 2"/>
          <p:cNvSpPr txBox="1"/>
          <p:nvPr/>
        </p:nvSpPr>
        <p:spPr>
          <a:xfrm>
            <a:off x="0" y="6488668"/>
            <a:ext cx="571472" cy="369332"/>
          </a:xfrm>
          <a:prstGeom prst="rect">
            <a:avLst/>
          </a:prstGeom>
          <a:noFill/>
        </p:spPr>
        <p:txBody>
          <a:bodyPr wrap="square" rtlCol="0">
            <a:spAutoFit/>
          </a:bodyPr>
          <a:lstStyle/>
          <a:p>
            <a:r>
              <a:rPr lang="en-US" altLang="zh-CN" dirty="0" smtClean="0"/>
              <a:t>77</a:t>
            </a:r>
            <a:endParaRPr lang="zh-CN" altLang="en-US" dirty="0"/>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8433" name="Group 193"/>
          <p:cNvGraphicFramePr>
            <a:graphicFrameLocks noGrp="1"/>
          </p:cNvGraphicFramePr>
          <p:nvPr>
            <p:ph type="tbl" idx="1"/>
          </p:nvPr>
        </p:nvGraphicFramePr>
        <p:xfrm>
          <a:off x="1100169" y="1470996"/>
          <a:ext cx="7758111" cy="4601210"/>
        </p:xfrm>
        <a:graphic>
          <a:graphicData uri="http://schemas.openxmlformats.org/drawingml/2006/table">
            <a:tbl>
              <a:tblPr>
                <a:tableStyleId>{284E427A-3D55-4303-BF80-6455036E1DE7}</a:tableStyleId>
              </a:tblPr>
              <a:tblGrid>
                <a:gridCol w="1313970"/>
                <a:gridCol w="604606"/>
                <a:gridCol w="794668"/>
                <a:gridCol w="830584"/>
                <a:gridCol w="603110"/>
                <a:gridCol w="796164"/>
                <a:gridCol w="830584"/>
                <a:gridCol w="598620"/>
                <a:gridCol w="671951"/>
                <a:gridCol w="713854"/>
              </a:tblGrid>
              <a:tr h="150812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dirty="0" smtClean="0">
                          <a:ln>
                            <a:noFill/>
                          </a:ln>
                          <a:effectLst/>
                        </a:rPr>
                        <a:t>建筑业</a:t>
                      </a:r>
                      <a:endParaRPr kumimoji="0" lang="zh-CN" altLang="en-US" sz="1400" b="0" i="0" u="none" strike="noStrike" cap="none" normalizeH="0" baseline="0" dirty="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6000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dirty="0" smtClean="0">
                          <a:ln>
                            <a:noFill/>
                          </a:ln>
                          <a:effectLst/>
                        </a:rPr>
                        <a:t>且</a:t>
                      </a:r>
                      <a:r>
                        <a:rPr kumimoji="0" lang="en-US" altLang="zh-CN" sz="1400" u="none" strike="noStrike" cap="none" normalizeH="0" baseline="0" dirty="0" smtClean="0">
                          <a:ln>
                            <a:noFill/>
                          </a:ln>
                          <a:effectLst/>
                        </a:rPr>
                        <a:t>5000</a:t>
                      </a:r>
                      <a:r>
                        <a:rPr kumimoji="0" lang="zh-CN" altLang="en-US" sz="1400" u="none" strike="noStrike" cap="none" normalizeH="0" baseline="0" dirty="0" smtClean="0">
                          <a:ln>
                            <a:noFill/>
                          </a:ln>
                          <a:effectLst/>
                        </a:rPr>
                        <a:t>及以上</a:t>
                      </a:r>
                      <a:endParaRPr kumimoji="0" lang="zh-CN" altLang="en-US" sz="1400" b="0" i="0" u="none" strike="noStrike" cap="none" normalizeH="0" baseline="0" dirty="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300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且</a:t>
                      </a:r>
                      <a:r>
                        <a:rPr kumimoji="0" lang="en-US" altLang="zh-CN" sz="1400" u="none" strike="noStrike" cap="none" normalizeH="0" baseline="0" smtClean="0">
                          <a:ln>
                            <a:noFill/>
                          </a:ln>
                          <a:effectLst/>
                        </a:rPr>
                        <a:t>300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dirty="0" smtClean="0">
                          <a:ln>
                            <a:noFill/>
                          </a:ln>
                          <a:effectLst/>
                        </a:rPr>
                        <a:t>300</a:t>
                      </a:r>
                      <a:r>
                        <a:rPr kumimoji="0" lang="zh-CN" altLang="en-US" sz="1400" u="none" strike="noStrike" cap="none" normalizeH="0" baseline="0" dirty="0" smtClean="0">
                          <a:ln>
                            <a:noFill/>
                          </a:ln>
                          <a:effectLst/>
                        </a:rPr>
                        <a:t>以下</a:t>
                      </a:r>
                      <a:endParaRPr kumimoji="0" lang="zh-CN" altLang="en-US" sz="1400" b="0" i="0" u="none" strike="noStrike" cap="none" normalizeH="0" baseline="0" dirty="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或</a:t>
                      </a:r>
                      <a:r>
                        <a:rPr kumimoji="0" lang="en-US" altLang="zh-CN" sz="1400" u="none" strike="noStrike" cap="none" normalizeH="0" baseline="0" smtClean="0">
                          <a:ln>
                            <a:noFill/>
                          </a:ln>
                          <a:effectLst/>
                        </a:rPr>
                        <a:t>300</a:t>
                      </a:r>
                      <a:r>
                        <a:rPr kumimoji="0" lang="zh-CN" altLang="en-US" sz="1400" u="none" strike="noStrike" cap="none" normalizeH="0" baseline="0" smtClean="0">
                          <a:ln>
                            <a:noFill/>
                          </a:ln>
                          <a:effectLst/>
                        </a:rPr>
                        <a:t>以下</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r>
              <a:tr h="1509713">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房地产开发经营</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1000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且</a:t>
                      </a:r>
                      <a:r>
                        <a:rPr kumimoji="0" lang="en-US" altLang="zh-CN" sz="1400" u="none" strike="noStrike" cap="none" normalizeH="0" baseline="0" smtClean="0">
                          <a:ln>
                            <a:noFill/>
                          </a:ln>
                          <a:effectLst/>
                        </a:rPr>
                        <a:t>5000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100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且</a:t>
                      </a:r>
                      <a:r>
                        <a:rPr kumimoji="0" lang="en-US" altLang="zh-CN" sz="1400" u="none" strike="noStrike" cap="none" normalizeH="0" baseline="0" smtClean="0">
                          <a:ln>
                            <a:noFill/>
                          </a:ln>
                          <a:effectLst/>
                        </a:rPr>
                        <a:t>2000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100</a:t>
                      </a:r>
                      <a:r>
                        <a:rPr kumimoji="0" lang="zh-CN" altLang="en-US" sz="1400" u="none" strike="noStrike" cap="none" normalizeH="0" baseline="0" smtClean="0">
                          <a:ln>
                            <a:noFill/>
                          </a:ln>
                          <a:effectLst/>
                        </a:rPr>
                        <a:t>以下</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或</a:t>
                      </a:r>
                      <a:r>
                        <a:rPr kumimoji="0" lang="en-US" altLang="zh-CN" sz="1400" u="none" strike="noStrike" cap="none" normalizeH="0" baseline="0" smtClean="0">
                          <a:ln>
                            <a:noFill/>
                          </a:ln>
                          <a:effectLst/>
                        </a:rPr>
                        <a:t>2000</a:t>
                      </a:r>
                      <a:r>
                        <a:rPr kumimoji="0" lang="zh-CN" altLang="en-US" sz="1400" u="none" strike="noStrike" cap="none" normalizeH="0" baseline="0" smtClean="0">
                          <a:ln>
                            <a:noFill/>
                          </a:ln>
                          <a:effectLst/>
                        </a:rPr>
                        <a:t>以下</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r>
              <a:tr h="150812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其他未列明行业</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10</a:t>
                      </a:r>
                      <a:r>
                        <a:rPr kumimoji="0" lang="zh-CN" altLang="en-US" sz="1400" u="none" strike="noStrike" cap="none" normalizeH="0" baseline="0" smtClean="0">
                          <a:ln>
                            <a:noFill/>
                          </a:ln>
                          <a:effectLst/>
                        </a:rPr>
                        <a:t>及以上</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altLang="zh-CN" sz="1400" u="none" strike="noStrike" cap="none" normalizeH="0" baseline="0" smtClean="0">
                          <a:ln>
                            <a:noFill/>
                          </a:ln>
                          <a:effectLst/>
                        </a:rPr>
                        <a:t>10</a:t>
                      </a:r>
                      <a:r>
                        <a:rPr kumimoji="0" lang="zh-CN" altLang="en-US" sz="1400" u="none" strike="noStrike" cap="none" normalizeH="0" baseline="0" smtClean="0">
                          <a:ln>
                            <a:noFill/>
                          </a:ln>
                          <a:effectLst/>
                        </a:rPr>
                        <a:t>及以下</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smtClean="0">
                          <a:ln>
                            <a:noFill/>
                          </a:ln>
                          <a:effectLst/>
                        </a:rPr>
                        <a:t>　</a:t>
                      </a:r>
                      <a:endPar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endParaRPr>
                    </a:p>
                  </a:txBody>
                  <a:tcPr marL="86201" marR="86201" anchor="ctr" horzOverflow="overflow"/>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zh-CN" altLang="en-US" sz="1400" u="none" strike="noStrike" cap="none" normalizeH="0" baseline="0" dirty="0" smtClean="0">
                          <a:ln>
                            <a:noFill/>
                          </a:ln>
                          <a:effectLst/>
                        </a:rPr>
                        <a:t>　</a:t>
                      </a:r>
                      <a:endParaRPr kumimoji="0" lang="zh-CN" altLang="en-US" sz="1400" b="0" i="0" u="none" strike="noStrike" cap="none" normalizeH="0" baseline="0" dirty="0" smtClean="0">
                        <a:ln>
                          <a:noFill/>
                        </a:ln>
                        <a:solidFill>
                          <a:schemeClr val="tx1"/>
                        </a:solidFill>
                        <a:effectLst/>
                        <a:latin typeface="微软雅黑" pitchFamily="34" charset="-122"/>
                        <a:ea typeface="微软雅黑" pitchFamily="34" charset="-122"/>
                      </a:endParaRPr>
                    </a:p>
                  </a:txBody>
                  <a:tcPr marL="86201" marR="86201" anchor="ctr" horzOverflow="overflow"/>
                </a:tc>
              </a:tr>
            </a:tbl>
          </a:graphicData>
        </a:graphic>
      </p:graphicFrame>
      <p:sp>
        <p:nvSpPr>
          <p:cNvPr id="3" name="TextBox 2"/>
          <p:cNvSpPr txBox="1"/>
          <p:nvPr/>
        </p:nvSpPr>
        <p:spPr>
          <a:xfrm>
            <a:off x="0" y="6488668"/>
            <a:ext cx="428596" cy="369332"/>
          </a:xfrm>
          <a:prstGeom prst="rect">
            <a:avLst/>
          </a:prstGeom>
          <a:noFill/>
        </p:spPr>
        <p:txBody>
          <a:bodyPr wrap="square" rtlCol="0">
            <a:spAutoFit/>
          </a:bodyPr>
          <a:lstStyle/>
          <a:p>
            <a:r>
              <a:rPr lang="en-US" altLang="zh-CN" dirty="0" smtClean="0"/>
              <a:t>6</a:t>
            </a:r>
            <a:endParaRPr lang="zh-CN" altLang="en-US" dirty="0"/>
          </a:p>
        </p:txBody>
      </p:sp>
    </p:spTree>
  </p:cSld>
  <p:clrMapOvr>
    <a:masterClrMapping/>
  </p:clrMapOvr>
  <p:transition>
    <p:random/>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00125" y="1416050"/>
            <a:ext cx="1500188" cy="584200"/>
          </a:xfrm>
          <a:prstGeom prst="rect">
            <a:avLst/>
          </a:prstGeom>
        </p:spPr>
        <p:txBody>
          <a:bodyPr>
            <a:spAutoFit/>
          </a:bodyPr>
          <a:lstStyle/>
          <a:p>
            <a:pPr marL="342900" indent="-342900" eaLnBrk="0" hangingPunct="0">
              <a:spcBef>
                <a:spcPct val="20000"/>
              </a:spcBef>
              <a:buClr>
                <a:schemeClr val="hlink"/>
              </a:buClr>
              <a:defRPr/>
            </a:pPr>
            <a:r>
              <a:rPr lang="zh-CN" altLang="en-US" sz="3200" b="1" kern="0" dirty="0">
                <a:latin typeface="微软雅黑" pitchFamily="34" charset="-122"/>
                <a:ea typeface="微软雅黑" pitchFamily="34" charset="-122"/>
              </a:rPr>
              <a:t>案例：</a:t>
            </a:r>
            <a:endParaRPr lang="en-US" altLang="zh-CN" sz="3200" b="1" kern="0" dirty="0">
              <a:latin typeface="微软雅黑" pitchFamily="34" charset="-122"/>
              <a:ea typeface="微软雅黑" pitchFamily="34" charset="-122"/>
            </a:endParaRPr>
          </a:p>
        </p:txBody>
      </p:sp>
      <p:sp>
        <p:nvSpPr>
          <p:cNvPr id="4" name="Rectangle 3"/>
          <p:cNvSpPr txBox="1">
            <a:spLocks noChangeArrowheads="1"/>
          </p:cNvSpPr>
          <p:nvPr/>
        </p:nvSpPr>
        <p:spPr>
          <a:xfrm>
            <a:off x="457200" y="2046288"/>
            <a:ext cx="8229600" cy="668337"/>
          </a:xfrm>
          <a:prstGeom prst="rect">
            <a:avLst/>
          </a:prstGeom>
        </p:spPr>
        <p:txBody>
          <a:bodyPr/>
          <a:lstStyle/>
          <a:p>
            <a:pPr marL="342900" indent="-342900" eaLnBrk="0" hangingPunct="0">
              <a:lnSpc>
                <a:spcPct val="80000"/>
              </a:lnSpc>
              <a:spcBef>
                <a:spcPct val="20000"/>
              </a:spcBef>
              <a:buClr>
                <a:schemeClr val="hlink"/>
              </a:buClr>
              <a:defRPr/>
            </a:pPr>
            <a:r>
              <a:rPr lang="en-US" altLang="zh-CN" sz="2800" kern="0" dirty="0">
                <a:latin typeface="微软雅黑" pitchFamily="34" charset="-122"/>
                <a:ea typeface="微软雅黑" pitchFamily="34" charset="-122"/>
              </a:rPr>
              <a:t>     A</a:t>
            </a:r>
            <a:r>
              <a:rPr lang="zh-CN" altLang="en-US" sz="2800" kern="0" dirty="0">
                <a:latin typeface="微软雅黑" pitchFamily="34" charset="-122"/>
                <a:ea typeface="微软雅黑" pitchFamily="34" charset="-122"/>
              </a:rPr>
              <a:t>公司</a:t>
            </a:r>
            <a:r>
              <a:rPr lang="en-US" altLang="zh-CN" sz="2800" kern="0" dirty="0">
                <a:latin typeface="微软雅黑" pitchFamily="34" charset="-122"/>
                <a:ea typeface="微软雅黑" pitchFamily="34" charset="-122"/>
              </a:rPr>
              <a:t>2012</a:t>
            </a:r>
            <a:r>
              <a:rPr lang="zh-CN" altLang="en-US" sz="2800" kern="0" dirty="0">
                <a:latin typeface="微软雅黑" pitchFamily="34" charset="-122"/>
                <a:ea typeface="微软雅黑" pitchFamily="34" charset="-122"/>
              </a:rPr>
              <a:t>年利润总额为</a:t>
            </a:r>
            <a:r>
              <a:rPr lang="en-US" altLang="zh-CN" sz="2800" kern="0" dirty="0">
                <a:latin typeface="微软雅黑" pitchFamily="34" charset="-122"/>
                <a:ea typeface="微软雅黑" pitchFamily="34" charset="-122"/>
              </a:rPr>
              <a:t>43</a:t>
            </a:r>
            <a:r>
              <a:rPr lang="zh-CN" altLang="en-US" sz="2800" kern="0" dirty="0">
                <a:latin typeface="微软雅黑" pitchFamily="34" charset="-122"/>
                <a:ea typeface="微软雅黑" pitchFamily="34" charset="-122"/>
              </a:rPr>
              <a:t>万，其中投资收益</a:t>
            </a:r>
            <a:endParaRPr lang="en-US" altLang="zh-CN" sz="2800" kern="0" dirty="0">
              <a:latin typeface="微软雅黑" pitchFamily="34" charset="-122"/>
              <a:ea typeface="微软雅黑" pitchFamily="34" charset="-122"/>
            </a:endParaRPr>
          </a:p>
          <a:p>
            <a:pPr marL="342900" indent="-342900" eaLnBrk="0" hangingPunct="0">
              <a:lnSpc>
                <a:spcPct val="80000"/>
              </a:lnSpc>
              <a:spcBef>
                <a:spcPct val="20000"/>
              </a:spcBef>
              <a:buClr>
                <a:schemeClr val="hlink"/>
              </a:buClr>
              <a:defRPr/>
            </a:pPr>
            <a:r>
              <a:rPr lang="zh-CN" altLang="en-US" sz="2800" kern="0" dirty="0">
                <a:latin typeface="微软雅黑" pitchFamily="34" charset="-122"/>
                <a:ea typeface="微软雅黑" pitchFamily="34" charset="-122"/>
              </a:rPr>
              <a:t>中列有国债利息</a:t>
            </a:r>
            <a:r>
              <a:rPr lang="en-US" altLang="zh-CN" sz="2800" kern="0" dirty="0">
                <a:latin typeface="微软雅黑" pitchFamily="34" charset="-122"/>
                <a:ea typeface="微软雅黑" pitchFamily="34" charset="-122"/>
              </a:rPr>
              <a:t>3</a:t>
            </a:r>
            <a:r>
              <a:rPr lang="zh-CN" altLang="en-US" sz="2800" kern="0" dirty="0">
                <a:latin typeface="微软雅黑" pitchFamily="34" charset="-122"/>
                <a:ea typeface="微软雅黑" pitchFamily="34" charset="-122"/>
              </a:rPr>
              <a:t>万，所得税税率为</a:t>
            </a:r>
            <a:r>
              <a:rPr lang="en-US" altLang="zh-CN" sz="2800" kern="0" dirty="0">
                <a:latin typeface="微软雅黑" pitchFamily="34" charset="-122"/>
                <a:ea typeface="微软雅黑" pitchFamily="34" charset="-122"/>
              </a:rPr>
              <a:t>20%</a:t>
            </a:r>
          </a:p>
        </p:txBody>
      </p:sp>
      <p:sp>
        <p:nvSpPr>
          <p:cNvPr id="5" name="矩形 4"/>
          <p:cNvSpPr/>
          <p:nvPr/>
        </p:nvSpPr>
        <p:spPr>
          <a:xfrm>
            <a:off x="1285851" y="3084514"/>
            <a:ext cx="6286545" cy="34163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800100" lvl="1" indent="-342900" eaLnBrk="0" hangingPunct="0">
              <a:lnSpc>
                <a:spcPct val="80000"/>
              </a:lnSpc>
              <a:spcBef>
                <a:spcPct val="20000"/>
              </a:spcBef>
              <a:buClr>
                <a:schemeClr val="hlink"/>
              </a:buClr>
              <a:defRPr/>
            </a:pPr>
            <a:r>
              <a:rPr lang="zh-CN" altLang="en-US" sz="2000" kern="0" dirty="0">
                <a:latin typeface="微软雅黑" pitchFamily="34" charset="-122"/>
                <a:ea typeface="微软雅黑" pitchFamily="34" charset="-122"/>
              </a:rPr>
              <a:t>应纳税所得额</a:t>
            </a:r>
            <a:r>
              <a:rPr lang="en-US" altLang="zh-CN" sz="2000" kern="0" dirty="0">
                <a:latin typeface="微软雅黑" pitchFamily="34" charset="-122"/>
                <a:ea typeface="微软雅黑" pitchFamily="34" charset="-122"/>
              </a:rPr>
              <a:t>=</a:t>
            </a:r>
            <a:r>
              <a:rPr lang="zh-CN" altLang="en-US" sz="2000" kern="0" dirty="0">
                <a:latin typeface="微软雅黑" pitchFamily="34" charset="-122"/>
                <a:ea typeface="微软雅黑" pitchFamily="34" charset="-122"/>
              </a:rPr>
              <a:t>利润总额</a:t>
            </a:r>
            <a:r>
              <a:rPr lang="en-US" altLang="zh-CN" sz="2000" kern="0" dirty="0">
                <a:latin typeface="微软雅黑" pitchFamily="34" charset="-122"/>
                <a:ea typeface="微软雅黑" pitchFamily="34" charset="-122"/>
              </a:rPr>
              <a:t>+</a:t>
            </a:r>
            <a:r>
              <a:rPr lang="zh-CN" altLang="en-US" sz="2000" kern="0" dirty="0">
                <a:latin typeface="微软雅黑" pitchFamily="34" charset="-122"/>
                <a:ea typeface="微软雅黑" pitchFamily="34" charset="-122"/>
              </a:rPr>
              <a:t>调整项目 </a:t>
            </a:r>
            <a:r>
              <a:rPr lang="en-US" altLang="zh-CN" sz="2000" kern="0" dirty="0">
                <a:latin typeface="微软雅黑" pitchFamily="34" charset="-122"/>
                <a:ea typeface="微软雅黑" pitchFamily="34" charset="-122"/>
              </a:rPr>
              <a:t>=43-3=40</a:t>
            </a:r>
          </a:p>
          <a:p>
            <a:pPr marL="800100" lvl="1" indent="-342900" eaLnBrk="0" hangingPunct="0">
              <a:lnSpc>
                <a:spcPct val="80000"/>
              </a:lnSpc>
              <a:spcBef>
                <a:spcPct val="20000"/>
              </a:spcBef>
              <a:buClr>
                <a:schemeClr val="hlink"/>
              </a:buClr>
              <a:defRPr/>
            </a:pPr>
            <a:r>
              <a:rPr lang="zh-CN" altLang="en-US" sz="2000" kern="0" dirty="0">
                <a:latin typeface="微软雅黑" pitchFamily="34" charset="-122"/>
                <a:ea typeface="微软雅黑" pitchFamily="34" charset="-122"/>
              </a:rPr>
              <a:t>      应纳税额</a:t>
            </a:r>
            <a:r>
              <a:rPr lang="en-US" altLang="zh-CN" sz="2000" kern="0" dirty="0">
                <a:latin typeface="微软雅黑" pitchFamily="34" charset="-122"/>
                <a:ea typeface="微软雅黑" pitchFamily="34" charset="-122"/>
              </a:rPr>
              <a:t>=40*20%=8</a:t>
            </a:r>
          </a:p>
          <a:p>
            <a:pPr marL="800100" lvl="1" indent="-342900" eaLnBrk="0" hangingPunct="0">
              <a:lnSpc>
                <a:spcPct val="80000"/>
              </a:lnSpc>
              <a:spcBef>
                <a:spcPct val="20000"/>
              </a:spcBef>
              <a:buClr>
                <a:schemeClr val="hlink"/>
              </a:buClr>
              <a:defRPr/>
            </a:pPr>
            <a:r>
              <a:rPr lang="zh-CN" altLang="en-US" sz="2000" kern="0" dirty="0">
                <a:latin typeface="微软雅黑" pitchFamily="34" charset="-122"/>
                <a:ea typeface="微软雅黑" pitchFamily="34" charset="-122"/>
              </a:rPr>
              <a:t>在申报时  </a:t>
            </a:r>
            <a:endParaRPr lang="en-US" altLang="zh-CN" sz="2000" kern="0" dirty="0">
              <a:latin typeface="微软雅黑" pitchFamily="34" charset="-122"/>
              <a:ea typeface="微软雅黑" pitchFamily="34" charset="-122"/>
            </a:endParaRPr>
          </a:p>
          <a:p>
            <a:pPr marL="800100" lvl="1" indent="-342900" eaLnBrk="0" hangingPunct="0">
              <a:lnSpc>
                <a:spcPct val="80000"/>
              </a:lnSpc>
              <a:spcBef>
                <a:spcPct val="20000"/>
              </a:spcBef>
              <a:buClr>
                <a:schemeClr val="hlink"/>
              </a:buClr>
              <a:defRPr/>
            </a:pPr>
            <a:r>
              <a:rPr lang="en-US" altLang="zh-CN" sz="2000" kern="0" dirty="0">
                <a:latin typeface="微软雅黑" pitchFamily="34" charset="-122"/>
                <a:ea typeface="微软雅黑" pitchFamily="34" charset="-122"/>
              </a:rPr>
              <a:t>         </a:t>
            </a:r>
            <a:r>
              <a:rPr lang="zh-CN" altLang="en-US" sz="2000" kern="0" dirty="0">
                <a:latin typeface="微软雅黑" pitchFamily="34" charset="-122"/>
                <a:ea typeface="微软雅黑" pitchFamily="34" charset="-122"/>
              </a:rPr>
              <a:t>借：所得税费用</a:t>
            </a:r>
            <a:r>
              <a:rPr lang="en-US" altLang="zh-CN" sz="2000" kern="0" dirty="0">
                <a:latin typeface="微软雅黑" pitchFamily="34" charset="-122"/>
                <a:ea typeface="微软雅黑" pitchFamily="34" charset="-122"/>
              </a:rPr>
              <a:t>8</a:t>
            </a:r>
          </a:p>
          <a:p>
            <a:pPr marL="800100" lvl="1" indent="-342900" eaLnBrk="0" hangingPunct="0">
              <a:lnSpc>
                <a:spcPct val="80000"/>
              </a:lnSpc>
              <a:spcBef>
                <a:spcPct val="20000"/>
              </a:spcBef>
              <a:buClr>
                <a:schemeClr val="hlink"/>
              </a:buClr>
              <a:defRPr/>
            </a:pPr>
            <a:r>
              <a:rPr lang="zh-CN" altLang="en-US" sz="2000" kern="0" dirty="0">
                <a:latin typeface="微软雅黑" pitchFamily="34" charset="-122"/>
                <a:ea typeface="微软雅黑" pitchFamily="34" charset="-122"/>
              </a:rPr>
              <a:t>            贷：应交税费</a:t>
            </a:r>
            <a:r>
              <a:rPr lang="en-US" altLang="zh-CN" sz="2000" kern="0" dirty="0">
                <a:latin typeface="微软雅黑" pitchFamily="34" charset="-122"/>
                <a:ea typeface="微软雅黑" pitchFamily="34" charset="-122"/>
              </a:rPr>
              <a:t>—</a:t>
            </a:r>
            <a:r>
              <a:rPr lang="zh-CN" altLang="en-US" sz="2000" kern="0" dirty="0">
                <a:latin typeface="微软雅黑" pitchFamily="34" charset="-122"/>
                <a:ea typeface="微软雅黑" pitchFamily="34" charset="-122"/>
              </a:rPr>
              <a:t>应交所得税</a:t>
            </a:r>
            <a:r>
              <a:rPr lang="en-US" altLang="zh-CN" sz="2000" kern="0" dirty="0">
                <a:latin typeface="微软雅黑" pitchFamily="34" charset="-122"/>
                <a:ea typeface="微软雅黑" pitchFamily="34" charset="-122"/>
              </a:rPr>
              <a:t>8</a:t>
            </a:r>
          </a:p>
          <a:p>
            <a:pPr marL="800100" lvl="1" indent="-342900" eaLnBrk="0" hangingPunct="0">
              <a:lnSpc>
                <a:spcPct val="80000"/>
              </a:lnSpc>
              <a:spcBef>
                <a:spcPct val="20000"/>
              </a:spcBef>
              <a:buClr>
                <a:schemeClr val="hlink"/>
              </a:buClr>
              <a:defRPr/>
            </a:pPr>
            <a:r>
              <a:rPr lang="zh-CN" altLang="en-US" sz="2000" kern="0" dirty="0">
                <a:latin typeface="微软雅黑" pitchFamily="34" charset="-122"/>
                <a:ea typeface="微软雅黑" pitchFamily="34" charset="-122"/>
              </a:rPr>
              <a:t>而后 将所得税费用转入本年利润</a:t>
            </a:r>
          </a:p>
          <a:p>
            <a:pPr marL="800100" lvl="1" indent="-342900" eaLnBrk="0" hangingPunct="0">
              <a:lnSpc>
                <a:spcPct val="80000"/>
              </a:lnSpc>
              <a:spcBef>
                <a:spcPct val="20000"/>
              </a:spcBef>
              <a:buClr>
                <a:schemeClr val="hlink"/>
              </a:buClr>
              <a:defRPr/>
            </a:pPr>
            <a:r>
              <a:rPr lang="zh-CN" altLang="en-US" sz="2000" kern="0" dirty="0">
                <a:latin typeface="微软雅黑" pitchFamily="34" charset="-122"/>
                <a:ea typeface="微软雅黑" pitchFamily="34" charset="-122"/>
              </a:rPr>
              <a:t>        借：本年利润</a:t>
            </a:r>
            <a:r>
              <a:rPr lang="en-US" altLang="zh-CN" sz="2000" kern="0" dirty="0">
                <a:latin typeface="微软雅黑" pitchFamily="34" charset="-122"/>
                <a:ea typeface="微软雅黑" pitchFamily="34" charset="-122"/>
              </a:rPr>
              <a:t>8</a:t>
            </a:r>
          </a:p>
          <a:p>
            <a:pPr marL="800100" lvl="1" indent="-342900" eaLnBrk="0" hangingPunct="0">
              <a:lnSpc>
                <a:spcPct val="80000"/>
              </a:lnSpc>
              <a:spcBef>
                <a:spcPct val="20000"/>
              </a:spcBef>
              <a:buClr>
                <a:schemeClr val="hlink"/>
              </a:buClr>
              <a:defRPr/>
            </a:pPr>
            <a:r>
              <a:rPr lang="zh-CN" altLang="en-US" sz="2000" kern="0" dirty="0">
                <a:latin typeface="微软雅黑" pitchFamily="34" charset="-122"/>
                <a:ea typeface="微软雅黑" pitchFamily="34" charset="-122"/>
              </a:rPr>
              <a:t>           贷：所得税费用</a:t>
            </a:r>
            <a:r>
              <a:rPr lang="en-US" altLang="zh-CN" sz="2000" kern="0" dirty="0">
                <a:latin typeface="微软雅黑" pitchFamily="34" charset="-122"/>
                <a:ea typeface="微软雅黑" pitchFamily="34" charset="-122"/>
              </a:rPr>
              <a:t>8</a:t>
            </a:r>
          </a:p>
          <a:p>
            <a:pPr marL="800100" lvl="1" indent="-342900" eaLnBrk="0" hangingPunct="0">
              <a:lnSpc>
                <a:spcPct val="80000"/>
              </a:lnSpc>
              <a:spcBef>
                <a:spcPct val="20000"/>
              </a:spcBef>
              <a:buClr>
                <a:schemeClr val="hlink"/>
              </a:buClr>
              <a:defRPr/>
            </a:pPr>
            <a:r>
              <a:rPr lang="zh-CN" altLang="en-US" sz="2000" kern="0" dirty="0">
                <a:latin typeface="微软雅黑" pitchFamily="34" charset="-122"/>
                <a:ea typeface="微软雅黑" pitchFamily="34" charset="-122"/>
              </a:rPr>
              <a:t>实际缴纳时    </a:t>
            </a:r>
            <a:endParaRPr lang="en-US" altLang="zh-CN" sz="2000" kern="0" dirty="0">
              <a:latin typeface="微软雅黑" pitchFamily="34" charset="-122"/>
              <a:ea typeface="微软雅黑" pitchFamily="34" charset="-122"/>
            </a:endParaRPr>
          </a:p>
          <a:p>
            <a:pPr marL="800100" lvl="1" indent="-342900" eaLnBrk="0" hangingPunct="0">
              <a:lnSpc>
                <a:spcPct val="80000"/>
              </a:lnSpc>
              <a:spcBef>
                <a:spcPct val="20000"/>
              </a:spcBef>
              <a:buClr>
                <a:schemeClr val="hlink"/>
              </a:buClr>
              <a:defRPr/>
            </a:pPr>
            <a:r>
              <a:rPr lang="en-US" altLang="zh-CN" sz="2000" kern="0" dirty="0">
                <a:latin typeface="微软雅黑" pitchFamily="34" charset="-122"/>
                <a:ea typeface="微软雅黑" pitchFamily="34" charset="-122"/>
              </a:rPr>
              <a:t>        </a:t>
            </a:r>
            <a:r>
              <a:rPr lang="zh-CN" altLang="en-US" sz="2000" kern="0" dirty="0">
                <a:latin typeface="微软雅黑" pitchFamily="34" charset="-122"/>
                <a:ea typeface="微软雅黑" pitchFamily="34" charset="-122"/>
              </a:rPr>
              <a:t>借：应交税费</a:t>
            </a:r>
            <a:r>
              <a:rPr lang="en-US" altLang="zh-CN" sz="2000" kern="0" dirty="0">
                <a:latin typeface="微软雅黑" pitchFamily="34" charset="-122"/>
                <a:ea typeface="微软雅黑" pitchFamily="34" charset="-122"/>
              </a:rPr>
              <a:t>—</a:t>
            </a:r>
            <a:r>
              <a:rPr lang="zh-CN" altLang="en-US" sz="2000" kern="0" dirty="0">
                <a:latin typeface="微软雅黑" pitchFamily="34" charset="-122"/>
                <a:ea typeface="微软雅黑" pitchFamily="34" charset="-122"/>
              </a:rPr>
              <a:t>应交所得税</a:t>
            </a:r>
            <a:r>
              <a:rPr lang="en-US" altLang="zh-CN" sz="2000" kern="0" dirty="0">
                <a:latin typeface="微软雅黑" pitchFamily="34" charset="-122"/>
                <a:ea typeface="微软雅黑" pitchFamily="34" charset="-122"/>
              </a:rPr>
              <a:t>8</a:t>
            </a:r>
          </a:p>
          <a:p>
            <a:pPr marL="800100" lvl="1" indent="-342900" eaLnBrk="0" hangingPunct="0">
              <a:lnSpc>
                <a:spcPct val="80000"/>
              </a:lnSpc>
              <a:spcBef>
                <a:spcPct val="20000"/>
              </a:spcBef>
              <a:buClr>
                <a:schemeClr val="hlink"/>
              </a:buClr>
              <a:defRPr/>
            </a:pPr>
            <a:r>
              <a:rPr lang="zh-CN" altLang="en-US" sz="2000" kern="0" dirty="0">
                <a:latin typeface="微软雅黑" pitchFamily="34" charset="-122"/>
                <a:ea typeface="微软雅黑" pitchFamily="34" charset="-122"/>
              </a:rPr>
              <a:t>            贷：银行存款</a:t>
            </a:r>
            <a:r>
              <a:rPr lang="en-US" altLang="zh-CN" sz="2000" kern="0" dirty="0">
                <a:latin typeface="微软雅黑" pitchFamily="34" charset="-122"/>
                <a:ea typeface="微软雅黑" pitchFamily="34" charset="-122"/>
              </a:rPr>
              <a:t>8</a:t>
            </a:r>
            <a:endParaRPr lang="zh-CN" altLang="en-US" sz="2000" kern="0" dirty="0">
              <a:latin typeface="微软雅黑" pitchFamily="34" charset="-122"/>
              <a:ea typeface="微软雅黑" pitchFamily="34" charset="-122"/>
            </a:endParaRPr>
          </a:p>
        </p:txBody>
      </p:sp>
      <p:sp>
        <p:nvSpPr>
          <p:cNvPr id="6" name="TextBox 5"/>
          <p:cNvSpPr txBox="1"/>
          <p:nvPr/>
        </p:nvSpPr>
        <p:spPr>
          <a:xfrm>
            <a:off x="0" y="6488668"/>
            <a:ext cx="571472" cy="369332"/>
          </a:xfrm>
          <a:prstGeom prst="rect">
            <a:avLst/>
          </a:prstGeom>
          <a:noFill/>
        </p:spPr>
        <p:txBody>
          <a:bodyPr wrap="square" rtlCol="0">
            <a:spAutoFit/>
          </a:bodyPr>
          <a:lstStyle/>
          <a:p>
            <a:r>
              <a:rPr lang="en-US" altLang="zh-CN" dirty="0" smtClean="0"/>
              <a:t>78</a:t>
            </a:r>
            <a:endParaRPr lang="zh-CN" altLang="en-US" dirty="0"/>
          </a:p>
        </p:txBody>
      </p:sp>
    </p:spTree>
  </p:cSld>
  <p:clrMapOvr>
    <a:masterClrMapping/>
  </p:clrMapOvr>
  <p:transition>
    <p:random/>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2314608" y="3743332"/>
            <a:ext cx="5329226" cy="1185866"/>
          </a:xfrm>
          <a:prstGeom prst="rect">
            <a:avLst/>
          </a:prstGeom>
        </p:spPr>
        <p:txBody>
          <a:bodyPr/>
          <a:lstStyle/>
          <a:p>
            <a:pPr marL="342900" indent="-342900" eaLnBrk="0" hangingPunct="0">
              <a:lnSpc>
                <a:spcPct val="90000"/>
              </a:lnSpc>
              <a:spcBef>
                <a:spcPct val="20000"/>
              </a:spcBef>
              <a:buClr>
                <a:schemeClr val="hlink"/>
              </a:buClr>
              <a:defRPr/>
            </a:pPr>
            <a:r>
              <a:rPr lang="zh-CN" altLang="en-US" sz="2800" kern="0" dirty="0" smtClean="0">
                <a:latin typeface="微软雅黑" pitchFamily="34" charset="-122"/>
                <a:ea typeface="微软雅黑" pitchFamily="34" charset="-122"/>
              </a:rPr>
              <a:t>   私营企业</a:t>
            </a:r>
            <a:r>
              <a:rPr lang="zh-CN" altLang="en-US" sz="2800" kern="0" dirty="0">
                <a:latin typeface="微软雅黑" pitchFamily="34" charset="-122"/>
                <a:ea typeface="微软雅黑" pitchFamily="34" charset="-122"/>
              </a:rPr>
              <a:t>是个人所得税还是</a:t>
            </a:r>
            <a:r>
              <a:rPr lang="zh-CN" altLang="en-US" sz="2800" kern="0" dirty="0" smtClean="0">
                <a:latin typeface="微软雅黑" pitchFamily="34" charset="-122"/>
                <a:ea typeface="微软雅黑" pitchFamily="34" charset="-122"/>
              </a:rPr>
              <a:t>企</a:t>
            </a:r>
            <a:endParaRPr lang="en-US" altLang="zh-CN" sz="2800" kern="0" dirty="0" smtClean="0">
              <a:latin typeface="微软雅黑" pitchFamily="34" charset="-122"/>
              <a:ea typeface="微软雅黑" pitchFamily="34" charset="-122"/>
            </a:endParaRPr>
          </a:p>
          <a:p>
            <a:pPr marL="342900" indent="-342900" eaLnBrk="0" hangingPunct="0">
              <a:lnSpc>
                <a:spcPct val="90000"/>
              </a:lnSpc>
              <a:spcBef>
                <a:spcPct val="20000"/>
              </a:spcBef>
              <a:buClr>
                <a:schemeClr val="hlink"/>
              </a:buClr>
              <a:defRPr/>
            </a:pPr>
            <a:r>
              <a:rPr lang="zh-CN" altLang="en-US" sz="2800" kern="0" dirty="0" smtClean="0">
                <a:latin typeface="微软雅黑" pitchFamily="34" charset="-122"/>
                <a:ea typeface="微软雅黑" pitchFamily="34" charset="-122"/>
              </a:rPr>
              <a:t>业</a:t>
            </a:r>
            <a:r>
              <a:rPr lang="zh-CN" altLang="en-US" sz="2800" kern="0" dirty="0">
                <a:latin typeface="微软雅黑" pitchFamily="34" charset="-122"/>
                <a:ea typeface="微软雅黑" pitchFamily="34" charset="-122"/>
              </a:rPr>
              <a:t>所得税？</a:t>
            </a:r>
          </a:p>
        </p:txBody>
      </p:sp>
      <p:sp>
        <p:nvSpPr>
          <p:cNvPr id="6" name="矩形 5"/>
          <p:cNvSpPr/>
          <p:nvPr/>
        </p:nvSpPr>
        <p:spPr>
          <a:xfrm>
            <a:off x="1000139" y="2071678"/>
            <a:ext cx="5572125" cy="584200"/>
          </a:xfrm>
          <a:prstGeom prst="rect">
            <a:avLst/>
          </a:prstGeom>
        </p:spPr>
        <p:txBody>
          <a:bodyPr>
            <a:spAutoFit/>
          </a:bodyPr>
          <a:lstStyle/>
          <a:p>
            <a:pPr marL="342900" indent="-342900" eaLnBrk="0" hangingPunct="0">
              <a:spcBef>
                <a:spcPct val="20000"/>
              </a:spcBef>
              <a:buClr>
                <a:schemeClr val="hlink"/>
              </a:buClr>
              <a:buFont typeface="Wingdings" pitchFamily="2" charset="2"/>
              <a:buChar char="Ø"/>
              <a:defRPr/>
            </a:pPr>
            <a:r>
              <a:rPr lang="zh-CN" altLang="en-US" sz="3200" b="1" kern="0" dirty="0">
                <a:latin typeface="微软雅黑" pitchFamily="34" charset="-122"/>
                <a:ea typeface="微软雅黑" pitchFamily="34" charset="-122"/>
              </a:rPr>
              <a:t>核心问题解析</a:t>
            </a:r>
          </a:p>
        </p:txBody>
      </p:sp>
      <p:sp>
        <p:nvSpPr>
          <p:cNvPr id="81925" name="矩形 6"/>
          <p:cNvSpPr>
            <a:spLocks noChangeArrowheads="1"/>
          </p:cNvSpPr>
          <p:nvPr/>
        </p:nvSpPr>
        <p:spPr bwMode="auto">
          <a:xfrm>
            <a:off x="1571658" y="2873382"/>
            <a:ext cx="1809750" cy="579437"/>
          </a:xfrm>
          <a:prstGeom prst="rect">
            <a:avLst/>
          </a:prstGeom>
          <a:noFill/>
          <a:ln w="9525">
            <a:noFill/>
            <a:miter lim="800000"/>
            <a:headEnd/>
            <a:tailEnd/>
          </a:ln>
        </p:spPr>
        <p:txBody>
          <a:bodyPr wrap="none">
            <a:spAutoFit/>
          </a:bodyPr>
          <a:lstStyle/>
          <a:p>
            <a:r>
              <a:rPr lang="zh-CN" altLang="en-US" sz="3200">
                <a:latin typeface="微软雅黑" pitchFamily="34" charset="-122"/>
                <a:ea typeface="微软雅黑" pitchFamily="34" charset="-122"/>
              </a:rPr>
              <a:t>问题 </a:t>
            </a:r>
            <a:r>
              <a:rPr lang="en-US" altLang="zh-CN" sz="3200">
                <a:latin typeface="微软雅黑" pitchFamily="34" charset="-122"/>
                <a:ea typeface="微软雅黑" pitchFamily="34" charset="-122"/>
              </a:rPr>
              <a:t>5</a:t>
            </a:r>
            <a:r>
              <a:rPr lang="zh-CN" altLang="en-US" sz="3200">
                <a:latin typeface="微软雅黑" pitchFamily="34" charset="-122"/>
                <a:ea typeface="微软雅黑" pitchFamily="34" charset="-122"/>
              </a:rPr>
              <a:t>：</a:t>
            </a:r>
          </a:p>
        </p:txBody>
      </p:sp>
      <p:sp>
        <p:nvSpPr>
          <p:cNvPr id="8" name="TextBox 7"/>
          <p:cNvSpPr txBox="1"/>
          <p:nvPr/>
        </p:nvSpPr>
        <p:spPr>
          <a:xfrm>
            <a:off x="0" y="6488668"/>
            <a:ext cx="571472" cy="369332"/>
          </a:xfrm>
          <a:prstGeom prst="rect">
            <a:avLst/>
          </a:prstGeom>
          <a:noFill/>
        </p:spPr>
        <p:txBody>
          <a:bodyPr wrap="square" rtlCol="0">
            <a:spAutoFit/>
          </a:bodyPr>
          <a:lstStyle/>
          <a:p>
            <a:r>
              <a:rPr lang="en-US" altLang="zh-CN" dirty="0" smtClean="0"/>
              <a:t>79</a:t>
            </a:r>
            <a:endParaRPr lang="zh-CN" altLang="en-US" dirty="0"/>
          </a:p>
        </p:txBody>
      </p:sp>
      <p:grpSp>
        <p:nvGrpSpPr>
          <p:cNvPr id="9" name="组合 8"/>
          <p:cNvGrpSpPr/>
          <p:nvPr/>
        </p:nvGrpSpPr>
        <p:grpSpPr>
          <a:xfrm>
            <a:off x="1071538" y="895339"/>
            <a:ext cx="5136010" cy="962025"/>
            <a:chOff x="1646325" y="2895629"/>
            <a:chExt cx="5136010" cy="962025"/>
          </a:xfrm>
        </p:grpSpPr>
        <p:sp>
          <p:nvSpPr>
            <p:cNvPr id="10" name="圆角矩形 9"/>
            <p:cNvSpPr/>
            <p:nvPr/>
          </p:nvSpPr>
          <p:spPr>
            <a:xfrm>
              <a:off x="1646325" y="2895629"/>
              <a:ext cx="5136010" cy="962025"/>
            </a:xfrm>
            <a:prstGeom prst="roundRect">
              <a:avLst/>
            </a:prstGeom>
            <a:solidFill>
              <a:schemeClr val="accent4">
                <a:lumMod val="60000"/>
                <a:lumOff val="4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11" name="圆角矩形 4"/>
            <p:cNvSpPr/>
            <p:nvPr/>
          </p:nvSpPr>
          <p:spPr>
            <a:xfrm>
              <a:off x="1693287" y="2942591"/>
              <a:ext cx="5042086" cy="8681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kumimoji="0" lang="zh-CN" alt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涉税实务</a:t>
              </a:r>
              <a:endParaRPr lang="zh-CN" altLang="en-US" sz="4000" kern="1200" dirty="0">
                <a:solidFill>
                  <a:schemeClr val="tx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spTree>
  </p:cSld>
  <p:clrMapOvr>
    <a:masterClrMapping/>
  </p:clrMapOvr>
  <p:transition>
    <p:random/>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14443" y="1928802"/>
            <a:ext cx="7143771" cy="3323987"/>
          </a:xfrm>
          <a:prstGeom prst="rect">
            <a:avLst/>
          </a:prstGeom>
        </p:spPr>
        <p:txBody>
          <a:bodyPr wrap="square">
            <a:spAutoFit/>
          </a:bodyPr>
          <a:lstStyle/>
          <a:p>
            <a:pPr marL="342900" indent="-342900" eaLnBrk="0" hangingPunct="0">
              <a:lnSpc>
                <a:spcPct val="90000"/>
              </a:lnSpc>
              <a:spcBef>
                <a:spcPct val="20000"/>
              </a:spcBef>
              <a:buClr>
                <a:schemeClr val="hlink"/>
              </a:buClr>
            </a:pPr>
            <a:r>
              <a:rPr lang="zh-CN" altLang="en-US" sz="2800" dirty="0">
                <a:latin typeface="微软雅黑" pitchFamily="34" charset="-122"/>
                <a:ea typeface="微软雅黑" pitchFamily="34" charset="-122"/>
              </a:rPr>
              <a:t>      </a:t>
            </a:r>
            <a:r>
              <a:rPr lang="zh-CN" altLang="en-US" sz="2800" dirty="0" smtClean="0">
                <a:latin typeface="微软雅黑" pitchFamily="34" charset="-122"/>
                <a:ea typeface="微软雅黑" pitchFamily="34" charset="-122"/>
              </a:rPr>
              <a:t>私营企业</a:t>
            </a:r>
            <a:r>
              <a:rPr lang="zh-CN" altLang="en-US" sz="2800" dirty="0">
                <a:latin typeface="微软雅黑" pitchFamily="34" charset="-122"/>
                <a:ea typeface="微软雅黑" pitchFamily="34" charset="-122"/>
              </a:rPr>
              <a:t>包括私营有限责任公司、</a:t>
            </a:r>
            <a:r>
              <a:rPr lang="zh-CN" altLang="en-US" sz="2800" dirty="0" smtClean="0">
                <a:latin typeface="微软雅黑" pitchFamily="34" charset="-122"/>
                <a:ea typeface="微软雅黑" pitchFamily="34" charset="-122"/>
              </a:rPr>
              <a:t>私营</a:t>
            </a:r>
            <a:endParaRPr lang="en-US" altLang="zh-CN" sz="2800" dirty="0" smtClean="0">
              <a:latin typeface="微软雅黑" pitchFamily="34" charset="-122"/>
              <a:ea typeface="微软雅黑" pitchFamily="34" charset="-122"/>
            </a:endParaRPr>
          </a:p>
          <a:p>
            <a:pPr marL="342900" indent="-342900" eaLnBrk="0" hangingPunct="0">
              <a:lnSpc>
                <a:spcPct val="90000"/>
              </a:lnSpc>
              <a:spcBef>
                <a:spcPct val="20000"/>
              </a:spcBef>
              <a:buClr>
                <a:schemeClr val="hlink"/>
              </a:buClr>
            </a:pPr>
            <a:r>
              <a:rPr lang="zh-CN" altLang="en-US" sz="2800" dirty="0" smtClean="0">
                <a:latin typeface="微软雅黑" pitchFamily="34" charset="-122"/>
                <a:ea typeface="微软雅黑" pitchFamily="34" charset="-122"/>
              </a:rPr>
              <a:t>股份有限公司</a:t>
            </a:r>
            <a:r>
              <a:rPr lang="zh-CN" altLang="en-US" sz="2800" dirty="0">
                <a:latin typeface="微软雅黑" pitchFamily="34" charset="-122"/>
                <a:ea typeface="微软雅黑" pitchFamily="34" charset="-122"/>
              </a:rPr>
              <a:t>、私营合伙企业和私营独资</a:t>
            </a:r>
            <a:r>
              <a:rPr lang="zh-CN" altLang="en-US" sz="2800" dirty="0" smtClean="0">
                <a:latin typeface="微软雅黑" pitchFamily="34" charset="-122"/>
                <a:ea typeface="微软雅黑" pitchFamily="34" charset="-122"/>
              </a:rPr>
              <a:t>企</a:t>
            </a:r>
            <a:endParaRPr lang="en-US" altLang="zh-CN" sz="2800" dirty="0" smtClean="0">
              <a:latin typeface="微软雅黑" pitchFamily="34" charset="-122"/>
              <a:ea typeface="微软雅黑" pitchFamily="34" charset="-122"/>
            </a:endParaRPr>
          </a:p>
          <a:p>
            <a:pPr marL="342900" indent="-342900" eaLnBrk="0" hangingPunct="0">
              <a:lnSpc>
                <a:spcPct val="90000"/>
              </a:lnSpc>
              <a:spcBef>
                <a:spcPct val="20000"/>
              </a:spcBef>
              <a:buClr>
                <a:schemeClr val="hlink"/>
              </a:buClr>
            </a:pPr>
            <a:r>
              <a:rPr lang="zh-CN" altLang="en-US" sz="2800" dirty="0" smtClean="0">
                <a:latin typeface="微软雅黑" pitchFamily="34" charset="-122"/>
                <a:ea typeface="微软雅黑" pitchFamily="34" charset="-122"/>
              </a:rPr>
              <a:t>业</a:t>
            </a:r>
            <a:r>
              <a:rPr lang="zh-CN" altLang="en-US" sz="2800" dirty="0">
                <a:latin typeface="微软雅黑" pitchFamily="34" charset="-122"/>
                <a:ea typeface="微软雅黑" pitchFamily="34" charset="-122"/>
              </a:rPr>
              <a:t>四种组织形式。私营有限责任公司和</a:t>
            </a:r>
            <a:r>
              <a:rPr lang="zh-CN" altLang="en-US" sz="2800" dirty="0" smtClean="0">
                <a:latin typeface="微软雅黑" pitchFamily="34" charset="-122"/>
                <a:ea typeface="微软雅黑" pitchFamily="34" charset="-122"/>
              </a:rPr>
              <a:t>私营</a:t>
            </a:r>
            <a:endParaRPr lang="en-US" altLang="zh-CN" sz="2800" dirty="0" smtClean="0">
              <a:latin typeface="微软雅黑" pitchFamily="34" charset="-122"/>
              <a:ea typeface="微软雅黑" pitchFamily="34" charset="-122"/>
            </a:endParaRPr>
          </a:p>
          <a:p>
            <a:pPr marL="342900" indent="-342900" eaLnBrk="0" hangingPunct="0">
              <a:lnSpc>
                <a:spcPct val="90000"/>
              </a:lnSpc>
              <a:spcBef>
                <a:spcPct val="20000"/>
              </a:spcBef>
              <a:buClr>
                <a:schemeClr val="hlink"/>
              </a:buClr>
            </a:pPr>
            <a:r>
              <a:rPr lang="zh-CN" altLang="en-US" sz="2800" dirty="0" smtClean="0">
                <a:latin typeface="微软雅黑" pitchFamily="34" charset="-122"/>
                <a:ea typeface="微软雅黑" pitchFamily="34" charset="-122"/>
              </a:rPr>
              <a:t>股份有限公司</a:t>
            </a:r>
            <a:r>
              <a:rPr lang="zh-CN" altLang="en-US" sz="2800" dirty="0">
                <a:latin typeface="微软雅黑" pitchFamily="34" charset="-122"/>
                <a:ea typeface="微软雅黑" pitchFamily="34" charset="-122"/>
              </a:rPr>
              <a:t>具有法人资格，在征税时对</a:t>
            </a:r>
            <a:r>
              <a:rPr lang="zh-CN" altLang="en-US" sz="2800" dirty="0" smtClean="0">
                <a:latin typeface="微软雅黑" pitchFamily="34" charset="-122"/>
                <a:ea typeface="微软雅黑" pitchFamily="34" charset="-122"/>
              </a:rPr>
              <a:t>公</a:t>
            </a:r>
            <a:endParaRPr lang="en-US" altLang="zh-CN" sz="2800" dirty="0" smtClean="0">
              <a:latin typeface="微软雅黑" pitchFamily="34" charset="-122"/>
              <a:ea typeface="微软雅黑" pitchFamily="34" charset="-122"/>
            </a:endParaRPr>
          </a:p>
          <a:p>
            <a:pPr marL="342900" indent="-342900" eaLnBrk="0" hangingPunct="0">
              <a:lnSpc>
                <a:spcPct val="90000"/>
              </a:lnSpc>
              <a:spcBef>
                <a:spcPct val="20000"/>
              </a:spcBef>
              <a:buClr>
                <a:schemeClr val="hlink"/>
              </a:buClr>
            </a:pPr>
            <a:r>
              <a:rPr lang="zh-CN" altLang="en-US" sz="2800" dirty="0" smtClean="0">
                <a:latin typeface="微软雅黑" pitchFamily="34" charset="-122"/>
                <a:ea typeface="微软雅黑" pitchFamily="34" charset="-122"/>
              </a:rPr>
              <a:t>司和</a:t>
            </a:r>
            <a:r>
              <a:rPr lang="zh-CN" altLang="en-US" sz="2800" dirty="0">
                <a:latin typeface="微软雅黑" pitchFamily="34" charset="-122"/>
                <a:ea typeface="微软雅黑" pitchFamily="34" charset="-122"/>
              </a:rPr>
              <a:t>股东实行双重征税，即对公司征收</a:t>
            </a:r>
            <a:r>
              <a:rPr lang="zh-CN" altLang="en-US" sz="2800" dirty="0" smtClean="0">
                <a:latin typeface="微软雅黑" pitchFamily="34" charset="-122"/>
                <a:ea typeface="微软雅黑" pitchFamily="34" charset="-122"/>
              </a:rPr>
              <a:t>企业</a:t>
            </a:r>
            <a:endParaRPr lang="en-US" altLang="zh-CN" sz="2800" dirty="0" smtClean="0">
              <a:latin typeface="微软雅黑" pitchFamily="34" charset="-122"/>
              <a:ea typeface="微软雅黑" pitchFamily="34" charset="-122"/>
            </a:endParaRPr>
          </a:p>
          <a:p>
            <a:pPr marL="342900" indent="-342900" eaLnBrk="0" hangingPunct="0">
              <a:lnSpc>
                <a:spcPct val="90000"/>
              </a:lnSpc>
              <a:spcBef>
                <a:spcPct val="20000"/>
              </a:spcBef>
              <a:buClr>
                <a:schemeClr val="hlink"/>
              </a:buClr>
            </a:pPr>
            <a:r>
              <a:rPr lang="zh-CN" altLang="en-US" sz="2800" dirty="0" smtClean="0">
                <a:latin typeface="微软雅黑" pitchFamily="34" charset="-122"/>
                <a:ea typeface="微软雅黑" pitchFamily="34" charset="-122"/>
              </a:rPr>
              <a:t>所得税</a:t>
            </a:r>
            <a:r>
              <a:rPr lang="zh-CN" altLang="en-US" sz="2800" dirty="0">
                <a:latin typeface="微软雅黑" pitchFamily="34" charset="-122"/>
                <a:ea typeface="微软雅黑" pitchFamily="34" charset="-122"/>
              </a:rPr>
              <a:t>，对股东取得的工资薪金所得、</a:t>
            </a:r>
            <a:r>
              <a:rPr lang="zh-CN" altLang="en-US" sz="2800" dirty="0" smtClean="0">
                <a:latin typeface="微软雅黑" pitchFamily="34" charset="-122"/>
                <a:ea typeface="微软雅黑" pitchFamily="34" charset="-122"/>
              </a:rPr>
              <a:t>分得</a:t>
            </a:r>
            <a:endParaRPr lang="en-US" altLang="zh-CN" sz="2800" dirty="0" smtClean="0">
              <a:latin typeface="微软雅黑" pitchFamily="34" charset="-122"/>
              <a:ea typeface="微软雅黑" pitchFamily="34" charset="-122"/>
            </a:endParaRPr>
          </a:p>
          <a:p>
            <a:pPr marL="342900" indent="-342900" eaLnBrk="0" hangingPunct="0">
              <a:lnSpc>
                <a:spcPct val="90000"/>
              </a:lnSpc>
              <a:spcBef>
                <a:spcPct val="20000"/>
              </a:spcBef>
              <a:buClr>
                <a:schemeClr val="hlink"/>
              </a:buClr>
            </a:pPr>
            <a:r>
              <a:rPr lang="zh-CN" altLang="en-US" sz="2800" dirty="0" smtClean="0">
                <a:latin typeface="微软雅黑" pitchFamily="34" charset="-122"/>
                <a:ea typeface="微软雅黑" pitchFamily="34" charset="-122"/>
              </a:rPr>
              <a:t>的</a:t>
            </a:r>
            <a:r>
              <a:rPr lang="zh-CN" altLang="en-US" sz="2800" dirty="0">
                <a:latin typeface="微软雅黑" pitchFamily="34" charset="-122"/>
                <a:ea typeface="微软雅黑" pitchFamily="34" charset="-122"/>
              </a:rPr>
              <a:t>税后利润征收个人所得税。</a:t>
            </a:r>
            <a:endParaRPr lang="en-US" altLang="zh-CN" sz="2800" dirty="0">
              <a:latin typeface="微软雅黑" pitchFamily="34" charset="-122"/>
              <a:ea typeface="微软雅黑" pitchFamily="34" charset="-122"/>
            </a:endParaRPr>
          </a:p>
        </p:txBody>
      </p:sp>
      <p:sp>
        <p:nvSpPr>
          <p:cNvPr id="3" name="TextBox 2"/>
          <p:cNvSpPr txBox="1"/>
          <p:nvPr/>
        </p:nvSpPr>
        <p:spPr>
          <a:xfrm>
            <a:off x="0" y="6488668"/>
            <a:ext cx="571472" cy="369332"/>
          </a:xfrm>
          <a:prstGeom prst="rect">
            <a:avLst/>
          </a:prstGeom>
          <a:noFill/>
        </p:spPr>
        <p:txBody>
          <a:bodyPr wrap="square" rtlCol="0">
            <a:spAutoFit/>
          </a:bodyPr>
          <a:lstStyle/>
          <a:p>
            <a:r>
              <a:rPr lang="en-US" altLang="zh-CN" dirty="0" smtClean="0"/>
              <a:t>80</a:t>
            </a:r>
            <a:endParaRPr lang="zh-CN" altLang="en-US" dirty="0"/>
          </a:p>
        </p:txBody>
      </p:sp>
    </p:spTree>
  </p:cSld>
  <p:clrMapOvr>
    <a:masterClrMapping/>
  </p:clrMapOvr>
  <p:transition>
    <p:random/>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500166" y="2171706"/>
            <a:ext cx="6715172" cy="2185988"/>
          </a:xfrm>
          <a:prstGeom prst="rect">
            <a:avLst/>
          </a:prstGeom>
        </p:spPr>
        <p:txBody>
          <a:bodyPr/>
          <a:lstStyle/>
          <a:p>
            <a:pPr marL="342900" indent="-342900" eaLnBrk="0" hangingPunct="0">
              <a:spcBef>
                <a:spcPct val="20000"/>
              </a:spcBef>
              <a:buClr>
                <a:schemeClr val="hlink"/>
              </a:buClr>
              <a:defRPr/>
            </a:pPr>
            <a:r>
              <a:rPr lang="zh-CN" altLang="en-US" sz="2800" kern="0" dirty="0">
                <a:latin typeface="微软雅黑" pitchFamily="34" charset="-122"/>
                <a:ea typeface="微软雅黑" pitchFamily="34" charset="-122"/>
              </a:rPr>
              <a:t>      私营合伙企业和私营独资企业不</a:t>
            </a:r>
            <a:r>
              <a:rPr lang="zh-CN" altLang="en-US" sz="2800" kern="0" dirty="0" smtClean="0">
                <a:latin typeface="微软雅黑" pitchFamily="34" charset="-122"/>
                <a:ea typeface="微软雅黑" pitchFamily="34" charset="-122"/>
              </a:rPr>
              <a:t>具有</a:t>
            </a:r>
            <a:endParaRPr lang="en-US" altLang="zh-CN" sz="2800" kern="0" dirty="0" smtClean="0">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800" kern="0" dirty="0" smtClean="0">
                <a:latin typeface="微软雅黑" pitchFamily="34" charset="-122"/>
                <a:ea typeface="微软雅黑" pitchFamily="34" charset="-122"/>
              </a:rPr>
              <a:t>法人</a:t>
            </a:r>
            <a:r>
              <a:rPr lang="zh-CN" altLang="en-US" sz="2800" kern="0" dirty="0">
                <a:latin typeface="微软雅黑" pitchFamily="34" charset="-122"/>
                <a:ea typeface="微软雅黑" pitchFamily="34" charset="-122"/>
              </a:rPr>
              <a:t>资格</a:t>
            </a:r>
            <a:r>
              <a:rPr lang="zh-CN" altLang="en-US" sz="2800" kern="0" dirty="0" smtClean="0">
                <a:latin typeface="微软雅黑" pitchFamily="34" charset="-122"/>
                <a:ea typeface="微软雅黑" pitchFamily="34" charset="-122"/>
              </a:rPr>
              <a:t>，对</a:t>
            </a:r>
            <a:r>
              <a:rPr lang="zh-CN" altLang="en-US" sz="2800" kern="0" dirty="0">
                <a:latin typeface="微软雅黑" pitchFamily="34" charset="-122"/>
                <a:ea typeface="微软雅黑" pitchFamily="34" charset="-122"/>
              </a:rPr>
              <a:t>企业债务承担无限责任，</a:t>
            </a:r>
            <a:r>
              <a:rPr lang="zh-CN" altLang="en-US" sz="2800" kern="0" dirty="0" smtClean="0">
                <a:latin typeface="微软雅黑" pitchFamily="34" charset="-122"/>
                <a:ea typeface="微软雅黑" pitchFamily="34" charset="-122"/>
              </a:rPr>
              <a:t>在</a:t>
            </a:r>
            <a:endParaRPr lang="en-US" altLang="zh-CN" sz="2800" kern="0" dirty="0" smtClean="0">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800" kern="0" dirty="0" smtClean="0">
                <a:latin typeface="微软雅黑" pitchFamily="34" charset="-122"/>
                <a:ea typeface="微软雅黑" pitchFamily="34" charset="-122"/>
              </a:rPr>
              <a:t>征税</a:t>
            </a:r>
            <a:r>
              <a:rPr lang="zh-CN" altLang="en-US" sz="2800" kern="0" dirty="0">
                <a:latin typeface="微软雅黑" pitchFamily="34" charset="-122"/>
                <a:ea typeface="微软雅黑" pitchFamily="34" charset="-122"/>
              </a:rPr>
              <a:t>时按照“</a:t>
            </a:r>
            <a:r>
              <a:rPr lang="zh-CN" altLang="en-US" sz="2800" kern="0" dirty="0" smtClean="0">
                <a:latin typeface="微软雅黑" pitchFamily="34" charset="-122"/>
                <a:ea typeface="微软雅黑" pitchFamily="34" charset="-122"/>
              </a:rPr>
              <a:t>个体工商户</a:t>
            </a:r>
            <a:r>
              <a:rPr lang="zh-CN" altLang="en-US" sz="2800" kern="0" dirty="0">
                <a:latin typeface="微软雅黑" pitchFamily="34" charset="-122"/>
                <a:ea typeface="微软雅黑" pitchFamily="34" charset="-122"/>
              </a:rPr>
              <a:t>的生产、经营</a:t>
            </a:r>
            <a:r>
              <a:rPr lang="zh-CN" altLang="en-US" sz="2800" kern="0" dirty="0" smtClean="0">
                <a:latin typeface="微软雅黑" pitchFamily="34" charset="-122"/>
                <a:ea typeface="微软雅黑" pitchFamily="34" charset="-122"/>
              </a:rPr>
              <a:t>所</a:t>
            </a:r>
            <a:endParaRPr lang="en-US" altLang="zh-CN" sz="2800" kern="0" dirty="0" smtClean="0">
              <a:latin typeface="微软雅黑" pitchFamily="34" charset="-122"/>
              <a:ea typeface="微软雅黑" pitchFamily="34" charset="-122"/>
            </a:endParaRPr>
          </a:p>
          <a:p>
            <a:pPr marL="342900" indent="-342900" eaLnBrk="0" hangingPunct="0">
              <a:spcBef>
                <a:spcPct val="20000"/>
              </a:spcBef>
              <a:buClr>
                <a:schemeClr val="hlink"/>
              </a:buClr>
              <a:defRPr/>
            </a:pPr>
            <a:r>
              <a:rPr lang="zh-CN" altLang="en-US" sz="2800" kern="0" dirty="0" smtClean="0">
                <a:latin typeface="微软雅黑" pitchFamily="34" charset="-122"/>
                <a:ea typeface="微软雅黑" pitchFamily="34" charset="-122"/>
              </a:rPr>
              <a:t>得</a:t>
            </a:r>
            <a:r>
              <a:rPr lang="zh-CN" altLang="en-US" sz="2800" kern="0" dirty="0">
                <a:latin typeface="微软雅黑" pitchFamily="34" charset="-122"/>
                <a:ea typeface="微软雅黑" pitchFamily="34" charset="-122"/>
              </a:rPr>
              <a:t>”项目征收个人所得税 </a:t>
            </a:r>
            <a:endParaRPr lang="en-US" altLang="zh-CN" sz="2800" kern="0" dirty="0">
              <a:latin typeface="微软雅黑" pitchFamily="34" charset="-122"/>
              <a:ea typeface="微软雅黑" pitchFamily="34" charset="-122"/>
            </a:endParaRPr>
          </a:p>
          <a:p>
            <a:pPr marL="342900" indent="-342900" eaLnBrk="0" hangingPunct="0">
              <a:spcBef>
                <a:spcPct val="20000"/>
              </a:spcBef>
              <a:buClr>
                <a:schemeClr val="hlink"/>
              </a:buClr>
              <a:defRPr/>
            </a:pPr>
            <a:endParaRPr lang="zh-CN" altLang="en-US" sz="2800" kern="0" dirty="0">
              <a:latin typeface="微软雅黑" pitchFamily="34" charset="-122"/>
              <a:ea typeface="微软雅黑" pitchFamily="34" charset="-122"/>
            </a:endParaRPr>
          </a:p>
        </p:txBody>
      </p:sp>
      <p:sp>
        <p:nvSpPr>
          <p:cNvPr id="3" name="TextBox 2"/>
          <p:cNvSpPr txBox="1"/>
          <p:nvPr/>
        </p:nvSpPr>
        <p:spPr>
          <a:xfrm>
            <a:off x="0" y="6488668"/>
            <a:ext cx="571472" cy="369332"/>
          </a:xfrm>
          <a:prstGeom prst="rect">
            <a:avLst/>
          </a:prstGeom>
          <a:noFill/>
        </p:spPr>
        <p:txBody>
          <a:bodyPr wrap="square" rtlCol="0">
            <a:spAutoFit/>
          </a:bodyPr>
          <a:lstStyle/>
          <a:p>
            <a:r>
              <a:rPr lang="en-US" altLang="zh-CN" dirty="0" smtClean="0"/>
              <a:t>81</a:t>
            </a:r>
            <a:endParaRPr lang="zh-CN" altLang="en-US" dirty="0"/>
          </a:p>
        </p:txBody>
      </p:sp>
    </p:spTree>
  </p:cSld>
  <p:clrMapOvr>
    <a:masterClrMapping/>
  </p:clrMapOvr>
  <p:transition>
    <p:random/>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57200" y="2643188"/>
            <a:ext cx="8401050" cy="3114675"/>
          </a:xfrm>
          <a:prstGeom prst="rect">
            <a:avLst/>
          </a:prstGeom>
        </p:spPr>
        <p:txBody>
          <a:bodyPr/>
          <a:lstStyle/>
          <a:p>
            <a:pPr marL="342900" indent="-342900" eaLnBrk="0" hangingPunct="0">
              <a:spcBef>
                <a:spcPct val="20000"/>
              </a:spcBef>
              <a:buClr>
                <a:schemeClr val="hlink"/>
              </a:buClr>
              <a:defRPr/>
            </a:pPr>
            <a:r>
              <a:rPr lang="zh-CN" altLang="en-US" sz="2800" kern="0" dirty="0">
                <a:latin typeface="微软雅黑" pitchFamily="34" charset="-122"/>
                <a:ea typeface="微软雅黑" pitchFamily="34" charset="-122"/>
              </a:rPr>
              <a:t>         小企业会计准则适用于：符合</a:t>
            </a:r>
            <a:r>
              <a:rPr lang="en-US" altLang="zh-CN" sz="2800" kern="0" dirty="0">
                <a:latin typeface="微软雅黑" pitchFamily="34" charset="-122"/>
                <a:ea typeface="微软雅黑" pitchFamily="34" charset="-122"/>
              </a:rPr>
              <a:t>《</a:t>
            </a:r>
            <a:r>
              <a:rPr lang="zh-CN" altLang="en-US" sz="2800" kern="0" dirty="0">
                <a:latin typeface="微软雅黑" pitchFamily="34" charset="-122"/>
                <a:ea typeface="微软雅黑" pitchFamily="34" charset="-122"/>
              </a:rPr>
              <a:t>中小企业划型标准规定</a:t>
            </a:r>
            <a:r>
              <a:rPr lang="en-US" altLang="zh-CN" sz="2800" kern="0" dirty="0">
                <a:latin typeface="微软雅黑" pitchFamily="34" charset="-122"/>
                <a:ea typeface="微软雅黑" pitchFamily="34" charset="-122"/>
              </a:rPr>
              <a:t>》</a:t>
            </a:r>
            <a:r>
              <a:rPr lang="zh-CN" altLang="en-US" sz="2800" kern="0" dirty="0">
                <a:latin typeface="微软雅黑" pitchFamily="34" charset="-122"/>
                <a:ea typeface="微软雅黑" pitchFamily="34" charset="-122"/>
              </a:rPr>
              <a:t>所规定的小，微型企业标准 的企业。</a:t>
            </a:r>
            <a:endParaRPr lang="en-US" altLang="zh-CN" sz="2800" kern="0" dirty="0">
              <a:latin typeface="微软雅黑" pitchFamily="34" charset="-122"/>
              <a:ea typeface="微软雅黑" pitchFamily="34" charset="-122"/>
            </a:endParaRPr>
          </a:p>
          <a:p>
            <a:pPr marL="342900" indent="-342900" eaLnBrk="0" hangingPunct="0">
              <a:spcBef>
                <a:spcPct val="20000"/>
              </a:spcBef>
              <a:buClr>
                <a:schemeClr val="hlink"/>
              </a:buClr>
              <a:defRPr/>
            </a:pPr>
            <a:endParaRPr lang="zh-CN" altLang="en-US" sz="2800" kern="0" dirty="0">
              <a:latin typeface="微软雅黑" pitchFamily="34" charset="-122"/>
              <a:ea typeface="微软雅黑" pitchFamily="34" charset="-122"/>
            </a:endParaRPr>
          </a:p>
          <a:p>
            <a:pPr marL="800100" lvl="1" indent="-342900" eaLnBrk="0" hangingPunct="0">
              <a:spcBef>
                <a:spcPct val="20000"/>
              </a:spcBef>
              <a:buClr>
                <a:schemeClr val="hlink"/>
              </a:buClr>
              <a:defRPr/>
            </a:pPr>
            <a:r>
              <a:rPr lang="zh-CN" altLang="en-US" sz="2800" kern="0" dirty="0">
                <a:latin typeface="微软雅黑" pitchFamily="34" charset="-122"/>
                <a:ea typeface="微软雅黑" pitchFamily="34" charset="-122"/>
              </a:rPr>
              <a:t>        下列三类小企业除外：</a:t>
            </a:r>
          </a:p>
          <a:p>
            <a:pPr marL="800100" lvl="1" indent="-342900" eaLnBrk="0" hangingPunct="0">
              <a:spcBef>
                <a:spcPct val="20000"/>
              </a:spcBef>
              <a:buClr>
                <a:schemeClr val="hlink"/>
              </a:buClr>
              <a:defRPr/>
            </a:pPr>
            <a:r>
              <a:rPr lang="zh-CN" altLang="en-US" sz="2800" kern="0" dirty="0">
                <a:latin typeface="微软雅黑" pitchFamily="34" charset="-122"/>
                <a:ea typeface="微软雅黑" pitchFamily="34" charset="-122"/>
              </a:rPr>
              <a:t>        股票或债券在市场上公开交易的小企业</a:t>
            </a:r>
          </a:p>
          <a:p>
            <a:pPr marL="800100" lvl="1" indent="-342900" eaLnBrk="0" hangingPunct="0">
              <a:spcBef>
                <a:spcPct val="20000"/>
              </a:spcBef>
              <a:buClr>
                <a:schemeClr val="hlink"/>
              </a:buClr>
              <a:defRPr/>
            </a:pPr>
            <a:r>
              <a:rPr lang="zh-CN" altLang="en-US" sz="2800" kern="0" dirty="0">
                <a:latin typeface="微软雅黑" pitchFamily="34" charset="-122"/>
                <a:ea typeface="微软雅黑" pitchFamily="34" charset="-122"/>
              </a:rPr>
              <a:t>        金融机构或其他具有金融性质的小企业</a:t>
            </a:r>
          </a:p>
          <a:p>
            <a:pPr marL="800100" lvl="1" indent="-342900" eaLnBrk="0" hangingPunct="0">
              <a:spcBef>
                <a:spcPct val="20000"/>
              </a:spcBef>
              <a:buClr>
                <a:schemeClr val="hlink"/>
              </a:buClr>
              <a:defRPr/>
            </a:pPr>
            <a:r>
              <a:rPr lang="zh-CN" altLang="en-US" sz="2800" kern="0" dirty="0">
                <a:latin typeface="微软雅黑" pitchFamily="34" charset="-122"/>
                <a:ea typeface="微软雅黑" pitchFamily="34" charset="-122"/>
              </a:rPr>
              <a:t>        企业集团内的母公司和子公司</a:t>
            </a:r>
          </a:p>
        </p:txBody>
      </p:sp>
      <p:grpSp>
        <p:nvGrpSpPr>
          <p:cNvPr id="8195" name="组合 2"/>
          <p:cNvGrpSpPr>
            <a:grpSpLocks/>
          </p:cNvGrpSpPr>
          <p:nvPr/>
        </p:nvGrpSpPr>
        <p:grpSpPr bwMode="auto">
          <a:xfrm>
            <a:off x="1071538" y="1142984"/>
            <a:ext cx="5135562" cy="819150"/>
            <a:chOff x="2146391" y="408582"/>
            <a:chExt cx="5136010" cy="962025"/>
          </a:xfrm>
        </p:grpSpPr>
        <p:sp>
          <p:nvSpPr>
            <p:cNvPr id="4" name="圆角矩形 3"/>
            <p:cNvSpPr/>
            <p:nvPr/>
          </p:nvSpPr>
          <p:spPr>
            <a:xfrm>
              <a:off x="2146391" y="408582"/>
              <a:ext cx="5136010" cy="962025"/>
            </a:xfrm>
            <a:prstGeom prst="roundRect">
              <a:avLst/>
            </a:prstGeom>
            <a:solidFill>
              <a:schemeClr val="tx1">
                <a:lumMod val="20000"/>
                <a:lumOff val="80000"/>
                <a:alpha val="90000"/>
              </a:schemeClr>
            </a:solidFill>
          </p:spPr>
          <p:style>
            <a:lnRef idx="1">
              <a:schemeClr val="accent1">
                <a:hueOff val="0"/>
                <a:satOff val="0"/>
                <a:lumOff val="0"/>
                <a:alphaOff val="0"/>
              </a:schemeClr>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5" name="圆角矩形 4"/>
            <p:cNvSpPr/>
            <p:nvPr/>
          </p:nvSpPr>
          <p:spPr>
            <a:xfrm>
              <a:off x="2194020" y="455191"/>
              <a:ext cx="5040752" cy="86880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0" tIns="152400" rIns="152400" bIns="152400" spcCol="1270" anchor="ctr"/>
            <a:lstStyle/>
            <a:p>
              <a:pPr algn="ctr">
                <a:defRPr/>
              </a:pPr>
              <a:r>
                <a:rPr lang="zh-CN" altLang="en-US" sz="4000" b="1" dirty="0">
                  <a:effectLst>
                    <a:outerShdw blurRad="38100" dist="38100" dir="2700000" algn="tl">
                      <a:srgbClr val="000000">
                        <a:alpha val="43137"/>
                      </a:srgbClr>
                    </a:outerShdw>
                  </a:effectLst>
                  <a:latin typeface="微软雅黑" pitchFamily="34" charset="-122"/>
                  <a:ea typeface="微软雅黑" pitchFamily="34" charset="-122"/>
                </a:rPr>
                <a:t>背景法规解读</a:t>
              </a:r>
            </a:p>
          </p:txBody>
        </p:sp>
      </p:grpSp>
      <p:sp>
        <p:nvSpPr>
          <p:cNvPr id="6" name="TextBox 5"/>
          <p:cNvSpPr txBox="1"/>
          <p:nvPr/>
        </p:nvSpPr>
        <p:spPr>
          <a:xfrm>
            <a:off x="0" y="6488668"/>
            <a:ext cx="428596" cy="369332"/>
          </a:xfrm>
          <a:prstGeom prst="rect">
            <a:avLst/>
          </a:prstGeom>
          <a:noFill/>
        </p:spPr>
        <p:txBody>
          <a:bodyPr wrap="square" rtlCol="0">
            <a:spAutoFit/>
          </a:bodyPr>
          <a:lstStyle/>
          <a:p>
            <a:r>
              <a:rPr lang="en-US" altLang="zh-CN" dirty="0" smtClean="0"/>
              <a:t>7</a:t>
            </a:r>
            <a:endParaRPr lang="zh-CN" altLang="en-US" dirty="0"/>
          </a:p>
        </p:txBody>
      </p:sp>
    </p:spTree>
  </p:cSld>
  <p:clrMapOvr>
    <a:masterClrMapping/>
  </p:clrMapOvr>
  <p:transition>
    <p:random/>
  </p:transition>
  <p:timing>
    <p:tnLst>
      <p:par>
        <p:cTn id="1" dur="indefinite" restart="never" nodeType="tmRoot"/>
      </p:par>
    </p:tnLst>
  </p:timing>
</p:sld>
</file>

<file path=ppt/theme/theme1.xml><?xml version="1.0" encoding="utf-8"?>
<a:theme xmlns:a="http://schemas.openxmlformats.org/drawingml/2006/main" name="tep_15">
  <a:themeElements>
    <a:clrScheme name="沉稳">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tep_15">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p_15 1">
        <a:dk1>
          <a:srgbClr val="1A3E86"/>
        </a:dk1>
        <a:lt1>
          <a:srgbClr val="C1CFDD"/>
        </a:lt1>
        <a:dk2>
          <a:srgbClr val="000000"/>
        </a:dk2>
        <a:lt2>
          <a:srgbClr val="B2B2B2"/>
        </a:lt2>
        <a:accent1>
          <a:srgbClr val="4AAAC0"/>
        </a:accent1>
        <a:accent2>
          <a:srgbClr val="6600FF"/>
        </a:accent2>
        <a:accent3>
          <a:srgbClr val="DDE4EB"/>
        </a:accent3>
        <a:accent4>
          <a:srgbClr val="143472"/>
        </a:accent4>
        <a:accent5>
          <a:srgbClr val="B1D2DC"/>
        </a:accent5>
        <a:accent6>
          <a:srgbClr val="5C00E7"/>
        </a:accent6>
        <a:hlink>
          <a:srgbClr val="006699"/>
        </a:hlink>
        <a:folHlink>
          <a:srgbClr val="3366CC"/>
        </a:folHlink>
      </a:clrScheme>
      <a:clrMap bg1="lt1" tx1="dk1" bg2="lt2" tx2="dk2" accent1="accent1" accent2="accent2" accent3="accent3" accent4="accent4" accent5="accent5" accent6="accent6" hlink="hlink" folHlink="folHlink"/>
    </a:extraClrScheme>
    <a:extraClrScheme>
      <a:clrScheme name="tep_15 2">
        <a:dk1>
          <a:srgbClr val="2B166E"/>
        </a:dk1>
        <a:lt1>
          <a:srgbClr val="AADBFC"/>
        </a:lt1>
        <a:dk2>
          <a:srgbClr val="003366"/>
        </a:dk2>
        <a:lt2>
          <a:srgbClr val="B2B2B2"/>
        </a:lt2>
        <a:accent1>
          <a:srgbClr val="19B17B"/>
        </a:accent1>
        <a:accent2>
          <a:srgbClr val="E57B1B"/>
        </a:accent2>
        <a:accent3>
          <a:srgbClr val="D2EAFD"/>
        </a:accent3>
        <a:accent4>
          <a:srgbClr val="23115D"/>
        </a:accent4>
        <a:accent5>
          <a:srgbClr val="ABD5BF"/>
        </a:accent5>
        <a:accent6>
          <a:srgbClr val="CF6F17"/>
        </a:accent6>
        <a:hlink>
          <a:srgbClr val="0066CC"/>
        </a:hlink>
        <a:folHlink>
          <a:srgbClr val="8C71B9"/>
        </a:folHlink>
      </a:clrScheme>
      <a:clrMap bg1="lt1" tx1="dk1" bg2="lt2" tx2="dk2" accent1="accent1" accent2="accent2" accent3="accent3" accent4="accent4" accent5="accent5" accent6="accent6" hlink="hlink" folHlink="folHlink"/>
    </a:extraClrScheme>
    <a:extraClrScheme>
      <a:clrScheme name="tep_15 3">
        <a:dk1>
          <a:srgbClr val="335338"/>
        </a:dk1>
        <a:lt1>
          <a:srgbClr val="D7E4BE"/>
        </a:lt1>
        <a:dk2>
          <a:srgbClr val="000066"/>
        </a:dk2>
        <a:lt2>
          <a:srgbClr val="B2B2B2"/>
        </a:lt2>
        <a:accent1>
          <a:srgbClr val="2F86B1"/>
        </a:accent1>
        <a:accent2>
          <a:srgbClr val="D2761A"/>
        </a:accent2>
        <a:accent3>
          <a:srgbClr val="E8EFDB"/>
        </a:accent3>
        <a:accent4>
          <a:srgbClr val="2A462E"/>
        </a:accent4>
        <a:accent5>
          <a:srgbClr val="ADC3D5"/>
        </a:accent5>
        <a:accent6>
          <a:srgbClr val="BE6A16"/>
        </a:accent6>
        <a:hlink>
          <a:srgbClr val="368463"/>
        </a:hlink>
        <a:folHlink>
          <a:srgbClr val="481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008最新商务办公系列精品PPT模板">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437TGp_bizpeople_light_ani">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28575" cap="flat" cmpd="sng" algn="ctr">
          <a:solidFill>
            <a:srgbClr val="FFFFFF"/>
          </a:solidFill>
          <a:prstDash val="solid"/>
          <a:round/>
          <a:headEnd type="none" w="med" len="med"/>
          <a:tailEnd type="none" w="med" len="med"/>
        </a:ln>
        <a:effectLst/>
        <a:extLst>
          <a:ext uri="{AF507438-7753-43E0-B8FC-AC1667EBCBE1}">
            <a14:hiddenEffects xmlns="" xmlns:a14="http://schemas.microsoft.com/office/drawing/2010/main">
              <a:effectLst>
                <a:outerShdw dist="53882" dir="2700000" algn="ctr" rotWithShape="0">
                  <a:srgbClr val="080808">
                    <a:alpha val="50000"/>
                  </a:srgbClr>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FF"/>
        </a:solidFill>
        <a:ln w="28575" cap="flat" cmpd="sng" algn="ctr">
          <a:solidFill>
            <a:srgbClr val="FFFFFF"/>
          </a:solidFill>
          <a:prstDash val="solid"/>
          <a:round/>
          <a:headEnd type="none" w="med" len="med"/>
          <a:tailEnd type="none" w="med" len="med"/>
        </a:ln>
        <a:effectLst/>
        <a:extLst>
          <a:ext uri="{AF507438-7753-43E0-B8FC-AC1667EBCBE1}">
            <a14:hiddenEffects xmlns="" xmlns:a14="http://schemas.microsoft.com/office/drawing/2010/main">
              <a:effectLst>
                <a:outerShdw dist="53882" dir="2700000" algn="ctr" rotWithShape="0">
                  <a:srgbClr val="080808">
                    <a:alpha val="50000"/>
                  </a:srgbClr>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437TGp_bizpeople_light_ani 1">
        <a:dk1>
          <a:srgbClr val="30311D"/>
        </a:dk1>
        <a:lt1>
          <a:srgbClr val="FFFFFF"/>
        </a:lt1>
        <a:dk2>
          <a:srgbClr val="003366"/>
        </a:dk2>
        <a:lt2>
          <a:srgbClr val="DDDDDD"/>
        </a:lt2>
        <a:accent1>
          <a:srgbClr val="7E52CC"/>
        </a:accent1>
        <a:accent2>
          <a:srgbClr val="4A9ACC"/>
        </a:accent2>
        <a:accent3>
          <a:srgbClr val="FFFFFF"/>
        </a:accent3>
        <a:accent4>
          <a:srgbClr val="272817"/>
        </a:accent4>
        <a:accent5>
          <a:srgbClr val="C0B3E2"/>
        </a:accent5>
        <a:accent6>
          <a:srgbClr val="428BB9"/>
        </a:accent6>
        <a:hlink>
          <a:srgbClr val="4582A7"/>
        </a:hlink>
        <a:folHlink>
          <a:srgbClr val="B2AF7A"/>
        </a:folHlink>
      </a:clrScheme>
      <a:clrMap bg1="lt1" tx1="dk1" bg2="lt2" tx2="dk2" accent1="accent1" accent2="accent2" accent3="accent3" accent4="accent4" accent5="accent5" accent6="accent6" hlink="hlink" folHlink="folHlink"/>
    </a:extraClrScheme>
    <a:extraClrScheme>
      <a:clrScheme name="437TGp_bizpeople_light_ani 2">
        <a:dk1>
          <a:srgbClr val="000000"/>
        </a:dk1>
        <a:lt1>
          <a:srgbClr val="FFFFFF"/>
        </a:lt1>
        <a:dk2>
          <a:srgbClr val="702424"/>
        </a:dk2>
        <a:lt2>
          <a:srgbClr val="C0C0C0"/>
        </a:lt2>
        <a:accent1>
          <a:srgbClr val="54BBBE"/>
        </a:accent1>
        <a:accent2>
          <a:srgbClr val="E49514"/>
        </a:accent2>
        <a:accent3>
          <a:srgbClr val="FFFFFF"/>
        </a:accent3>
        <a:accent4>
          <a:srgbClr val="000000"/>
        </a:accent4>
        <a:accent5>
          <a:srgbClr val="B3DADB"/>
        </a:accent5>
        <a:accent6>
          <a:srgbClr val="CF8711"/>
        </a:accent6>
        <a:hlink>
          <a:srgbClr val="6C9A42"/>
        </a:hlink>
        <a:folHlink>
          <a:srgbClr val="82ABBE"/>
        </a:folHlink>
      </a:clrScheme>
      <a:clrMap bg1="lt1" tx1="dk1" bg2="lt2" tx2="dk2" accent1="accent1" accent2="accent2" accent3="accent3" accent4="accent4" accent5="accent5" accent6="accent6" hlink="hlink" folHlink="folHlink"/>
    </a:extraClrScheme>
    <a:extraClrScheme>
      <a:clrScheme name="437TGp_bizpeople_light_ani 3">
        <a:dk1>
          <a:srgbClr val="003366"/>
        </a:dk1>
        <a:lt1>
          <a:srgbClr val="FFFFFF"/>
        </a:lt1>
        <a:dk2>
          <a:srgbClr val="000000"/>
        </a:dk2>
        <a:lt2>
          <a:srgbClr val="DDDDDD"/>
        </a:lt2>
        <a:accent1>
          <a:srgbClr val="438ACB"/>
        </a:accent1>
        <a:accent2>
          <a:srgbClr val="32A287"/>
        </a:accent2>
        <a:accent3>
          <a:srgbClr val="FFFFFF"/>
        </a:accent3>
        <a:accent4>
          <a:srgbClr val="002A56"/>
        </a:accent4>
        <a:accent5>
          <a:srgbClr val="B0C4E2"/>
        </a:accent5>
        <a:accent6>
          <a:srgbClr val="2C927A"/>
        </a:accent6>
        <a:hlink>
          <a:srgbClr val="729943"/>
        </a:hlink>
        <a:folHlink>
          <a:srgbClr val="82B4BE"/>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2008最新商务办公系列精品PPT模板">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437TGp_bizpeople_light_ani">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28575" cap="flat" cmpd="sng" algn="ctr">
          <a:solidFill>
            <a:srgbClr val="FFFFFF"/>
          </a:solidFill>
          <a:prstDash val="solid"/>
          <a:round/>
          <a:headEnd type="none" w="med" len="med"/>
          <a:tailEnd type="none" w="med" len="med"/>
        </a:ln>
        <a:effectLst/>
        <a:extLst>
          <a:ext uri="{AF507438-7753-43E0-B8FC-AC1667EBCBE1}">
            <a14:hiddenEffects xmlns:a14="http://schemas.microsoft.com/office/drawing/2010/main" xmlns="">
              <a:effectLst>
                <a:outerShdw dist="53882" dir="2700000" algn="ctr" rotWithShape="0">
                  <a:srgbClr val="080808">
                    <a:alpha val="50000"/>
                  </a:srgbClr>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FF"/>
        </a:solidFill>
        <a:ln w="28575" cap="flat" cmpd="sng" algn="ctr">
          <a:solidFill>
            <a:srgbClr val="FFFFFF"/>
          </a:solidFill>
          <a:prstDash val="solid"/>
          <a:round/>
          <a:headEnd type="none" w="med" len="med"/>
          <a:tailEnd type="none" w="med" len="med"/>
        </a:ln>
        <a:effectLst/>
        <a:extLst>
          <a:ext uri="{AF507438-7753-43E0-B8FC-AC1667EBCBE1}">
            <a14:hiddenEffects xmlns:a14="http://schemas.microsoft.com/office/drawing/2010/main" xmlns="">
              <a:effectLst>
                <a:outerShdw dist="53882" dir="2700000" algn="ctr" rotWithShape="0">
                  <a:srgbClr val="080808">
                    <a:alpha val="50000"/>
                  </a:srgbClr>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437TGp_bizpeople_light_ani 1">
        <a:dk1>
          <a:srgbClr val="30311D"/>
        </a:dk1>
        <a:lt1>
          <a:srgbClr val="FFFFFF"/>
        </a:lt1>
        <a:dk2>
          <a:srgbClr val="003366"/>
        </a:dk2>
        <a:lt2>
          <a:srgbClr val="DDDDDD"/>
        </a:lt2>
        <a:accent1>
          <a:srgbClr val="7E52CC"/>
        </a:accent1>
        <a:accent2>
          <a:srgbClr val="4A9ACC"/>
        </a:accent2>
        <a:accent3>
          <a:srgbClr val="FFFFFF"/>
        </a:accent3>
        <a:accent4>
          <a:srgbClr val="272817"/>
        </a:accent4>
        <a:accent5>
          <a:srgbClr val="C0B3E2"/>
        </a:accent5>
        <a:accent6>
          <a:srgbClr val="428BB9"/>
        </a:accent6>
        <a:hlink>
          <a:srgbClr val="4582A7"/>
        </a:hlink>
        <a:folHlink>
          <a:srgbClr val="B2AF7A"/>
        </a:folHlink>
      </a:clrScheme>
      <a:clrMap bg1="lt1" tx1="dk1" bg2="lt2" tx2="dk2" accent1="accent1" accent2="accent2" accent3="accent3" accent4="accent4" accent5="accent5" accent6="accent6" hlink="hlink" folHlink="folHlink"/>
    </a:extraClrScheme>
    <a:extraClrScheme>
      <a:clrScheme name="437TGp_bizpeople_light_ani 2">
        <a:dk1>
          <a:srgbClr val="000000"/>
        </a:dk1>
        <a:lt1>
          <a:srgbClr val="FFFFFF"/>
        </a:lt1>
        <a:dk2>
          <a:srgbClr val="702424"/>
        </a:dk2>
        <a:lt2>
          <a:srgbClr val="C0C0C0"/>
        </a:lt2>
        <a:accent1>
          <a:srgbClr val="54BBBE"/>
        </a:accent1>
        <a:accent2>
          <a:srgbClr val="E49514"/>
        </a:accent2>
        <a:accent3>
          <a:srgbClr val="FFFFFF"/>
        </a:accent3>
        <a:accent4>
          <a:srgbClr val="000000"/>
        </a:accent4>
        <a:accent5>
          <a:srgbClr val="B3DADB"/>
        </a:accent5>
        <a:accent6>
          <a:srgbClr val="CF8711"/>
        </a:accent6>
        <a:hlink>
          <a:srgbClr val="6C9A42"/>
        </a:hlink>
        <a:folHlink>
          <a:srgbClr val="82ABBE"/>
        </a:folHlink>
      </a:clrScheme>
      <a:clrMap bg1="lt1" tx1="dk1" bg2="lt2" tx2="dk2" accent1="accent1" accent2="accent2" accent3="accent3" accent4="accent4" accent5="accent5" accent6="accent6" hlink="hlink" folHlink="folHlink"/>
    </a:extraClrScheme>
    <a:extraClrScheme>
      <a:clrScheme name="437TGp_bizpeople_light_ani 3">
        <a:dk1>
          <a:srgbClr val="003366"/>
        </a:dk1>
        <a:lt1>
          <a:srgbClr val="FFFFFF"/>
        </a:lt1>
        <a:dk2>
          <a:srgbClr val="000000"/>
        </a:dk2>
        <a:lt2>
          <a:srgbClr val="DDDDDD"/>
        </a:lt2>
        <a:accent1>
          <a:srgbClr val="438ACB"/>
        </a:accent1>
        <a:accent2>
          <a:srgbClr val="32A287"/>
        </a:accent2>
        <a:accent3>
          <a:srgbClr val="FFFFFF"/>
        </a:accent3>
        <a:accent4>
          <a:srgbClr val="002A56"/>
        </a:accent4>
        <a:accent5>
          <a:srgbClr val="B0C4E2"/>
        </a:accent5>
        <a:accent6>
          <a:srgbClr val="2C927A"/>
        </a:accent6>
        <a:hlink>
          <a:srgbClr val="729943"/>
        </a:hlink>
        <a:folHlink>
          <a:srgbClr val="82B4BE"/>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营业税改增值税（货运）</Template>
  <TotalTime>8346</TotalTime>
  <Words>4344</Words>
  <Application>Microsoft Office PowerPoint</Application>
  <PresentationFormat>全屏显示(4:3)</PresentationFormat>
  <Paragraphs>768</Paragraphs>
  <Slides>84</Slides>
  <Notes>3</Notes>
  <HiddenSlides>0</HiddenSlides>
  <MMClips>0</MMClips>
  <ScaleCrop>false</ScaleCrop>
  <HeadingPairs>
    <vt:vector size="4" baseType="variant">
      <vt:variant>
        <vt:lpstr>主题</vt:lpstr>
      </vt:variant>
      <vt:variant>
        <vt:i4>3</vt:i4>
      </vt:variant>
      <vt:variant>
        <vt:lpstr>幻灯片标题</vt:lpstr>
      </vt:variant>
      <vt:variant>
        <vt:i4>84</vt:i4>
      </vt:variant>
    </vt:vector>
  </HeadingPairs>
  <TitlesOfParts>
    <vt:vector size="87" baseType="lpstr">
      <vt:lpstr>tep_15</vt:lpstr>
      <vt:lpstr>2008最新商务办公系列精品PPT模板</vt:lpstr>
      <vt:lpstr>1_2008最新商务办公系列精品PPT模板</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lpstr>幻灯片 55</vt:lpstr>
      <vt:lpstr>幻灯片 56</vt:lpstr>
      <vt:lpstr>幻灯片 57</vt:lpstr>
      <vt:lpstr>幻灯片 58</vt:lpstr>
      <vt:lpstr>幻灯片 59</vt:lpstr>
      <vt:lpstr>幻灯片 60</vt:lpstr>
      <vt:lpstr>幻灯片 61</vt:lpstr>
      <vt:lpstr>幻灯片 62</vt:lpstr>
      <vt:lpstr>幻灯片 63</vt:lpstr>
      <vt:lpstr>幻灯片 64</vt:lpstr>
      <vt:lpstr>幻灯片 65</vt:lpstr>
      <vt:lpstr>幻灯片 66</vt:lpstr>
      <vt:lpstr>幻灯片 67</vt:lpstr>
      <vt:lpstr>幻灯片 68</vt:lpstr>
      <vt:lpstr>幻灯片 69</vt:lpstr>
      <vt:lpstr>幻灯片 70</vt:lpstr>
      <vt:lpstr>幻灯片 71</vt:lpstr>
      <vt:lpstr>幻灯片 72</vt:lpstr>
      <vt:lpstr>幻灯片 73</vt:lpstr>
      <vt:lpstr>幻灯片 74</vt:lpstr>
      <vt:lpstr>幻灯片 75</vt:lpstr>
      <vt:lpstr>幻灯片 76</vt:lpstr>
      <vt:lpstr>幻灯片 77</vt:lpstr>
      <vt:lpstr>幻灯片 78</vt:lpstr>
      <vt:lpstr>幻灯片 79</vt:lpstr>
      <vt:lpstr>幻灯片 80</vt:lpstr>
      <vt:lpstr>幻灯片 81</vt:lpstr>
      <vt:lpstr>幻灯片 82</vt:lpstr>
      <vt:lpstr>幻灯片 83</vt:lpstr>
      <vt:lpstr>幻灯片 84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企业文化</dc:title>
  <dc:creator>Sabrina_ran</dc:creator>
  <cp:lastModifiedBy>pc</cp:lastModifiedBy>
  <cp:revision>546</cp:revision>
  <dcterms:created xsi:type="dcterms:W3CDTF">2011-05-15T07:13:33Z</dcterms:created>
  <dcterms:modified xsi:type="dcterms:W3CDTF">2013-09-12T07:27:44Z</dcterms:modified>
</cp:coreProperties>
</file>